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Roboto Medium" panose="020B0604020202020204" charset="0"/>
      <p:regular r:id="rId39"/>
      <p:bold r:id="rId40"/>
      <p:italic r:id="rId41"/>
      <p:boldItalic r:id="rId42"/>
    </p:embeddedFont>
    <p:embeddedFont>
      <p:font typeface="Roboto Thin"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Galleguillos" initials="" lastIdx="6" clrIdx="0"/>
  <p:cmAuthor id="1" name="Cristóbal Cuadrado" initials="" lastIdx="3" clrIdx="1"/>
  <p:cmAuthor id="2" name="Claudio Pérez Oliva" initials="" lastIdx="1" clrIdx="2"/>
  <p:cmAuthor id="3" name="Francisca Crispi"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135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5-09T05:29:17.991" idx="1">
    <p:pos x="6000" y="0"/>
    <p:text>todo bien solo que no es gasto fiscal, es gasto público (gasto fiscal mas aportes municipales a salud), lo puedes decir para no cambiar nada.
te puse el detalle de los componentes abajo en las notas</p:text>
  </p:cm>
  <p:cm authorId="0" dt="2018-05-09T06:00:06.360" idx="2">
    <p:pos x="6000" y="100"/>
    <p:text>ojo con tu comentario en las notas de esta lamina, la oecd tiene promedio de gasto publico, pero entiendo que allí incorporan todas  las cotizaciones publicas y privadas. Entonces no puedes comparar 70% de las OECD versus 32,9%  en chile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5-09T06:02:30.901" idx="4">
    <p:pos x="6000" y="400"/>
    <p:text>yo partiria el diagnóstico con esta lamina</p:text>
  </p:cm>
  <p:cm authorId="0" dt="2018-05-09T10:18:13.216" idx="3">
    <p:pos x="6000" y="0"/>
    <p:text>no veo la flecha de la cotizacion obligatoria que va a las isapres</p:text>
  </p:cm>
  <p:cm authorId="1" dt="2018-05-09T10:18:13.216" idx="1">
    <p:pos x="6000" y="100"/>
    <p:text>Efectivamente, esta corrida esa flecha. No debería ir de impuestos generales a ISAPRE, si no que de cotización obligatoria a ISAPRE</p:text>
  </p:cm>
  <p:cm authorId="2" dt="2018-05-09T11:32:13.644" idx="1">
    <p:pos x="6000" y="200"/>
    <p:text>Esquema modificado</p:text>
  </p:cm>
  <p:cm authorId="3" dt="2018-05-09T11:32:13.644" idx="1">
    <p:pos x="6000" y="300"/>
    <p:text>Gracias Clau!!</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5-09T10:31:21.911" idx="6">
    <p:pos x="6000" y="200"/>
    <p:text>no se de donde sacan la cifra del desal, pero segun cifras del boletin fonasa, es un 25% menor el gasto pc en fonasa que en isapre: para el 2014 (ultima cifra) :$ 321.373 en fonasa versus $425.993 en isapre</p:text>
  </p:cm>
  <p:cm authorId="1" dt="2018-05-09T10:31:21.911" idx="3">
    <p:pos x="6000" y="300"/>
    <p:text>Hola Silvia, usando datos del Boletín FONASA y Boletin Estadístico Superintendencia de Salud nos da 30%</p:text>
  </p:cm>
  <p:cm authorId="0" dt="2018-05-09T10:31:44.013" idx="5">
    <p:pos x="6000" y="0"/>
    <p:text>segun comentarios de Jeanette, el enfasis tenia que partir de aqui, los problemas de acceso en el sector público es lo que nos importa, el financiamiento explica en parte estos problemas</p:text>
  </p:cm>
  <p:cm authorId="1" dt="2018-05-09T10:31:44.013" idx="2">
    <p:pos x="6000" y="100"/>
    <p:text>De acuerdo con partir por acá</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96af208e4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396af208e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964cf0665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964cf066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segmentada y fragmentada? </a:t>
            </a:r>
            <a:endParaRPr/>
          </a:p>
          <a:p>
            <a:pPr marL="0" lvl="0" indent="0">
              <a:spcBef>
                <a:spcPts val="0"/>
              </a:spcBef>
              <a:spcAft>
                <a:spcPts val="0"/>
              </a:spcAft>
              <a:buNone/>
            </a:pPr>
            <a:endParaRPr/>
          </a:p>
          <a:p>
            <a:pPr marL="0" lvl="0" indent="0">
              <a:spcBef>
                <a:spcPts val="0"/>
              </a:spcBef>
              <a:spcAft>
                <a:spcPts val="0"/>
              </a:spcAft>
              <a:buNone/>
            </a:pPr>
            <a:r>
              <a:rPr lang="es"/>
              <a:t>Hay una flecha mal. </a:t>
            </a:r>
            <a:r>
              <a:rPr lang="es" sz="1000">
                <a:solidFill>
                  <a:srgbClr val="333333"/>
                </a:solidFill>
                <a:highlight>
                  <a:srgbClr val="F5F5F5"/>
                </a:highlight>
              </a:rPr>
              <a:t>No debería ir de impuestos generales a ISAPRE, si no que de cotización obligatoria a ISAPRE. Pedi a Carlita que lo arregle.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964cf0665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964cf066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Inequidades de Acceso: Lista de espera.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96af208e4_3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96af208e4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964cf0665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964cf066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-Gráfico satisfacción con el sistema ISAPRE </a:t>
            </a:r>
            <a:br>
              <a:rPr lang="es"/>
            </a:br>
            <a:r>
              <a:rPr lang="es"/>
              <a:t>- Gráfico Número de juicios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7b230ddbf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7b230ddb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964cf0665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964cf06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96af208e4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96af208e4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96af208e4_1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96af208e4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964cf0665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964cf066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s"/>
              <a:t>que pueda dar respuesta a las crecientes expectativas de la población en términos de calidad y acceso equitativo.</a:t>
            </a:r>
            <a:endParaRPr/>
          </a:p>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964cf0665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964cf066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Contraste datos OECD - gráfico que separa gasto público y privado. </a:t>
            </a:r>
            <a:endParaRPr/>
          </a:p>
          <a:p>
            <a:pPr marL="0" lvl="0" indent="0">
              <a:spcBef>
                <a:spcPts val="0"/>
              </a:spcBef>
              <a:spcAft>
                <a:spcPts val="0"/>
              </a:spcAft>
              <a:buNone/>
            </a:pPr>
            <a:endParaRPr/>
          </a:p>
          <a:p>
            <a:pPr marL="0" lvl="0" indent="0">
              <a:spcBef>
                <a:spcPts val="0"/>
              </a:spcBef>
              <a:spcAft>
                <a:spcPts val="0"/>
              </a:spcAft>
              <a:buNone/>
            </a:pPr>
            <a:r>
              <a:rPr lang="es"/>
              <a:t>Disminuir importancia de cotizaciones y gasto de bolsillo.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96af208e4_1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96af208e4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s"/>
              <a:t>que pueda dar respuesta a las crecientes expectativas de la población en términos de calidad y acceso equitativo.</a:t>
            </a:r>
            <a:endParaRPr/>
          </a:p>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964cf0665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964cf066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 sz="1000">
                <a:solidFill>
                  <a:schemeClr val="dk2"/>
                </a:solidFill>
              </a:rPr>
              <a:t>Seguro Único: Universalización de los esquemas de aseguramiento (FONASA, ISAPRE, FFAA, Seguros contra accidentes del trabajo y enfermedades profesionales) </a:t>
            </a:r>
            <a:endParaRPr sz="1000">
              <a:solidFill>
                <a:schemeClr val="dk2"/>
              </a:solidFill>
            </a:endParaRPr>
          </a:p>
          <a:p>
            <a:pPr marL="0" lvl="0" indent="0" rtl="0">
              <a:lnSpc>
                <a:spcPct val="115000"/>
              </a:lnSpc>
              <a:spcBef>
                <a:spcPts val="1600"/>
              </a:spcBef>
              <a:spcAft>
                <a:spcPts val="1600"/>
              </a:spcAft>
              <a:buClr>
                <a:schemeClr val="dk1"/>
              </a:buClr>
              <a:buSzPts val="1100"/>
              <a:buFont typeface="Arial"/>
              <a:buNone/>
            </a:pPr>
            <a:endParaRPr sz="1800">
              <a:solidFill>
                <a:schemeClr val="dk2"/>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964cf0665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964cf06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s" sz="1800">
                <a:solidFill>
                  <a:schemeClr val="dk2"/>
                </a:solidFill>
              </a:rPr>
              <a:t>(excluir solo aquellas que no tengan eficacia demostrada o que no se consideren fundamentales para mejorar la salud (ej. cirugía estética).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964cf0665_0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964cf06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Foto de migración del sustituto al complementario.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96cf8ee94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96cf8ee94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chemeClr val="dk2"/>
              </a:buClr>
              <a:buSzPts val="1800"/>
              <a:buChar char="-"/>
            </a:pPr>
            <a:r>
              <a:rPr lang="es" sz="1800">
                <a:solidFill>
                  <a:schemeClr val="dk2"/>
                </a:solidFill>
              </a:rPr>
              <a:t>Posición monopsónica:</a:t>
            </a:r>
            <a:br>
              <a:rPr lang="es" sz="1800">
                <a:solidFill>
                  <a:schemeClr val="dk2"/>
                </a:solidFill>
              </a:rPr>
            </a:br>
            <a:r>
              <a:rPr lang="es" sz="1800">
                <a:solidFill>
                  <a:schemeClr val="dk2"/>
                </a:solidFill>
              </a:rPr>
              <a:t>Mayor grado de regulación y control sobre los prestadores, aumentando su poder de negociación. </a:t>
            </a:r>
            <a:br>
              <a:rPr lang="es" sz="1800">
                <a:solidFill>
                  <a:schemeClr val="dk2"/>
                </a:solidFill>
              </a:rPr>
            </a:br>
            <a:r>
              <a:rPr lang="es" sz="1800">
                <a:solidFill>
                  <a:schemeClr val="dk2"/>
                </a:solidFill>
              </a:rPr>
              <a:t>Ahorros sustantivos en procesos de licitaciones así como propiciar la obtención de mejores contratos.</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Disminución de los gastos administrativos y de transacción, al eliminar duplicidades dentro del sistema.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Equidad de acceso a la atención.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Incentivos para organización de redes integradas de servicios de salud, logrando una integración vertical y horizontal de prestadores para dar respuestas globales a los problemas de salud de la población.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Se elimina segmentación y selección por riesgo o ingresos. </a:t>
            </a:r>
            <a:endParaRPr sz="1800">
              <a:solidFill>
                <a:schemeClr val="dk2"/>
              </a:solidFill>
            </a:endParaRPr>
          </a:p>
          <a:p>
            <a:pPr marL="0" lvl="0" indent="0" rtl="0">
              <a:lnSpc>
                <a:spcPct val="115000"/>
              </a:lnSpc>
              <a:spcBef>
                <a:spcPts val="1600"/>
              </a:spcBef>
              <a:spcAft>
                <a:spcPts val="0"/>
              </a:spcAft>
              <a:buClr>
                <a:schemeClr val="dk1"/>
              </a:buClr>
              <a:buSzPts val="1100"/>
              <a:buFont typeface="Arial"/>
              <a:buNone/>
            </a:pPr>
            <a:endParaRPr sz="1800">
              <a:solidFill>
                <a:schemeClr val="dk2"/>
              </a:solidFill>
            </a:endParaRPr>
          </a:p>
          <a:p>
            <a:pPr marL="0" lvl="0" indent="0" rtl="0">
              <a:spcBef>
                <a:spcPts val="16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96af208e4_1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96af208e4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chemeClr val="dk2"/>
              </a:buClr>
              <a:buSzPts val="1800"/>
              <a:buChar char="-"/>
            </a:pPr>
            <a:r>
              <a:rPr lang="es" sz="1800">
                <a:solidFill>
                  <a:schemeClr val="dk2"/>
                </a:solidFill>
              </a:rPr>
              <a:t>Posición monopsónica:</a:t>
            </a:r>
            <a:br>
              <a:rPr lang="es" sz="1800">
                <a:solidFill>
                  <a:schemeClr val="dk2"/>
                </a:solidFill>
              </a:rPr>
            </a:br>
            <a:r>
              <a:rPr lang="es" sz="1800">
                <a:solidFill>
                  <a:schemeClr val="dk2"/>
                </a:solidFill>
              </a:rPr>
              <a:t>Mayor grado de regulación y control sobre los prestadores, aumentando su poder de negociación. </a:t>
            </a:r>
            <a:br>
              <a:rPr lang="es" sz="1800">
                <a:solidFill>
                  <a:schemeClr val="dk2"/>
                </a:solidFill>
              </a:rPr>
            </a:br>
            <a:r>
              <a:rPr lang="es" sz="1800">
                <a:solidFill>
                  <a:schemeClr val="dk2"/>
                </a:solidFill>
              </a:rPr>
              <a:t>Ahorros sustantivos en procesos de licitaciones así como propiciar la obtención de mejores contratos.</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Disminución de los gastos administrativos y de transacción, al eliminar duplicidades dentro del sistema.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Equidad de acceso a la atención.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Incentivos para organización de redes integradas de servicios de salud, logrando una integración vertical y horizontal de prestadores para dar respuestas globales a los problemas de salud de la población.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Se elimina segmentación y selección por riesgo o ingresos. </a:t>
            </a:r>
            <a:endParaRPr sz="1800">
              <a:solidFill>
                <a:schemeClr val="dk2"/>
              </a:solidFill>
            </a:endParaRPr>
          </a:p>
          <a:p>
            <a:pPr marL="0" lvl="0" indent="0" rtl="0">
              <a:lnSpc>
                <a:spcPct val="115000"/>
              </a:lnSpc>
              <a:spcBef>
                <a:spcPts val="1600"/>
              </a:spcBef>
              <a:spcAft>
                <a:spcPts val="0"/>
              </a:spcAft>
              <a:buNone/>
            </a:pPr>
            <a:endParaRPr sz="1800">
              <a:solidFill>
                <a:schemeClr val="dk2"/>
              </a:solidFill>
            </a:endParaRPr>
          </a:p>
          <a:p>
            <a:pPr marL="0" lvl="0" indent="0" rtl="0">
              <a:spcBef>
                <a:spcPts val="160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964cf0665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964cf066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s"/>
              <a:t>Este nuevo marco de financiamiento, permitirá afrontar desafíos históricos del sector salud,</a:t>
            </a:r>
            <a:endParaRPr/>
          </a:p>
          <a:p>
            <a:pPr marL="0" lvl="0" indent="0">
              <a:spcBef>
                <a:spcPts val="0"/>
              </a:spcBef>
              <a:spcAft>
                <a:spcPts val="0"/>
              </a:spcAft>
              <a:buClr>
                <a:schemeClr val="dk1"/>
              </a:buClr>
              <a:buSzPts val="1100"/>
              <a:buFont typeface="Arial"/>
              <a:buNone/>
            </a:pPr>
            <a:r>
              <a:rPr lang="es"/>
              <a:t>enfrentándolo con un seguro nacional fortalecido. Desde el Colegio Médico de Chile y la</a:t>
            </a:r>
            <a:endParaRPr/>
          </a:p>
          <a:p>
            <a:pPr marL="0" lvl="0" indent="0">
              <a:spcBef>
                <a:spcPts val="0"/>
              </a:spcBef>
              <a:spcAft>
                <a:spcPts val="0"/>
              </a:spcAft>
              <a:buClr>
                <a:schemeClr val="dk1"/>
              </a:buClr>
              <a:buSzPts val="1100"/>
              <a:buFont typeface="Arial"/>
              <a:buNone/>
            </a:pPr>
            <a:r>
              <a:rPr lang="es"/>
              <a:t>Escuela de Salud Pública de la Universidad de Chile, no podemos estar ausentes del</a:t>
            </a:r>
            <a:endParaRPr/>
          </a:p>
          <a:p>
            <a:pPr marL="0" lvl="0" indent="0">
              <a:spcBef>
                <a:spcPts val="0"/>
              </a:spcBef>
              <a:spcAft>
                <a:spcPts val="0"/>
              </a:spcAft>
              <a:buClr>
                <a:schemeClr val="dk1"/>
              </a:buClr>
              <a:buSzPts val="1100"/>
              <a:buFont typeface="Arial"/>
              <a:buNone/>
            </a:pPr>
            <a:r>
              <a:rPr lang="es"/>
              <a:t>debate que ocupa al país en materia de promover el acceso a las prestaciones de salud.</a:t>
            </a:r>
            <a:endParaRPr/>
          </a:p>
          <a:p>
            <a:pPr marL="0" lvl="0" indent="0">
              <a:spcBef>
                <a:spcPts val="0"/>
              </a:spcBef>
              <a:spcAft>
                <a:spcPts val="0"/>
              </a:spcAft>
              <a:buClr>
                <a:schemeClr val="dk1"/>
              </a:buClr>
              <a:buSzPts val="1100"/>
              <a:buFont typeface="Arial"/>
              <a:buNone/>
            </a:pPr>
            <a:r>
              <a:rPr lang="es"/>
              <a:t>Esta propuesta rechaza al sistema dual de acceso a prestaciones de salud que se ha</a:t>
            </a:r>
            <a:endParaRPr/>
          </a:p>
          <a:p>
            <a:pPr marL="0" lvl="0" indent="0">
              <a:spcBef>
                <a:spcPts val="0"/>
              </a:spcBef>
              <a:spcAft>
                <a:spcPts val="0"/>
              </a:spcAft>
              <a:buClr>
                <a:schemeClr val="dk1"/>
              </a:buClr>
              <a:buSzPts val="1100"/>
              <a:buFont typeface="Arial"/>
              <a:buNone/>
            </a:pPr>
            <a:r>
              <a:rPr lang="es"/>
              <a:t>creado a partir de la reforma de 1981 y propone una alternativa concreta. A través de este</a:t>
            </a:r>
            <a:endParaRPr/>
          </a:p>
          <a:p>
            <a:pPr marL="0" lvl="0" indent="0">
              <a:spcBef>
                <a:spcPts val="0"/>
              </a:spcBef>
              <a:spcAft>
                <a:spcPts val="0"/>
              </a:spcAft>
              <a:buClr>
                <a:schemeClr val="dk1"/>
              </a:buClr>
              <a:buSzPts val="1100"/>
              <a:buFont typeface="Arial"/>
              <a:buNone/>
            </a:pPr>
            <a:r>
              <a:rPr lang="es"/>
              <a:t>esfuerzo, planteamos las bases para un nuevo contrato social en materia de salud. Uno que</a:t>
            </a:r>
            <a:endParaRPr/>
          </a:p>
          <a:p>
            <a:pPr marL="0" lvl="0" indent="0">
              <a:spcBef>
                <a:spcPts val="0"/>
              </a:spcBef>
              <a:spcAft>
                <a:spcPts val="0"/>
              </a:spcAft>
              <a:buClr>
                <a:schemeClr val="dk1"/>
              </a:buClr>
              <a:buSzPts val="1100"/>
              <a:buFont typeface="Arial"/>
              <a:buNone/>
            </a:pPr>
            <a:r>
              <a:rPr lang="es"/>
              <a:t>rompa con esa dualidad instalada durante largo tiempo. En ella, anteponemos los principios</a:t>
            </a:r>
            <a:endParaRPr/>
          </a:p>
          <a:p>
            <a:pPr marL="0" lvl="0" indent="0">
              <a:spcBef>
                <a:spcPts val="0"/>
              </a:spcBef>
              <a:spcAft>
                <a:spcPts val="0"/>
              </a:spcAft>
              <a:buClr>
                <a:schemeClr val="dk1"/>
              </a:buClr>
              <a:buSzPts val="1100"/>
              <a:buFont typeface="Arial"/>
              <a:buNone/>
            </a:pPr>
            <a:r>
              <a:rPr lang="es"/>
              <a:t>de la seguridad social como marco normativo, y sobre la base de diagnósticos ampliamente</a:t>
            </a:r>
            <a:endParaRPr/>
          </a:p>
          <a:p>
            <a:pPr marL="0" lvl="0" indent="0">
              <a:spcBef>
                <a:spcPts val="0"/>
              </a:spcBef>
              <a:spcAft>
                <a:spcPts val="0"/>
              </a:spcAft>
              <a:buClr>
                <a:schemeClr val="dk1"/>
              </a:buClr>
              <a:buSzPts val="1100"/>
              <a:buFont typeface="Arial"/>
              <a:buNone/>
            </a:pPr>
            <a:r>
              <a:rPr lang="es"/>
              <a:t>compartidos, proponemos una estrategia para superar las inequidades y restricciones</a:t>
            </a:r>
            <a:endParaRPr/>
          </a:p>
          <a:p>
            <a:pPr marL="0" lvl="0" indent="0">
              <a:spcBef>
                <a:spcPts val="0"/>
              </a:spcBef>
              <a:spcAft>
                <a:spcPts val="0"/>
              </a:spcAft>
              <a:buClr>
                <a:schemeClr val="dk1"/>
              </a:buClr>
              <a:buSzPts val="1100"/>
              <a:buFont typeface="Arial"/>
              <a:buNone/>
            </a:pPr>
            <a:r>
              <a:rPr lang="es"/>
              <a:t>presupuestarias que hoy limitan el acceso universal a las prestaciones de salud.</a:t>
            </a:r>
            <a:endParaRPr/>
          </a:p>
          <a:p>
            <a:pPr marL="0" lvl="0" indent="0">
              <a:spcBef>
                <a:spcPts val="0"/>
              </a:spcBef>
              <a:spcAft>
                <a:spcPts val="0"/>
              </a:spcAft>
              <a:buClr>
                <a:schemeClr val="dk1"/>
              </a:buClr>
              <a:buSzPts val="1100"/>
              <a:buFont typeface="Arial"/>
              <a:buNone/>
            </a:pPr>
            <a:r>
              <a:rPr lang="es"/>
              <a:t>Tenemos la convicción que esta propuesta de implementarse mejorará la salud y</a:t>
            </a:r>
            <a:endParaRPr/>
          </a:p>
          <a:p>
            <a:pPr marL="0" lvl="0" indent="0">
              <a:spcBef>
                <a:spcPts val="0"/>
              </a:spcBef>
              <a:spcAft>
                <a:spcPts val="0"/>
              </a:spcAft>
              <a:buClr>
                <a:schemeClr val="dk1"/>
              </a:buClr>
              <a:buSzPts val="1100"/>
              <a:buFont typeface="Arial"/>
              <a:buNone/>
            </a:pPr>
            <a:r>
              <a:rPr lang="es"/>
              <a:t>satisfacción con el sistema de las personas actualmente en FONASA, de las personas</a:t>
            </a:r>
            <a:endParaRPr/>
          </a:p>
          <a:p>
            <a:pPr marL="0" lvl="0" indent="0">
              <a:spcBef>
                <a:spcPts val="0"/>
              </a:spcBef>
              <a:spcAft>
                <a:spcPts val="0"/>
              </a:spcAft>
              <a:buClr>
                <a:schemeClr val="dk1"/>
              </a:buClr>
              <a:buSzPts val="1100"/>
              <a:buFont typeface="Arial"/>
              <a:buNone/>
            </a:pPr>
            <a:r>
              <a:rPr lang="es"/>
              <a:t>afiliadas a ISAPRE y de los médicos y médicas, profesionales, y funcionarios y funcionarias</a:t>
            </a:r>
            <a:endParaRPr/>
          </a:p>
          <a:p>
            <a:pPr marL="0" lvl="0" indent="0">
              <a:spcBef>
                <a:spcPts val="0"/>
              </a:spcBef>
              <a:spcAft>
                <a:spcPts val="0"/>
              </a:spcAft>
              <a:buClr>
                <a:schemeClr val="dk1"/>
              </a:buClr>
              <a:buSzPts val="1100"/>
              <a:buFont typeface="Arial"/>
              <a:buNone/>
            </a:pPr>
            <a:r>
              <a:rPr lang="es"/>
              <a:t>de la salud en general. En este contexto, no podemos más que invitar a toda la población a</a:t>
            </a:r>
            <a:endParaRPr/>
          </a:p>
          <a:p>
            <a:pPr marL="0" lvl="0" indent="0">
              <a:spcBef>
                <a:spcPts val="0"/>
              </a:spcBef>
              <a:spcAft>
                <a:spcPts val="0"/>
              </a:spcAft>
              <a:buClr>
                <a:schemeClr val="dk1"/>
              </a:buClr>
              <a:buSzPts val="1100"/>
              <a:buFont typeface="Arial"/>
              <a:buNone/>
            </a:pPr>
            <a:r>
              <a:rPr lang="es"/>
              <a:t>sumarse a un debate tremendamente necesario.</a:t>
            </a:r>
            <a:endParaRPr/>
          </a:p>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964cf0665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964cf066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96af208e4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96af208e4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964cf0665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964cf066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964cf0665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964cf066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Presentación de la metodología de la comisión? </a:t>
            </a:r>
            <a:br>
              <a:rPr lang="es"/>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96af208e4_1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96af208e4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Presentación de la metodología de la comisión? </a:t>
            </a:r>
            <a:br>
              <a:rPr lang="es"/>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964cf0665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964cf066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964cf0665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964cf066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1800">
              <a:solidFill>
                <a:schemeClr val="dk2"/>
              </a:solidFill>
            </a:endParaRPr>
          </a:p>
          <a:p>
            <a:pPr marL="457200" lvl="0" indent="-342900" rtl="0">
              <a:lnSpc>
                <a:spcPct val="115000"/>
              </a:lnSpc>
              <a:spcBef>
                <a:spcPts val="1600"/>
              </a:spcBef>
              <a:spcAft>
                <a:spcPts val="0"/>
              </a:spcAft>
              <a:buClr>
                <a:schemeClr val="dk2"/>
              </a:buClr>
              <a:buSzPts val="1800"/>
              <a:buAutoNum type="arabicParenR"/>
            </a:pPr>
            <a:r>
              <a:rPr lang="es" sz="1800">
                <a:solidFill>
                  <a:schemeClr val="dk2"/>
                </a:solidFill>
              </a:rPr>
              <a:t>Diagnóstico en común y análisis de propuestas a reformar el financiamiento. </a:t>
            </a:r>
            <a:endParaRPr sz="1800">
              <a:solidFill>
                <a:schemeClr val="dk2"/>
              </a:solidFill>
            </a:endParaRPr>
          </a:p>
          <a:p>
            <a:pPr marL="457200" lvl="0" indent="-342900" rtl="0">
              <a:lnSpc>
                <a:spcPct val="115000"/>
              </a:lnSpc>
              <a:spcBef>
                <a:spcPts val="0"/>
              </a:spcBef>
              <a:spcAft>
                <a:spcPts val="0"/>
              </a:spcAft>
              <a:buClr>
                <a:schemeClr val="dk2"/>
              </a:buClr>
              <a:buSzPts val="1800"/>
              <a:buAutoNum type="arabicParenR"/>
            </a:pPr>
            <a:r>
              <a:rPr lang="es" sz="1800">
                <a:solidFill>
                  <a:schemeClr val="dk2"/>
                </a:solidFill>
              </a:rPr>
              <a:t>Discusión sobre ejes centrales de la propuesta definiendo el alcance y la profundidad de las transformaciones necesarias para el sistema de salud. </a:t>
            </a:r>
            <a:endParaRPr sz="1800">
              <a:solidFill>
                <a:schemeClr val="dk2"/>
              </a:solidFill>
            </a:endParaRPr>
          </a:p>
          <a:p>
            <a:pPr marL="457200" lvl="0" indent="-342900" rtl="0">
              <a:lnSpc>
                <a:spcPct val="115000"/>
              </a:lnSpc>
              <a:spcBef>
                <a:spcPts val="0"/>
              </a:spcBef>
              <a:spcAft>
                <a:spcPts val="0"/>
              </a:spcAft>
              <a:buClr>
                <a:schemeClr val="dk2"/>
              </a:buClr>
              <a:buSzPts val="1800"/>
              <a:buAutoNum type="arabicParenR"/>
            </a:pPr>
            <a:r>
              <a:rPr lang="es" sz="1800">
                <a:solidFill>
                  <a:schemeClr val="dk2"/>
                </a:solidFill>
              </a:rPr>
              <a:t>Desarrollo de documento escrito que sintetiza los principales elementos de la propuesta aquí contenida.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964cf0665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964cf066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
              <a:t>Promedio OECD: 70%  </a:t>
            </a:r>
            <a:br>
              <a:rPr lang="es"/>
            </a:br>
            <a:r>
              <a:rPr lang="es"/>
              <a:t>Gasto de Bolsillo: 37%, versus 19% para los países OCDE. </a:t>
            </a:r>
            <a:endParaRPr/>
          </a:p>
          <a:p>
            <a:pPr marL="457200" lvl="0" indent="-298450" rtl="0">
              <a:lnSpc>
                <a:spcPct val="115000"/>
              </a:lnSpc>
              <a:spcBef>
                <a:spcPts val="1600"/>
              </a:spcBef>
              <a:spcAft>
                <a:spcPts val="0"/>
              </a:spcAft>
              <a:buSzPts val="1100"/>
              <a:buAutoNum type="arabicParenR"/>
            </a:pPr>
            <a:r>
              <a:rPr lang="es"/>
              <a:t>gasto fiscal (es gasto público):  Comprende Aporte Fiscal interinstitucional (MINSAL, FFAA y de Orden, MINEDUC) y Aporte Municipal en Salud.</a:t>
            </a:r>
            <a:endParaRPr/>
          </a:p>
          <a:p>
            <a:pPr marL="0" lvl="0" indent="0" rtl="0">
              <a:lnSpc>
                <a:spcPct val="115000"/>
              </a:lnSpc>
              <a:spcBef>
                <a:spcPts val="1600"/>
              </a:spcBef>
              <a:spcAft>
                <a:spcPts val="0"/>
              </a:spcAft>
              <a:buClr>
                <a:schemeClr val="dk1"/>
              </a:buClr>
              <a:buSzPts val="1100"/>
              <a:buFont typeface="Arial"/>
              <a:buNone/>
            </a:pPr>
            <a:r>
              <a:rPr lang="es"/>
              <a:t>2) Comprende la cotización obligatoria al seguro público y privado de salud (incluye aporte empleadores), se descuenta aporte de la cotización al SIL. También incluye ingreso operacional de las Mutualidades de Seguridad, descontando subsidios, pensiones e indemnización.</a:t>
            </a:r>
            <a:endParaRPr/>
          </a:p>
          <a:p>
            <a:pPr marL="0" lvl="0" indent="0" rtl="0">
              <a:lnSpc>
                <a:spcPct val="115000"/>
              </a:lnSpc>
              <a:spcBef>
                <a:spcPts val="1600"/>
              </a:spcBef>
              <a:spcAft>
                <a:spcPts val="0"/>
              </a:spcAft>
              <a:buClr>
                <a:schemeClr val="dk1"/>
              </a:buClr>
              <a:buSzPts val="1100"/>
              <a:buFont typeface="Arial"/>
              <a:buNone/>
            </a:pPr>
            <a:r>
              <a:rPr lang="es"/>
              <a:t>(3) gasto de bolsillo Comprende copagos por servicios asistenciales en salud y prestaciones a privados, como también adquisición de medicamentos, deducible desde Cuentas Nacionales Consumo Final de Hogares Servicios Personales ámbito Salud, Banco Central.</a:t>
            </a:r>
            <a:endParaRPr/>
          </a:p>
          <a:p>
            <a:pPr marL="0" lvl="0" indent="0" rtl="0">
              <a:lnSpc>
                <a:spcPct val="115000"/>
              </a:lnSpc>
              <a:spcBef>
                <a:spcPts val="1600"/>
              </a:spcBef>
              <a:spcAft>
                <a:spcPts val="0"/>
              </a:spcAft>
              <a:buNone/>
            </a:pPr>
            <a:r>
              <a:rPr lang="es"/>
              <a:t>(4) cotización voluntaria : Considera cotización adicional voluntaria a Seguros Privados de Salud, Sistema Isapre. También incluye cotización seguros de vida componente Salud</a:t>
            </a:r>
            <a:endParaRPr/>
          </a:p>
          <a:p>
            <a:pPr marL="0" lvl="0" indent="0" rtl="0">
              <a:lnSpc>
                <a:spcPct val="115000"/>
              </a:lnSpc>
              <a:spcBef>
                <a:spcPts val="1600"/>
              </a:spcBef>
              <a:spcAft>
                <a:spcPts val="0"/>
              </a:spcAft>
              <a:buNone/>
            </a:pPr>
            <a:endParaRPr/>
          </a:p>
          <a:p>
            <a:pPr marL="0" lvl="0" indent="0" rtl="0">
              <a:lnSpc>
                <a:spcPct val="115000"/>
              </a:lnSpc>
              <a:spcBef>
                <a:spcPts val="1600"/>
              </a:spcBef>
              <a:spcAft>
                <a:spcPts val="16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96af208e4_3_3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96af208e4_3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Principal fuente de Gasto de Bolsillo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38;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s"/>
              <a:t>‹Nº›</a:t>
            </a:fld>
            <a:endParaRPr/>
          </a:p>
        </p:txBody>
      </p:sp>
      <p:pic>
        <p:nvPicPr>
          <p:cNvPr id="9" name="Google Shape;9;p1"/>
          <p:cNvPicPr preferRelativeResize="0"/>
          <p:nvPr/>
        </p:nvPicPr>
        <p:blipFill rotWithShape="1">
          <a:blip r:embed="rId13">
            <a:alphaModFix/>
          </a:blip>
          <a:srcRect t="76465"/>
          <a:stretch/>
        </p:blipFill>
        <p:spPr>
          <a:xfrm>
            <a:off x="0" y="5647500"/>
            <a:ext cx="9144000" cy="1210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56" name="Google Shape;56;p13"/>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57" name="Google Shape;57;p13"/>
          <p:cNvPicPr preferRelativeResize="0"/>
          <p:nvPr/>
        </p:nvPicPr>
        <p:blipFill>
          <a:blip r:embed="rId3">
            <a:alphaModFix/>
          </a:blip>
          <a:stretch>
            <a:fillRect/>
          </a:stretch>
        </p:blipFill>
        <p:spPr>
          <a:xfrm>
            <a:off x="-221600" y="20200"/>
            <a:ext cx="9479123" cy="685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2049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2.3 Diagnóstico: Estructura segmentada y </a:t>
            </a:r>
            <a:endParaRPr/>
          </a:p>
          <a:p>
            <a:pPr marL="0" lvl="0" indent="0">
              <a:spcBef>
                <a:spcPts val="0"/>
              </a:spcBef>
              <a:spcAft>
                <a:spcPts val="0"/>
              </a:spcAft>
              <a:buNone/>
            </a:pPr>
            <a:r>
              <a:rPr lang="es"/>
              <a:t>fragmentada</a:t>
            </a:r>
            <a:endParaRPr/>
          </a:p>
        </p:txBody>
      </p:sp>
      <p:pic>
        <p:nvPicPr>
          <p:cNvPr id="134" name="Google Shape;134;p22"/>
          <p:cNvPicPr preferRelativeResize="0"/>
          <p:nvPr/>
        </p:nvPicPr>
        <p:blipFill>
          <a:blip r:embed="rId3">
            <a:alphaModFix/>
          </a:blip>
          <a:stretch>
            <a:fillRect/>
          </a:stretch>
        </p:blipFill>
        <p:spPr>
          <a:xfrm>
            <a:off x="771025" y="1250917"/>
            <a:ext cx="7601948" cy="54953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45125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2.4 Diagnóstico: Selección de riesgo </a:t>
            </a:r>
            <a:endParaRPr/>
          </a:p>
        </p:txBody>
      </p:sp>
      <p:sp>
        <p:nvSpPr>
          <p:cNvPr id="140" name="Google Shape;140;p23"/>
          <p:cNvSpPr txBox="1">
            <a:spLocks noGrp="1"/>
          </p:cNvSpPr>
          <p:nvPr>
            <p:ph type="body" idx="1"/>
          </p:nvPr>
        </p:nvSpPr>
        <p:spPr>
          <a:xfrm>
            <a:off x="4947975" y="1356875"/>
            <a:ext cx="42702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sz="1900">
                <a:solidFill>
                  <a:srgbClr val="404040"/>
                </a:solidFill>
              </a:rPr>
              <a:t>- FONASA tiene un porcentaje de adultos mayores 3 veces mayor que las ISAPRE.</a:t>
            </a:r>
            <a:endParaRPr sz="1900">
              <a:solidFill>
                <a:srgbClr val="404040"/>
              </a:solidFill>
            </a:endParaRPr>
          </a:p>
          <a:p>
            <a:pPr marL="0" lvl="0" indent="0">
              <a:spcBef>
                <a:spcPts val="1600"/>
              </a:spcBef>
              <a:spcAft>
                <a:spcPts val="0"/>
              </a:spcAft>
              <a:buNone/>
            </a:pPr>
            <a:r>
              <a:rPr lang="es" sz="1900">
                <a:solidFill>
                  <a:srgbClr val="404040"/>
                </a:solidFill>
              </a:rPr>
              <a:t>- 56% de los afiliados FONASA completaron la educación escolar, versus 92% de los afiliados ISAPRE.</a:t>
            </a:r>
            <a:endParaRPr sz="1900">
              <a:solidFill>
                <a:srgbClr val="404040"/>
              </a:solidFill>
            </a:endParaRPr>
          </a:p>
          <a:p>
            <a:pPr marL="0" lvl="0" indent="0">
              <a:spcBef>
                <a:spcPts val="1600"/>
              </a:spcBef>
              <a:spcAft>
                <a:spcPts val="0"/>
              </a:spcAft>
              <a:buNone/>
            </a:pPr>
            <a:r>
              <a:rPr lang="es" sz="1900">
                <a:solidFill>
                  <a:srgbClr val="404040"/>
                </a:solidFill>
              </a:rPr>
              <a:t>- FONASA tiene una prevalencia 8% mayor de afiliados con 1 o más enfermedad crónica.</a:t>
            </a:r>
            <a:endParaRPr sz="1900">
              <a:solidFill>
                <a:srgbClr val="404040"/>
              </a:solidFill>
            </a:endParaRPr>
          </a:p>
          <a:p>
            <a:pPr marL="0" lvl="0" indent="0" rtl="0">
              <a:spcBef>
                <a:spcPts val="1600"/>
              </a:spcBef>
              <a:spcAft>
                <a:spcPts val="0"/>
              </a:spcAft>
              <a:buNone/>
            </a:pPr>
            <a:r>
              <a:rPr lang="es" sz="1600">
                <a:solidFill>
                  <a:srgbClr val="404040"/>
                </a:solidFill>
              </a:rPr>
              <a:t>Fuente: Encuesta de Protección Social, 2016</a:t>
            </a:r>
            <a:endParaRPr sz="1600">
              <a:solidFill>
                <a:srgbClr val="404040"/>
              </a:solidFill>
            </a:endParaRPr>
          </a:p>
          <a:p>
            <a:pPr marL="0" lvl="0" indent="0" rtl="0">
              <a:spcBef>
                <a:spcPts val="1600"/>
              </a:spcBef>
              <a:spcAft>
                <a:spcPts val="1600"/>
              </a:spcAft>
              <a:buNone/>
            </a:pPr>
            <a:endParaRPr sz="1900">
              <a:solidFill>
                <a:srgbClr val="404040"/>
              </a:solidFill>
            </a:endParaRPr>
          </a:p>
        </p:txBody>
      </p:sp>
      <p:pic>
        <p:nvPicPr>
          <p:cNvPr id="141" name="Google Shape;141;p23"/>
          <p:cNvPicPr preferRelativeResize="0"/>
          <p:nvPr/>
        </p:nvPicPr>
        <p:blipFill rotWithShape="1">
          <a:blip r:embed="rId3">
            <a:alphaModFix/>
          </a:blip>
          <a:srcRect l="15161" r="13790"/>
          <a:stretch/>
        </p:blipFill>
        <p:spPr>
          <a:xfrm>
            <a:off x="402250" y="1480388"/>
            <a:ext cx="4143501" cy="3897225"/>
          </a:xfrm>
          <a:prstGeom prst="rect">
            <a:avLst/>
          </a:prstGeom>
          <a:noFill/>
          <a:ln>
            <a:noFill/>
          </a:ln>
        </p:spPr>
      </p:pic>
      <p:sp>
        <p:nvSpPr>
          <p:cNvPr id="142" name="Google Shape;142;p23"/>
          <p:cNvSpPr txBox="1"/>
          <p:nvPr/>
        </p:nvSpPr>
        <p:spPr>
          <a:xfrm>
            <a:off x="538263" y="5593100"/>
            <a:ext cx="4270200" cy="660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b="1"/>
              <a:t>El sistema público concentra a los afiliados con mayor riesgo de enfermar</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1700" y="399042"/>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2.5 Diagnóstico: Selección de riesgo</a:t>
            </a:r>
            <a:endParaRPr/>
          </a:p>
        </p:txBody>
      </p:sp>
      <p:sp>
        <p:nvSpPr>
          <p:cNvPr id="148" name="Google Shape;148;p24"/>
          <p:cNvSpPr/>
          <p:nvPr/>
        </p:nvSpPr>
        <p:spPr>
          <a:xfrm>
            <a:off x="3297500" y="2164481"/>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9" name="Google Shape;149;p24"/>
          <p:cNvGrpSpPr/>
          <p:nvPr/>
        </p:nvGrpSpPr>
        <p:grpSpPr>
          <a:xfrm>
            <a:off x="5214050" y="1425875"/>
            <a:ext cx="3133404" cy="1104936"/>
            <a:chOff x="5214050" y="427136"/>
            <a:chExt cx="3133404" cy="1104936"/>
          </a:xfrm>
        </p:grpSpPr>
        <p:cxnSp>
          <p:nvCxnSpPr>
            <p:cNvPr id="150" name="Google Shape;150;p24"/>
            <p:cNvCxnSpPr/>
            <p:nvPr/>
          </p:nvCxnSpPr>
          <p:spPr>
            <a:xfrm flipH="1">
              <a:off x="5214050" y="1153772"/>
              <a:ext cx="273000" cy="378300"/>
            </a:xfrm>
            <a:prstGeom prst="straightConnector1">
              <a:avLst/>
            </a:prstGeom>
            <a:noFill/>
            <a:ln w="19050" cap="flat" cmpd="sng">
              <a:solidFill>
                <a:srgbClr val="085631"/>
              </a:solidFill>
              <a:prstDash val="solid"/>
              <a:round/>
              <a:headEnd type="oval" w="med" len="med"/>
              <a:tailEnd type="none" w="sm" len="sm"/>
            </a:ln>
          </p:spPr>
        </p:cxnSp>
        <p:sp>
          <p:nvSpPr>
            <p:cNvPr id="151" name="Google Shape;151;p24"/>
            <p:cNvSpPr txBox="1"/>
            <p:nvPr/>
          </p:nvSpPr>
          <p:spPr>
            <a:xfrm>
              <a:off x="5506154" y="427136"/>
              <a:ext cx="2841300" cy="6696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s" sz="1800" b="1">
                  <a:latin typeface="Roboto"/>
                  <a:ea typeface="Roboto"/>
                  <a:cs typeface="Roboto"/>
                  <a:sym typeface="Roboto"/>
                </a:rPr>
                <a:t>Jóvenes se cambian (o entran) a las ISAPRE.  </a:t>
              </a:r>
              <a:endParaRPr sz="1800" b="1">
                <a:latin typeface="Roboto"/>
                <a:ea typeface="Roboto"/>
                <a:cs typeface="Roboto"/>
                <a:sym typeface="Roboto"/>
              </a:endParaRPr>
            </a:p>
          </p:txBody>
        </p:sp>
      </p:grpSp>
      <p:grpSp>
        <p:nvGrpSpPr>
          <p:cNvPr id="152" name="Google Shape;152;p24"/>
          <p:cNvGrpSpPr/>
          <p:nvPr/>
        </p:nvGrpSpPr>
        <p:grpSpPr>
          <a:xfrm>
            <a:off x="1133092" y="1425887"/>
            <a:ext cx="2774698" cy="1104929"/>
            <a:chOff x="1968427" y="427143"/>
            <a:chExt cx="1939534" cy="1104929"/>
          </a:xfrm>
        </p:grpSpPr>
        <p:cxnSp>
          <p:nvCxnSpPr>
            <p:cNvPr id="153" name="Google Shape;153;p24"/>
            <p:cNvCxnSpPr/>
            <p:nvPr/>
          </p:nvCxnSpPr>
          <p:spPr>
            <a:xfrm>
              <a:off x="3634961" y="1153772"/>
              <a:ext cx="273000" cy="378300"/>
            </a:xfrm>
            <a:prstGeom prst="straightConnector1">
              <a:avLst/>
            </a:prstGeom>
            <a:noFill/>
            <a:ln w="19050" cap="flat" cmpd="sng">
              <a:solidFill>
                <a:srgbClr val="65F0AD"/>
              </a:solidFill>
              <a:prstDash val="solid"/>
              <a:round/>
              <a:headEnd type="oval" w="med" len="med"/>
              <a:tailEnd type="none" w="sm" len="sm"/>
            </a:ln>
          </p:spPr>
        </p:cxnSp>
        <p:sp>
          <p:nvSpPr>
            <p:cNvPr id="154" name="Google Shape;154;p24"/>
            <p:cNvSpPr txBox="1"/>
            <p:nvPr/>
          </p:nvSpPr>
          <p:spPr>
            <a:xfrm>
              <a:off x="1968427" y="427143"/>
              <a:ext cx="14952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1800">
                  <a:latin typeface="Roboto"/>
                  <a:ea typeface="Roboto"/>
                  <a:cs typeface="Roboto"/>
                  <a:sym typeface="Roboto"/>
                </a:rPr>
                <a:t>Mayores incentivos para el cambio</a:t>
              </a:r>
              <a:endParaRPr sz="1800">
                <a:latin typeface="Roboto"/>
                <a:ea typeface="Roboto"/>
                <a:cs typeface="Roboto"/>
                <a:sym typeface="Roboto"/>
              </a:endParaRPr>
            </a:p>
          </p:txBody>
        </p:sp>
      </p:grpSp>
      <p:grpSp>
        <p:nvGrpSpPr>
          <p:cNvPr id="155" name="Google Shape;155;p24"/>
          <p:cNvGrpSpPr/>
          <p:nvPr/>
        </p:nvGrpSpPr>
        <p:grpSpPr>
          <a:xfrm>
            <a:off x="5625475" y="3584925"/>
            <a:ext cx="3103275" cy="513600"/>
            <a:chOff x="5625475" y="2586186"/>
            <a:chExt cx="3103275" cy="513600"/>
          </a:xfrm>
        </p:grpSpPr>
        <p:cxnSp>
          <p:nvCxnSpPr>
            <p:cNvPr id="156" name="Google Shape;156;p24"/>
            <p:cNvCxnSpPr/>
            <p:nvPr/>
          </p:nvCxnSpPr>
          <p:spPr>
            <a:xfrm rot="10800000">
              <a:off x="5625475" y="2771675"/>
              <a:ext cx="442200" cy="153300"/>
            </a:xfrm>
            <a:prstGeom prst="straightConnector1">
              <a:avLst/>
            </a:prstGeom>
            <a:noFill/>
            <a:ln w="19050" cap="flat" cmpd="sng">
              <a:solidFill>
                <a:srgbClr val="0E9453"/>
              </a:solidFill>
              <a:prstDash val="solid"/>
              <a:round/>
              <a:headEnd type="oval" w="med" len="med"/>
              <a:tailEnd type="none" w="sm" len="sm"/>
            </a:ln>
          </p:spPr>
        </p:cxnSp>
        <p:sp>
          <p:nvSpPr>
            <p:cNvPr id="157" name="Google Shape;157;p24"/>
            <p:cNvSpPr txBox="1"/>
            <p:nvPr/>
          </p:nvSpPr>
          <p:spPr>
            <a:xfrm>
              <a:off x="6077350" y="2586186"/>
              <a:ext cx="2651400" cy="5136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s" sz="1800">
                  <a:latin typeface="Roboto"/>
                  <a:ea typeface="Roboto"/>
                  <a:cs typeface="Roboto"/>
                  <a:sym typeface="Roboto"/>
                </a:rPr>
                <a:t> Años con menores gastos en salud y mayores ingresos en las ISAPRE. </a:t>
              </a:r>
              <a:endParaRPr sz="1800" b="1">
                <a:latin typeface="Roboto"/>
                <a:ea typeface="Roboto"/>
                <a:cs typeface="Roboto"/>
                <a:sym typeface="Roboto"/>
              </a:endParaRPr>
            </a:p>
          </p:txBody>
        </p:sp>
      </p:grpSp>
      <p:grpSp>
        <p:nvGrpSpPr>
          <p:cNvPr id="158" name="Google Shape;158;p24"/>
          <p:cNvGrpSpPr/>
          <p:nvPr/>
        </p:nvGrpSpPr>
        <p:grpSpPr>
          <a:xfrm>
            <a:off x="196174" y="3265486"/>
            <a:ext cx="3313491" cy="974469"/>
            <a:chOff x="196184" y="2571661"/>
            <a:chExt cx="3313491" cy="669600"/>
          </a:xfrm>
        </p:grpSpPr>
        <p:cxnSp>
          <p:nvCxnSpPr>
            <p:cNvPr id="159" name="Google Shape;159;p24"/>
            <p:cNvCxnSpPr/>
            <p:nvPr/>
          </p:nvCxnSpPr>
          <p:spPr>
            <a:xfrm rot="10800000" flipH="1">
              <a:off x="3059375" y="2771675"/>
              <a:ext cx="450300" cy="145200"/>
            </a:xfrm>
            <a:prstGeom prst="straightConnector1">
              <a:avLst/>
            </a:prstGeom>
            <a:noFill/>
            <a:ln w="19050" cap="flat" cmpd="sng">
              <a:solidFill>
                <a:srgbClr val="0E9453"/>
              </a:solidFill>
              <a:prstDash val="solid"/>
              <a:round/>
              <a:headEnd type="oval" w="med" len="med"/>
              <a:tailEnd type="none" w="sm" len="sm"/>
            </a:ln>
          </p:spPr>
        </p:cxnSp>
        <p:sp>
          <p:nvSpPr>
            <p:cNvPr id="160" name="Google Shape;160;p24"/>
            <p:cNvSpPr txBox="1"/>
            <p:nvPr/>
          </p:nvSpPr>
          <p:spPr>
            <a:xfrm>
              <a:off x="196184" y="2571661"/>
              <a:ext cx="28536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800">
                  <a:latin typeface="Roboto"/>
                  <a:ea typeface="Roboto"/>
                  <a:cs typeface="Roboto"/>
                  <a:sym typeface="Roboto"/>
                </a:rPr>
                <a:t>Amenaza a la sustentabilidad financiera de FONASA/ Grandes utilidades para las ISAPRE</a:t>
              </a:r>
              <a:endParaRPr sz="1800" b="1">
                <a:latin typeface="Roboto"/>
                <a:ea typeface="Roboto"/>
                <a:cs typeface="Roboto"/>
                <a:sym typeface="Roboto"/>
              </a:endParaRPr>
            </a:p>
          </p:txBody>
        </p:sp>
      </p:grpSp>
      <p:grpSp>
        <p:nvGrpSpPr>
          <p:cNvPr id="161" name="Google Shape;161;p24"/>
          <p:cNvGrpSpPr/>
          <p:nvPr/>
        </p:nvGrpSpPr>
        <p:grpSpPr>
          <a:xfrm>
            <a:off x="2763324" y="4539739"/>
            <a:ext cx="2540100" cy="1137936"/>
            <a:chOff x="2763324" y="3541000"/>
            <a:chExt cx="2540100" cy="1137936"/>
          </a:xfrm>
        </p:grpSpPr>
        <p:cxnSp>
          <p:nvCxnSpPr>
            <p:cNvPr id="162" name="Google Shape;162;p24"/>
            <p:cNvCxnSpPr/>
            <p:nvPr/>
          </p:nvCxnSpPr>
          <p:spPr>
            <a:xfrm rot="10800000">
              <a:off x="4563402" y="3541000"/>
              <a:ext cx="0" cy="489600"/>
            </a:xfrm>
            <a:prstGeom prst="straightConnector1">
              <a:avLst/>
            </a:prstGeom>
            <a:noFill/>
            <a:ln w="19050" cap="flat" cmpd="sng">
              <a:solidFill>
                <a:srgbClr val="085631"/>
              </a:solidFill>
              <a:prstDash val="solid"/>
              <a:round/>
              <a:headEnd type="oval" w="med" len="med"/>
              <a:tailEnd type="none" w="sm" len="sm"/>
            </a:ln>
          </p:spPr>
        </p:cxnSp>
        <p:sp>
          <p:nvSpPr>
            <p:cNvPr id="163" name="Google Shape;163;p24"/>
            <p:cNvSpPr txBox="1"/>
            <p:nvPr/>
          </p:nvSpPr>
          <p:spPr>
            <a:xfrm>
              <a:off x="2763324" y="4009336"/>
              <a:ext cx="2540100" cy="669600"/>
            </a:xfrm>
            <a:prstGeom prst="rect">
              <a:avLst/>
            </a:prstGeom>
            <a:noFill/>
            <a:ln>
              <a:noFill/>
            </a:ln>
          </p:spPr>
          <p:txBody>
            <a:bodyPr spcFirstLastPara="1" wrap="square" lIns="91425" tIns="91425" rIns="91425" bIns="91425" anchor="t" anchorCtr="0">
              <a:noAutofit/>
            </a:bodyPr>
            <a:lstStyle/>
            <a:p>
              <a:pPr marL="0" lvl="0" indent="0" algn="l">
                <a:lnSpc>
                  <a:spcPct val="115000"/>
                </a:lnSpc>
                <a:spcBef>
                  <a:spcPts val="0"/>
                </a:spcBef>
                <a:spcAft>
                  <a:spcPts val="0"/>
                </a:spcAft>
                <a:buNone/>
              </a:pPr>
              <a:r>
                <a:rPr lang="es" sz="1800">
                  <a:latin typeface="Roboto"/>
                  <a:ea typeface="Roboto"/>
                  <a:cs typeface="Roboto"/>
                  <a:sym typeface="Roboto"/>
                </a:rPr>
                <a:t>Cuando enferman o envejecen, vuelven a FONASA </a:t>
              </a:r>
              <a:endParaRPr sz="1800" b="1">
                <a:latin typeface="Roboto"/>
                <a:ea typeface="Roboto"/>
                <a:cs typeface="Roboto"/>
                <a:sym typeface="Roboto"/>
              </a:endParaRPr>
            </a:p>
          </p:txBody>
        </p:sp>
      </p:grpSp>
      <p:sp>
        <p:nvSpPr>
          <p:cNvPr id="164" name="Google Shape;164;p24"/>
          <p:cNvSpPr/>
          <p:nvPr/>
        </p:nvSpPr>
        <p:spPr>
          <a:xfrm rot="1800047">
            <a:off x="3219843" y="2085174"/>
            <a:ext cx="2690936" cy="2690936"/>
          </a:xfrm>
          <a:prstGeom prst="blockArc">
            <a:avLst>
              <a:gd name="adj1" fmla="val 14414370"/>
              <a:gd name="adj2" fmla="val 18998613"/>
              <a:gd name="adj3" fmla="val 8907"/>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Google Shape;165;p24"/>
          <p:cNvSpPr/>
          <p:nvPr/>
        </p:nvSpPr>
        <p:spPr>
          <a:xfrm rot="-9000757" flipH="1">
            <a:off x="3225716" y="2083548"/>
            <a:ext cx="2690226" cy="2690226"/>
          </a:xfrm>
          <a:prstGeom prst="blockArc">
            <a:avLst>
              <a:gd name="adj1" fmla="val 20178804"/>
              <a:gd name="adj2" fmla="val 2623923"/>
              <a:gd name="adj3" fmla="val 8858"/>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Google Shape;166;p24"/>
          <p:cNvSpPr txBox="1"/>
          <p:nvPr/>
        </p:nvSpPr>
        <p:spPr>
          <a:xfrm>
            <a:off x="3627473" y="3055200"/>
            <a:ext cx="1662000" cy="8043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s" sz="1800" b="1">
                <a:solidFill>
                  <a:srgbClr val="020202"/>
                </a:solidFill>
                <a:latin typeface="Roboto"/>
                <a:ea typeface="Roboto"/>
                <a:cs typeface="Roboto"/>
                <a:sym typeface="Roboto"/>
              </a:rPr>
              <a:t>Selección de Riesgo</a:t>
            </a:r>
            <a:endParaRPr sz="1800">
              <a:solidFill>
                <a:srgbClr val="020202"/>
              </a:solidFill>
            </a:endParaRPr>
          </a:p>
        </p:txBody>
      </p:sp>
      <p:sp>
        <p:nvSpPr>
          <p:cNvPr id="167" name="Google Shape;167;p24"/>
          <p:cNvSpPr/>
          <p:nvPr/>
        </p:nvSpPr>
        <p:spPr>
          <a:xfrm rot="-3781968">
            <a:off x="5556765" y="2856724"/>
            <a:ext cx="363191" cy="363191"/>
          </a:xfrm>
          <a:prstGeom prst="rtTriangle">
            <a:avLst/>
          </a:prstGeom>
          <a:solidFill>
            <a:srgbClr val="08563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Google Shape;168;p24"/>
          <p:cNvSpPr/>
          <p:nvPr/>
        </p:nvSpPr>
        <p:spPr>
          <a:xfrm rot="-1800109" flipH="1">
            <a:off x="3215030" y="2081213"/>
            <a:ext cx="2696852" cy="2696852"/>
          </a:xfrm>
          <a:prstGeom prst="blockArc">
            <a:avLst>
              <a:gd name="adj1" fmla="val 14334136"/>
              <a:gd name="adj2" fmla="val 18854681"/>
              <a:gd name="adj3" fmla="val 8846"/>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Google Shape;169;p24"/>
          <p:cNvSpPr/>
          <p:nvPr/>
        </p:nvSpPr>
        <p:spPr>
          <a:xfrm rot="9000757">
            <a:off x="3207432" y="2086373"/>
            <a:ext cx="2690226" cy="2690226"/>
          </a:xfrm>
          <a:prstGeom prst="blockArc">
            <a:avLst>
              <a:gd name="adj1" fmla="val 20184517"/>
              <a:gd name="adj2" fmla="val 3007258"/>
              <a:gd name="adj3" fmla="val 9336"/>
            </a:avLst>
          </a:prstGeom>
          <a:solidFill>
            <a:srgbClr val="0E9453"/>
          </a:solidFill>
          <a:ln w="9525" cap="flat" cmpd="sng">
            <a:solidFill>
              <a:srgbClr val="0E9453"/>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Google Shape;170;p24"/>
          <p:cNvSpPr/>
          <p:nvPr/>
        </p:nvSpPr>
        <p:spPr>
          <a:xfrm rot="-9000757" flipH="1">
            <a:off x="3207528" y="2087898"/>
            <a:ext cx="2690226" cy="2690226"/>
          </a:xfrm>
          <a:prstGeom prst="blockArc">
            <a:avLst>
              <a:gd name="adj1" fmla="val 15738599"/>
              <a:gd name="adj2" fmla="val 20008131"/>
              <a:gd name="adj3" fmla="val 9063"/>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Google Shape;171;p24"/>
          <p:cNvSpPr/>
          <p:nvPr/>
        </p:nvSpPr>
        <p:spPr>
          <a:xfrm rot="9240359">
            <a:off x="3213511" y="2856429"/>
            <a:ext cx="363469" cy="363469"/>
          </a:xfrm>
          <a:prstGeom prst="rtTriangle">
            <a:avLst/>
          </a:prstGeom>
          <a:solidFill>
            <a:srgbClr val="0E94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Google Shape;172;p24"/>
          <p:cNvSpPr/>
          <p:nvPr/>
        </p:nvSpPr>
        <p:spPr>
          <a:xfrm rot="476150">
            <a:off x="5119958" y="4237939"/>
            <a:ext cx="362875" cy="362875"/>
          </a:xfrm>
          <a:prstGeom prst="rtTriangle">
            <a:avLst/>
          </a:prstGeom>
          <a:solidFill>
            <a:srgbClr val="0E94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Google Shape;173;p24"/>
          <p:cNvSpPr/>
          <p:nvPr/>
        </p:nvSpPr>
        <p:spPr>
          <a:xfrm rot="4857950">
            <a:off x="3653723" y="4237890"/>
            <a:ext cx="363003" cy="363003"/>
          </a:xfrm>
          <a:prstGeom prst="rtTriangle">
            <a:avLst/>
          </a:prstGeom>
          <a:solidFill>
            <a:srgbClr val="08563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Google Shape;174;p24"/>
          <p:cNvSpPr/>
          <p:nvPr/>
        </p:nvSpPr>
        <p:spPr>
          <a:xfrm rot="-8100000">
            <a:off x="4382715" y="2026133"/>
            <a:ext cx="363170" cy="363170"/>
          </a:xfrm>
          <a:prstGeom prst="rtTriangle">
            <a:avLst/>
          </a:prstGeom>
          <a:solidFill>
            <a:srgbClr val="65F0A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Google Shape;175;p24"/>
          <p:cNvSpPr txBox="1"/>
          <p:nvPr/>
        </p:nvSpPr>
        <p:spPr>
          <a:xfrm>
            <a:off x="5982550" y="5502425"/>
            <a:ext cx="3133500" cy="63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a:t>Fuente: </a:t>
            </a:r>
            <a:r>
              <a:rPr lang="es" i="1"/>
              <a:t>Duarte, 2011; Pardo, 2014</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96775" y="251300"/>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2.6 Diagnóstico: Crisis de legitimidad de las ISAPRE </a:t>
            </a:r>
            <a:endParaRPr/>
          </a:p>
        </p:txBody>
      </p:sp>
      <p:pic>
        <p:nvPicPr>
          <p:cNvPr id="181" name="Google Shape;181;p25"/>
          <p:cNvPicPr preferRelativeResize="0"/>
          <p:nvPr/>
        </p:nvPicPr>
        <p:blipFill rotWithShape="1">
          <a:blip r:embed="rId3">
            <a:alphaModFix/>
          </a:blip>
          <a:srcRect l="43544" t="10540" r="24006" b="50651"/>
          <a:stretch/>
        </p:blipFill>
        <p:spPr>
          <a:xfrm rot="-559742">
            <a:off x="6119050" y="748597"/>
            <a:ext cx="3876954" cy="3477500"/>
          </a:xfrm>
          <a:prstGeom prst="rect">
            <a:avLst/>
          </a:prstGeom>
          <a:noFill/>
          <a:ln>
            <a:noFill/>
          </a:ln>
        </p:spPr>
      </p:pic>
      <p:grpSp>
        <p:nvGrpSpPr>
          <p:cNvPr id="182" name="Google Shape;182;p25"/>
          <p:cNvGrpSpPr/>
          <p:nvPr/>
        </p:nvGrpSpPr>
        <p:grpSpPr>
          <a:xfrm>
            <a:off x="96775" y="4615116"/>
            <a:ext cx="5957975" cy="857979"/>
            <a:chOff x="1593000" y="2322568"/>
            <a:chExt cx="5957975" cy="643500"/>
          </a:xfrm>
        </p:grpSpPr>
        <p:sp>
          <p:nvSpPr>
            <p:cNvPr id="183" name="Google Shape;183;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Google Shape;184;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Google Shape;185;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Google Shape;186;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1200">
                  <a:solidFill>
                    <a:srgbClr val="FFFFFF"/>
                  </a:solidFill>
                  <a:latin typeface="Roboto Medium"/>
                  <a:ea typeface="Roboto Medium"/>
                  <a:cs typeface="Roboto Medium"/>
                  <a:sym typeface="Roboto Medium"/>
                </a:rPr>
                <a:t>Mecanismos de pago a proveedores</a:t>
              </a:r>
              <a:endParaRPr sz="1200">
                <a:solidFill>
                  <a:srgbClr val="FFFFFF"/>
                </a:solidFill>
                <a:latin typeface="Roboto"/>
                <a:ea typeface="Roboto"/>
                <a:cs typeface="Roboto"/>
                <a:sym typeface="Roboto"/>
              </a:endParaRPr>
            </a:p>
          </p:txBody>
        </p:sp>
        <p:sp>
          <p:nvSpPr>
            <p:cNvPr id="187" name="Google Shape;187;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Google Shape;188;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89" name="Google Shape;189;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nSpc>
                  <a:spcPct val="115000"/>
                </a:lnSpc>
                <a:spcBef>
                  <a:spcPts val="0"/>
                </a:spcBef>
                <a:spcAft>
                  <a:spcPts val="0"/>
                </a:spcAft>
                <a:buClr>
                  <a:srgbClr val="A72A1E"/>
                </a:buClr>
                <a:buSzPts val="1200"/>
                <a:buFont typeface="Roboto"/>
                <a:buChar char="●"/>
              </a:pPr>
              <a:r>
                <a:rPr lang="es" sz="1200">
                  <a:solidFill>
                    <a:srgbClr val="A72A1E"/>
                  </a:solidFill>
                  <a:latin typeface="Roboto"/>
                  <a:ea typeface="Roboto"/>
                  <a:cs typeface="Roboto"/>
                  <a:sym typeface="Roboto"/>
                </a:rPr>
                <a:t>Pago por prestación predomina. </a:t>
              </a:r>
              <a:endParaRPr sz="1200">
                <a:solidFill>
                  <a:srgbClr val="A72A1E"/>
                </a:solidFill>
                <a:latin typeface="Roboto"/>
                <a:ea typeface="Roboto"/>
                <a:cs typeface="Roboto"/>
                <a:sym typeface="Roboto"/>
              </a:endParaRPr>
            </a:p>
          </p:txBody>
        </p:sp>
      </p:grpSp>
      <p:grpSp>
        <p:nvGrpSpPr>
          <p:cNvPr id="190" name="Google Shape;190;p25"/>
          <p:cNvGrpSpPr/>
          <p:nvPr/>
        </p:nvGrpSpPr>
        <p:grpSpPr>
          <a:xfrm>
            <a:off x="374425" y="3726922"/>
            <a:ext cx="5957975" cy="857979"/>
            <a:chOff x="1593000" y="2322568"/>
            <a:chExt cx="5957975" cy="643500"/>
          </a:xfrm>
        </p:grpSpPr>
        <p:sp>
          <p:nvSpPr>
            <p:cNvPr id="191" name="Google Shape;191;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Google Shape;192;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Google Shape;193;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Google Shape;194;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1200">
                  <a:solidFill>
                    <a:srgbClr val="FFFFFF"/>
                  </a:solidFill>
                  <a:latin typeface="Roboto"/>
                  <a:ea typeface="Roboto"/>
                  <a:cs typeface="Roboto"/>
                  <a:sym typeface="Roboto"/>
                </a:rPr>
                <a:t>Integración vertical</a:t>
              </a:r>
              <a:r>
                <a:rPr lang="e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sp>
          <p:nvSpPr>
            <p:cNvPr id="195" name="Google Shape;195;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Google Shape;196;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97" name="Google Shape;197;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nSpc>
                  <a:spcPct val="115000"/>
                </a:lnSpc>
                <a:spcBef>
                  <a:spcPts val="0"/>
                </a:spcBef>
                <a:spcAft>
                  <a:spcPts val="0"/>
                </a:spcAft>
                <a:buClr>
                  <a:srgbClr val="A72A1E"/>
                </a:buClr>
                <a:buSzPts val="800"/>
                <a:buFont typeface="Roboto"/>
                <a:buChar char="●"/>
              </a:pPr>
              <a:r>
                <a:rPr lang="es" sz="1200">
                  <a:solidFill>
                    <a:srgbClr val="A72A1E"/>
                  </a:solidFill>
                  <a:latin typeface="Roboto"/>
                  <a:ea typeface="Roboto"/>
                  <a:cs typeface="Roboto"/>
                  <a:sym typeface="Roboto"/>
                </a:rPr>
                <a:t>Integración vertical prohibida por ley</a:t>
              </a:r>
              <a:r>
                <a:rPr lang="es" sz="800">
                  <a:solidFill>
                    <a:srgbClr val="A72A1E"/>
                  </a:solidFill>
                  <a:latin typeface="Roboto"/>
                  <a:ea typeface="Roboto"/>
                  <a:cs typeface="Roboto"/>
                  <a:sym typeface="Roboto"/>
                </a:rPr>
                <a:t>. </a:t>
              </a:r>
              <a:endParaRPr sz="800">
                <a:solidFill>
                  <a:srgbClr val="A72A1E"/>
                </a:solidFill>
                <a:latin typeface="Roboto"/>
                <a:ea typeface="Roboto"/>
                <a:cs typeface="Roboto"/>
                <a:sym typeface="Roboto"/>
              </a:endParaRPr>
            </a:p>
          </p:txBody>
        </p:sp>
      </p:grpSp>
      <p:grpSp>
        <p:nvGrpSpPr>
          <p:cNvPr id="198" name="Google Shape;198;p25"/>
          <p:cNvGrpSpPr/>
          <p:nvPr/>
        </p:nvGrpSpPr>
        <p:grpSpPr>
          <a:xfrm>
            <a:off x="96775" y="2892706"/>
            <a:ext cx="5957975" cy="857979"/>
            <a:chOff x="1593000" y="2322568"/>
            <a:chExt cx="5957975" cy="643500"/>
          </a:xfrm>
        </p:grpSpPr>
        <p:sp>
          <p:nvSpPr>
            <p:cNvPr id="199" name="Google Shape;199;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Google Shape;200;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Google Shape;201;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Google Shape;202;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Clr>
                  <a:schemeClr val="dk1"/>
                </a:buClr>
                <a:buSzPts val="1100"/>
                <a:buFont typeface="Arial"/>
                <a:buNone/>
              </a:pPr>
              <a:r>
                <a:rPr lang="es" sz="1200">
                  <a:solidFill>
                    <a:schemeClr val="lt1"/>
                  </a:solidFill>
                  <a:latin typeface="Roboto Medium"/>
                  <a:ea typeface="Roboto Medium"/>
                  <a:cs typeface="Roboto Medium"/>
                  <a:sym typeface="Roboto Medium"/>
                </a:rPr>
                <a:t>Alza en los precios de las primas</a:t>
              </a:r>
              <a:endParaRPr sz="1200">
                <a:solidFill>
                  <a:srgbClr val="FFFFFF"/>
                </a:solidFill>
                <a:latin typeface="Roboto"/>
                <a:ea typeface="Roboto"/>
                <a:cs typeface="Roboto"/>
                <a:sym typeface="Roboto"/>
              </a:endParaRPr>
            </a:p>
          </p:txBody>
        </p:sp>
        <p:sp>
          <p:nvSpPr>
            <p:cNvPr id="203" name="Google Shape;203;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Google Shape;204;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205" name="Google Shape;205;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a:lnSpc>
                  <a:spcPct val="115000"/>
                </a:lnSpc>
                <a:spcBef>
                  <a:spcPts val="0"/>
                </a:spcBef>
                <a:spcAft>
                  <a:spcPts val="0"/>
                </a:spcAft>
                <a:buClr>
                  <a:srgbClr val="A72A1E"/>
                </a:buClr>
                <a:buSzPts val="1000"/>
                <a:buFont typeface="Roboto"/>
                <a:buChar char="●"/>
              </a:pPr>
              <a:r>
                <a:rPr lang="es" sz="1000">
                  <a:solidFill>
                    <a:srgbClr val="A72A1E"/>
                  </a:solidFill>
                  <a:latin typeface="Roboto"/>
                  <a:ea typeface="Roboto"/>
                  <a:cs typeface="Roboto"/>
                  <a:sym typeface="Roboto"/>
                </a:rPr>
                <a:t>Desde 1990 al 2015 los precios de las primas han aumentado 3,5 veces en precios reales </a:t>
              </a:r>
              <a:r>
                <a:rPr lang="es" sz="1000" i="1">
                  <a:solidFill>
                    <a:srgbClr val="A72A1E"/>
                  </a:solidFill>
                  <a:latin typeface="Roboto"/>
                  <a:ea typeface="Roboto"/>
                  <a:cs typeface="Roboto"/>
                  <a:sym typeface="Roboto"/>
                </a:rPr>
                <a:t>(Cid, 2017)</a:t>
              </a:r>
              <a:endParaRPr sz="1000" i="1">
                <a:solidFill>
                  <a:srgbClr val="A72A1E"/>
                </a:solidFill>
                <a:latin typeface="Roboto"/>
                <a:ea typeface="Roboto"/>
                <a:cs typeface="Roboto"/>
                <a:sym typeface="Roboto"/>
              </a:endParaRPr>
            </a:p>
          </p:txBody>
        </p:sp>
      </p:grpSp>
      <p:grpSp>
        <p:nvGrpSpPr>
          <p:cNvPr id="206" name="Google Shape;206;p25"/>
          <p:cNvGrpSpPr/>
          <p:nvPr/>
        </p:nvGrpSpPr>
        <p:grpSpPr>
          <a:xfrm>
            <a:off x="96775" y="1205094"/>
            <a:ext cx="5766050" cy="857984"/>
            <a:chOff x="1593000" y="2322568"/>
            <a:chExt cx="5766050" cy="643504"/>
          </a:xfrm>
        </p:grpSpPr>
        <p:sp>
          <p:nvSpPr>
            <p:cNvPr id="207" name="Google Shape;207;p25"/>
            <p:cNvSpPr/>
            <p:nvPr/>
          </p:nvSpPr>
          <p:spPr>
            <a:xfrm>
              <a:off x="3728375" y="2322572"/>
              <a:ext cx="34863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Google Shape;208;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Google Shape;209;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Google Shape;210;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1200">
                  <a:solidFill>
                    <a:srgbClr val="FFFFFF"/>
                  </a:solidFill>
                  <a:latin typeface="Roboto Medium"/>
                  <a:ea typeface="Roboto Medium"/>
                  <a:cs typeface="Roboto Medium"/>
                  <a:sym typeface="Roboto Medium"/>
                </a:rPr>
                <a:t>Discriminación por sexo, edad y pre-existencias</a:t>
              </a:r>
              <a:endParaRPr sz="1200">
                <a:solidFill>
                  <a:srgbClr val="FFFFFF"/>
                </a:solidFill>
                <a:latin typeface="Roboto Medium"/>
                <a:ea typeface="Roboto Medium"/>
                <a:cs typeface="Roboto Medium"/>
                <a:sym typeface="Roboto Medium"/>
              </a:endParaRPr>
            </a:p>
          </p:txBody>
        </p:sp>
        <p:sp>
          <p:nvSpPr>
            <p:cNvPr id="211" name="Google Shape;211;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Google Shape;212;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213" name="Google Shape;213;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rtl="0">
                <a:lnSpc>
                  <a:spcPct val="115000"/>
                </a:lnSpc>
                <a:spcBef>
                  <a:spcPts val="0"/>
                </a:spcBef>
                <a:spcAft>
                  <a:spcPts val="0"/>
                </a:spcAft>
                <a:buClr>
                  <a:srgbClr val="A72A1E"/>
                </a:buClr>
                <a:buSzPts val="1200"/>
                <a:buFont typeface="Roboto"/>
                <a:buChar char="●"/>
              </a:pPr>
              <a:r>
                <a:rPr lang="es" sz="1200">
                  <a:solidFill>
                    <a:srgbClr val="A72A1E"/>
                  </a:solidFill>
                  <a:latin typeface="Roboto"/>
                  <a:ea typeface="Roboto"/>
                  <a:cs typeface="Roboto"/>
                  <a:sym typeface="Roboto"/>
                </a:rPr>
                <a:t>Tabla de factores </a:t>
              </a:r>
              <a:endParaRPr sz="1200">
                <a:solidFill>
                  <a:srgbClr val="A72A1E"/>
                </a:solidFill>
                <a:latin typeface="Roboto"/>
                <a:ea typeface="Roboto"/>
                <a:cs typeface="Roboto"/>
                <a:sym typeface="Roboto"/>
              </a:endParaRPr>
            </a:p>
            <a:p>
              <a:pPr marL="457200" lvl="0" indent="-304800">
                <a:lnSpc>
                  <a:spcPct val="115000"/>
                </a:lnSpc>
                <a:spcBef>
                  <a:spcPts val="0"/>
                </a:spcBef>
                <a:spcAft>
                  <a:spcPts val="0"/>
                </a:spcAft>
                <a:buClr>
                  <a:srgbClr val="A72A1E"/>
                </a:buClr>
                <a:buSzPts val="1200"/>
                <a:buFont typeface="Roboto"/>
                <a:buChar char="●"/>
              </a:pPr>
              <a:r>
                <a:rPr lang="es" sz="1200">
                  <a:solidFill>
                    <a:srgbClr val="A72A1E"/>
                  </a:solidFill>
                  <a:latin typeface="Roboto"/>
                  <a:ea typeface="Roboto"/>
                  <a:cs typeface="Roboto"/>
                  <a:sym typeface="Roboto"/>
                </a:rPr>
                <a:t>Rechazo de nuevos afiliados por pre-existencias. </a:t>
              </a:r>
              <a:endParaRPr sz="1200">
                <a:solidFill>
                  <a:srgbClr val="A72A1E"/>
                </a:solidFill>
                <a:latin typeface="Roboto"/>
                <a:ea typeface="Roboto"/>
                <a:cs typeface="Roboto"/>
                <a:sym typeface="Roboto"/>
              </a:endParaRPr>
            </a:p>
          </p:txBody>
        </p:sp>
      </p:grpSp>
      <p:grpSp>
        <p:nvGrpSpPr>
          <p:cNvPr id="214" name="Google Shape;214;p25"/>
          <p:cNvGrpSpPr/>
          <p:nvPr/>
        </p:nvGrpSpPr>
        <p:grpSpPr>
          <a:xfrm>
            <a:off x="247575" y="5473095"/>
            <a:ext cx="5957975" cy="857979"/>
            <a:chOff x="1593000" y="2322568"/>
            <a:chExt cx="5957975" cy="643500"/>
          </a:xfrm>
        </p:grpSpPr>
        <p:sp>
          <p:nvSpPr>
            <p:cNvPr id="215" name="Google Shape;215;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Google Shape;216;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Google Shape;217;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Google Shape;218;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s" sz="1200">
                  <a:solidFill>
                    <a:srgbClr val="FFFFFF"/>
                  </a:solidFill>
                  <a:latin typeface="Roboto Medium"/>
                  <a:ea typeface="Roboto Medium"/>
                  <a:cs typeface="Roboto Medium"/>
                  <a:sym typeface="Roboto Medium"/>
                </a:rPr>
                <a:t>Cautividad de los afiliados </a:t>
              </a:r>
              <a:endParaRPr sz="1200">
                <a:solidFill>
                  <a:srgbClr val="FFFFFF"/>
                </a:solidFill>
                <a:latin typeface="Roboto"/>
                <a:ea typeface="Roboto"/>
                <a:cs typeface="Roboto"/>
                <a:sym typeface="Roboto"/>
              </a:endParaRPr>
            </a:p>
          </p:txBody>
        </p:sp>
        <p:sp>
          <p:nvSpPr>
            <p:cNvPr id="219" name="Google Shape;219;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Google Shape;220;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a:solidFill>
                    <a:srgbClr val="FFFFFF"/>
                  </a:solidFill>
                  <a:latin typeface="Roboto Thin"/>
                  <a:ea typeface="Roboto Thin"/>
                  <a:cs typeface="Roboto Thin"/>
                  <a:sym typeface="Roboto Thin"/>
                </a:rPr>
                <a:t>06</a:t>
              </a:r>
              <a:endParaRPr sz="2600">
                <a:solidFill>
                  <a:srgbClr val="FFFFFF"/>
                </a:solidFill>
                <a:latin typeface="Roboto Thin"/>
                <a:ea typeface="Roboto Thin"/>
                <a:cs typeface="Roboto Thin"/>
                <a:sym typeface="Roboto Thin"/>
              </a:endParaRPr>
            </a:p>
          </p:txBody>
        </p:sp>
        <p:sp>
          <p:nvSpPr>
            <p:cNvPr id="221" name="Google Shape;221;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rtl="0">
                <a:lnSpc>
                  <a:spcPct val="115000"/>
                </a:lnSpc>
                <a:spcBef>
                  <a:spcPts val="0"/>
                </a:spcBef>
                <a:spcAft>
                  <a:spcPts val="0"/>
                </a:spcAft>
                <a:buClr>
                  <a:srgbClr val="A72A1E"/>
                </a:buClr>
                <a:buSzPts val="1100"/>
                <a:buFont typeface="Roboto"/>
                <a:buChar char="●"/>
              </a:pPr>
              <a:r>
                <a:rPr lang="es" sz="1100">
                  <a:solidFill>
                    <a:srgbClr val="A72A1E"/>
                  </a:solidFill>
                  <a:latin typeface="Roboto"/>
                  <a:ea typeface="Roboto"/>
                  <a:cs typeface="Roboto"/>
                  <a:sym typeface="Roboto"/>
                </a:rPr>
                <a:t>Cerca de un 47,3% de los usuarios son cautivos de su aseguradora </a:t>
              </a:r>
              <a:br>
                <a:rPr lang="es" sz="1100">
                  <a:solidFill>
                    <a:srgbClr val="A72A1E"/>
                  </a:solidFill>
                  <a:latin typeface="Roboto"/>
                  <a:ea typeface="Roboto"/>
                  <a:cs typeface="Roboto"/>
                  <a:sym typeface="Roboto"/>
                </a:rPr>
              </a:br>
              <a:r>
                <a:rPr lang="es" sz="1100" i="1">
                  <a:solidFill>
                    <a:srgbClr val="A72A1E"/>
                  </a:solidFill>
                  <a:latin typeface="Roboto"/>
                  <a:ea typeface="Roboto"/>
                  <a:cs typeface="Roboto"/>
                  <a:sym typeface="Roboto"/>
                </a:rPr>
                <a:t>(CAP, 2014).</a:t>
              </a:r>
              <a:r>
                <a:rPr lang="es" sz="1100">
                  <a:solidFill>
                    <a:srgbClr val="A72A1E"/>
                  </a:solidFill>
                  <a:latin typeface="Roboto"/>
                  <a:ea typeface="Roboto"/>
                  <a:cs typeface="Roboto"/>
                  <a:sym typeface="Roboto"/>
                </a:rPr>
                <a:t> </a:t>
              </a:r>
              <a:endParaRPr sz="1100">
                <a:solidFill>
                  <a:srgbClr val="A72A1E"/>
                </a:solidFill>
                <a:latin typeface="Roboto"/>
                <a:ea typeface="Roboto"/>
                <a:cs typeface="Roboto"/>
                <a:sym typeface="Roboto"/>
              </a:endParaRPr>
            </a:p>
          </p:txBody>
        </p:sp>
      </p:grpSp>
      <p:grpSp>
        <p:nvGrpSpPr>
          <p:cNvPr id="222" name="Google Shape;222;p25"/>
          <p:cNvGrpSpPr/>
          <p:nvPr/>
        </p:nvGrpSpPr>
        <p:grpSpPr>
          <a:xfrm>
            <a:off x="374415" y="1980743"/>
            <a:ext cx="5402692" cy="857979"/>
            <a:chOff x="1593000" y="2322568"/>
            <a:chExt cx="5957975" cy="643500"/>
          </a:xfrm>
        </p:grpSpPr>
        <p:sp>
          <p:nvSpPr>
            <p:cNvPr id="223" name="Google Shape;223;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Google Shape;224;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Google Shape;225;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Google Shape;226;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1200">
                  <a:solidFill>
                    <a:srgbClr val="FFFFFF"/>
                  </a:solidFill>
                  <a:latin typeface="Roboto Medium"/>
                  <a:ea typeface="Roboto Medium"/>
                  <a:cs typeface="Roboto Medium"/>
                  <a:sym typeface="Roboto Medium"/>
                </a:rPr>
                <a:t>Alzas unilaterales de los precios de los planes</a:t>
              </a:r>
              <a:endParaRPr sz="1200">
                <a:solidFill>
                  <a:srgbClr val="FFFFFF"/>
                </a:solidFill>
                <a:latin typeface="Roboto Medium"/>
                <a:ea typeface="Roboto Medium"/>
                <a:cs typeface="Roboto Medium"/>
                <a:sym typeface="Roboto Medium"/>
              </a:endParaRPr>
            </a:p>
          </p:txBody>
        </p:sp>
        <p:sp>
          <p:nvSpPr>
            <p:cNvPr id="227" name="Google Shape;227;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Google Shape;228;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229" name="Google Shape;229;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nSpc>
                  <a:spcPct val="115000"/>
                </a:lnSpc>
                <a:spcBef>
                  <a:spcPts val="0"/>
                </a:spcBef>
                <a:spcAft>
                  <a:spcPts val="0"/>
                </a:spcAft>
                <a:buClr>
                  <a:srgbClr val="A72A1E"/>
                </a:buClr>
                <a:buSzPts val="1200"/>
                <a:buFont typeface="Roboto"/>
                <a:buChar char="●"/>
              </a:pPr>
              <a:r>
                <a:rPr lang="es" sz="1200">
                  <a:solidFill>
                    <a:srgbClr val="A72A1E"/>
                  </a:solidFill>
                  <a:latin typeface="Roboto"/>
                  <a:ea typeface="Roboto"/>
                  <a:cs typeface="Roboto"/>
                  <a:sym typeface="Roboto"/>
                </a:rPr>
                <a:t>Aumento en la judicialización. </a:t>
              </a:r>
              <a:endParaRPr sz="1200">
                <a:solidFill>
                  <a:srgbClr val="A72A1E"/>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2.7 Diagnóstico: Inequidades de acceso</a:t>
            </a:r>
            <a:endParaRPr/>
          </a:p>
        </p:txBody>
      </p:sp>
      <p:grpSp>
        <p:nvGrpSpPr>
          <p:cNvPr id="235" name="Google Shape;235;p26"/>
          <p:cNvGrpSpPr/>
          <p:nvPr/>
        </p:nvGrpSpPr>
        <p:grpSpPr>
          <a:xfrm>
            <a:off x="659763" y="1798388"/>
            <a:ext cx="2486829" cy="3711155"/>
            <a:chOff x="1118224" y="283725"/>
            <a:chExt cx="2090826" cy="4076400"/>
          </a:xfrm>
        </p:grpSpPr>
        <p:sp>
          <p:nvSpPr>
            <p:cNvPr id="236" name="Google Shape;236;p26"/>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Google Shape;237;p26"/>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Google Shape;238;p26"/>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1800">
                  <a:solidFill>
                    <a:srgbClr val="1D7E74"/>
                  </a:solidFill>
                  <a:latin typeface="Roboto Medium"/>
                  <a:ea typeface="Roboto Medium"/>
                  <a:cs typeface="Roboto Medium"/>
                  <a:sym typeface="Roboto Medium"/>
                </a:rPr>
                <a:t>menor Gasto per cápita en FONASA que en ISAPRE</a:t>
              </a:r>
              <a:endParaRPr sz="1800">
                <a:solidFill>
                  <a:srgbClr val="1D7E74"/>
                </a:solidFill>
                <a:latin typeface="Roboto Medium"/>
                <a:ea typeface="Roboto Medium"/>
                <a:cs typeface="Roboto Medium"/>
                <a:sym typeface="Roboto Medium"/>
              </a:endParaRPr>
            </a:p>
          </p:txBody>
        </p:sp>
        <p:sp>
          <p:nvSpPr>
            <p:cNvPr id="239" name="Google Shape;239;p26"/>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4000" b="1">
                  <a:solidFill>
                    <a:srgbClr val="1D7E74"/>
                  </a:solidFill>
                  <a:latin typeface="Roboto"/>
                  <a:ea typeface="Roboto"/>
                  <a:cs typeface="Roboto"/>
                  <a:sym typeface="Roboto"/>
                </a:rPr>
                <a:t>30</a:t>
              </a:r>
              <a:r>
                <a:rPr lang="es"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240" name="Google Shape;240;p26"/>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Google Shape;241;p26"/>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Donec risus dolor porta venenatis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Pharetra luctus felis</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Proin vel tellus in felis volutpat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Molestie nec amet cum sociis</a:t>
              </a:r>
              <a:endParaRPr sz="800">
                <a:solidFill>
                  <a:srgbClr val="FFFFFF"/>
                </a:solidFill>
                <a:latin typeface="Roboto"/>
                <a:ea typeface="Roboto"/>
                <a:cs typeface="Roboto"/>
                <a:sym typeface="Roboto"/>
              </a:endParaRPr>
            </a:p>
          </p:txBody>
        </p:sp>
      </p:grpSp>
      <p:grpSp>
        <p:nvGrpSpPr>
          <p:cNvPr id="242" name="Google Shape;242;p26"/>
          <p:cNvGrpSpPr/>
          <p:nvPr/>
        </p:nvGrpSpPr>
        <p:grpSpPr>
          <a:xfrm>
            <a:off x="3208969" y="1798400"/>
            <a:ext cx="2486829" cy="3711155"/>
            <a:chOff x="1118224" y="283725"/>
            <a:chExt cx="2090826" cy="4076400"/>
          </a:xfrm>
        </p:grpSpPr>
        <p:sp>
          <p:nvSpPr>
            <p:cNvPr id="243" name="Google Shape;243;p26"/>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Google Shape;244;p26"/>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Google Shape;245;p26"/>
            <p:cNvSpPr/>
            <p:nvPr/>
          </p:nvSpPr>
          <p:spPr>
            <a:xfrm>
              <a:off x="1225925" y="1633700"/>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1800">
                  <a:solidFill>
                    <a:srgbClr val="1D7E74"/>
                  </a:solidFill>
                  <a:latin typeface="Roboto Medium"/>
                  <a:ea typeface="Roboto Medium"/>
                  <a:cs typeface="Roboto Medium"/>
                  <a:sym typeface="Roboto Medium"/>
                </a:rPr>
                <a:t>de los médicos tiene horas en el Sistema Público. </a:t>
              </a:r>
              <a:endParaRPr sz="1800">
                <a:solidFill>
                  <a:srgbClr val="1D7E74"/>
                </a:solidFill>
                <a:latin typeface="Roboto Medium"/>
                <a:ea typeface="Roboto Medium"/>
                <a:cs typeface="Roboto Medium"/>
                <a:sym typeface="Roboto Medium"/>
              </a:endParaRPr>
            </a:p>
          </p:txBody>
        </p:sp>
        <p:sp>
          <p:nvSpPr>
            <p:cNvPr id="246" name="Google Shape;246;p26"/>
            <p:cNvSpPr/>
            <p:nvPr/>
          </p:nvSpPr>
          <p:spPr>
            <a:xfrm>
              <a:off x="1256130" y="830552"/>
              <a:ext cx="1815000" cy="67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4000" b="1">
                  <a:solidFill>
                    <a:srgbClr val="1D7E74"/>
                  </a:solidFill>
                  <a:latin typeface="Roboto"/>
                  <a:ea typeface="Roboto"/>
                  <a:cs typeface="Roboto"/>
                  <a:sym typeface="Roboto"/>
                </a:rPr>
                <a:t>50</a:t>
              </a:r>
              <a:r>
                <a:rPr lang="es"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247" name="Google Shape;247;p26"/>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Google Shape;248;p26"/>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Donec risus dolor porta venenatis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Pharetra luctus felis</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Proin vel tellus in felis volutpat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Molestie nec amet cum sociis</a:t>
              </a:r>
              <a:endParaRPr sz="700">
                <a:solidFill>
                  <a:srgbClr val="FFFFFF"/>
                </a:solidFill>
                <a:latin typeface="Roboto"/>
                <a:ea typeface="Roboto"/>
                <a:cs typeface="Roboto"/>
                <a:sym typeface="Roboto"/>
              </a:endParaRPr>
            </a:p>
          </p:txBody>
        </p:sp>
      </p:grpSp>
      <p:grpSp>
        <p:nvGrpSpPr>
          <p:cNvPr id="249" name="Google Shape;249;p26"/>
          <p:cNvGrpSpPr/>
          <p:nvPr/>
        </p:nvGrpSpPr>
        <p:grpSpPr>
          <a:xfrm>
            <a:off x="5758175" y="1798388"/>
            <a:ext cx="2486829" cy="3711155"/>
            <a:chOff x="1118224" y="283725"/>
            <a:chExt cx="2090826" cy="4076400"/>
          </a:xfrm>
        </p:grpSpPr>
        <p:sp>
          <p:nvSpPr>
            <p:cNvPr id="250" name="Google Shape;250;p26"/>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Google Shape;251;p26"/>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Google Shape;252;p26"/>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1800">
                  <a:solidFill>
                    <a:srgbClr val="1D7E74"/>
                  </a:solidFill>
                  <a:latin typeface="Roboto Medium"/>
                  <a:ea typeface="Roboto Medium"/>
                  <a:cs typeface="Roboto Medium"/>
                  <a:sym typeface="Roboto Medium"/>
                </a:rPr>
                <a:t>días de espera para Cirugías no GES en promedio. </a:t>
              </a:r>
              <a:endParaRPr sz="1800">
                <a:solidFill>
                  <a:srgbClr val="1D7E74"/>
                </a:solidFill>
                <a:latin typeface="Roboto Medium"/>
                <a:ea typeface="Roboto Medium"/>
                <a:cs typeface="Roboto Medium"/>
                <a:sym typeface="Roboto Medium"/>
              </a:endParaRPr>
            </a:p>
          </p:txBody>
        </p:sp>
        <p:sp>
          <p:nvSpPr>
            <p:cNvPr id="253" name="Google Shape;253;p26"/>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4000" b="1">
                  <a:solidFill>
                    <a:srgbClr val="1D7E74"/>
                  </a:solidFill>
                  <a:latin typeface="Roboto"/>
                  <a:ea typeface="Roboto"/>
                  <a:cs typeface="Roboto"/>
                  <a:sym typeface="Roboto"/>
                </a:rPr>
                <a:t>400</a:t>
              </a:r>
              <a:endParaRPr sz="4000">
                <a:solidFill>
                  <a:srgbClr val="1D7E74"/>
                </a:solidFill>
                <a:latin typeface="Roboto Thin"/>
                <a:ea typeface="Roboto Thin"/>
                <a:cs typeface="Roboto Thin"/>
                <a:sym typeface="Roboto Thin"/>
              </a:endParaRPr>
            </a:p>
          </p:txBody>
        </p:sp>
        <p:sp>
          <p:nvSpPr>
            <p:cNvPr id="254" name="Google Shape;254;p26"/>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Google Shape;255;p26"/>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Donec risus dolor porta venenatis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Pharetra luctus felis</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Proin vel tellus in felis volutpat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Molestie nec amet cum sociis</a:t>
              </a:r>
              <a:endParaRPr sz="700">
                <a:solidFill>
                  <a:srgbClr val="FFFFFF"/>
                </a:solidFill>
                <a:latin typeface="Roboto"/>
                <a:ea typeface="Roboto"/>
                <a:cs typeface="Roboto"/>
                <a:sym typeface="Roboto"/>
              </a:endParaRPr>
            </a:p>
          </p:txBody>
        </p:sp>
      </p:grpSp>
      <p:sp>
        <p:nvSpPr>
          <p:cNvPr id="256" name="Google Shape;256;p26"/>
          <p:cNvSpPr/>
          <p:nvPr/>
        </p:nvSpPr>
        <p:spPr>
          <a:xfrm>
            <a:off x="3372981" y="1903905"/>
            <a:ext cx="2158800" cy="553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 sz="1800">
                <a:solidFill>
                  <a:srgbClr val="1D7E74"/>
                </a:solidFill>
                <a:latin typeface="Roboto Medium"/>
                <a:ea typeface="Roboto Medium"/>
                <a:cs typeface="Roboto Medium"/>
                <a:sym typeface="Roboto Medium"/>
              </a:rPr>
              <a:t>menos de un </a:t>
            </a:r>
            <a:endParaRPr sz="1800">
              <a:solidFill>
                <a:srgbClr val="1D7E74"/>
              </a:solidFill>
              <a:latin typeface="Roboto Medium"/>
              <a:ea typeface="Roboto Medium"/>
              <a:cs typeface="Roboto Medium"/>
              <a:sym typeface="Roboto Medium"/>
            </a:endParaRPr>
          </a:p>
        </p:txBody>
      </p:sp>
      <p:sp>
        <p:nvSpPr>
          <p:cNvPr id="257" name="Google Shape;257;p26"/>
          <p:cNvSpPr/>
          <p:nvPr/>
        </p:nvSpPr>
        <p:spPr>
          <a:xfrm>
            <a:off x="493050" y="4169675"/>
            <a:ext cx="8157900" cy="14682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Google Shape;258;p26"/>
          <p:cNvSpPr txBox="1"/>
          <p:nvPr/>
        </p:nvSpPr>
        <p:spPr>
          <a:xfrm>
            <a:off x="3372975" y="5637875"/>
            <a:ext cx="5664900" cy="553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a:t>Fuente: </a:t>
            </a:r>
            <a:r>
              <a:rPr lang="es" i="1"/>
              <a:t>FONASA y Super Salud, 2015; Guillou 2011; Minsal 2017 </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3. Los riesgos de una reforma parcial </a:t>
            </a:r>
            <a:endParaRPr/>
          </a:p>
          <a:p>
            <a:pPr marL="0" lvl="0" indent="0">
              <a:spcBef>
                <a:spcPts val="0"/>
              </a:spcBef>
              <a:spcAft>
                <a:spcPts val="0"/>
              </a:spcAft>
              <a:buNone/>
            </a:pPr>
            <a:r>
              <a:rPr lang="es" sz="1800" i="1"/>
              <a:t>      (Ej: </a:t>
            </a:r>
            <a:r>
              <a:rPr lang="es" sz="1800" i="1">
                <a:solidFill>
                  <a:schemeClr val="dk2"/>
                </a:solidFill>
              </a:rPr>
              <a:t>Plan Garantizado de Salud) </a:t>
            </a:r>
            <a:r>
              <a:rPr lang="es" i="1"/>
              <a:t> </a:t>
            </a:r>
            <a:endParaRPr i="1"/>
          </a:p>
        </p:txBody>
      </p:sp>
      <p:grpSp>
        <p:nvGrpSpPr>
          <p:cNvPr id="264" name="Google Shape;264;p27"/>
          <p:cNvGrpSpPr/>
          <p:nvPr/>
        </p:nvGrpSpPr>
        <p:grpSpPr>
          <a:xfrm>
            <a:off x="-1120170" y="2107357"/>
            <a:ext cx="7380855" cy="731700"/>
            <a:chOff x="630730" y="880977"/>
            <a:chExt cx="7380855" cy="731700"/>
          </a:xfrm>
        </p:grpSpPr>
        <p:sp>
          <p:nvSpPr>
            <p:cNvPr id="265" name="Google Shape;265;p27"/>
            <p:cNvSpPr txBox="1"/>
            <p:nvPr/>
          </p:nvSpPr>
          <p:spPr>
            <a:xfrm>
              <a:off x="630730" y="931175"/>
              <a:ext cx="2084400" cy="629700"/>
            </a:xfrm>
            <a:prstGeom prst="rect">
              <a:avLst/>
            </a:prstGeom>
            <a:noFill/>
            <a:ln>
              <a:noFill/>
            </a:ln>
          </p:spPr>
          <p:txBody>
            <a:bodyPr spcFirstLastPara="1" wrap="square" lIns="91425" tIns="45700" rIns="91425" bIns="45700" anchor="ctr" anchorCtr="0">
              <a:noAutofit/>
            </a:bodyPr>
            <a:lstStyle/>
            <a:p>
              <a:pPr marL="0" lvl="0" indent="0" algn="r">
                <a:lnSpc>
                  <a:spcPct val="90000"/>
                </a:lnSpc>
                <a:spcBef>
                  <a:spcPts val="0"/>
                </a:spcBef>
                <a:spcAft>
                  <a:spcPts val="0"/>
                </a:spcAft>
                <a:buNone/>
              </a:pPr>
              <a:r>
                <a:rPr lang="es" sz="4200">
                  <a:solidFill>
                    <a:srgbClr val="0944A1"/>
                  </a:solidFill>
                  <a:latin typeface="Roboto Medium"/>
                  <a:ea typeface="Roboto Medium"/>
                  <a:cs typeface="Roboto Medium"/>
                  <a:sym typeface="Roboto Medium"/>
                </a:rPr>
                <a:t> </a:t>
              </a:r>
              <a:endParaRPr sz="4200">
                <a:solidFill>
                  <a:srgbClr val="0944A1"/>
                </a:solidFill>
                <a:latin typeface="Roboto Medium"/>
                <a:ea typeface="Roboto Medium"/>
                <a:cs typeface="Roboto Medium"/>
                <a:sym typeface="Roboto Medium"/>
              </a:endParaRPr>
            </a:p>
          </p:txBody>
        </p:sp>
        <p:sp>
          <p:nvSpPr>
            <p:cNvPr id="266" name="Google Shape;266;p27"/>
            <p:cNvSpPr/>
            <p:nvPr/>
          </p:nvSpPr>
          <p:spPr>
            <a:xfrm>
              <a:off x="2789785" y="880977"/>
              <a:ext cx="5221800" cy="731700"/>
            </a:xfrm>
            <a:prstGeom prst="rect">
              <a:avLst/>
            </a:prstGeom>
            <a:solidFill>
              <a:srgbClr val="0944A1"/>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67" name="Google Shape;267;p27"/>
            <p:cNvSpPr txBox="1"/>
            <p:nvPr/>
          </p:nvSpPr>
          <p:spPr>
            <a:xfrm>
              <a:off x="2914389" y="965253"/>
              <a:ext cx="4765800" cy="5754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s" sz="2000">
                  <a:solidFill>
                    <a:srgbClr val="FFFFFF"/>
                  </a:solidFill>
                  <a:latin typeface="Roboto"/>
                  <a:ea typeface="Roboto"/>
                  <a:cs typeface="Roboto"/>
                  <a:sym typeface="Roboto"/>
                </a:rPr>
                <a:t>Postergar a los afiliados de FONASA. </a:t>
              </a:r>
              <a:endParaRPr sz="2000">
                <a:solidFill>
                  <a:srgbClr val="FFFFFF"/>
                </a:solidFill>
                <a:latin typeface="Roboto"/>
                <a:ea typeface="Roboto"/>
                <a:cs typeface="Roboto"/>
                <a:sym typeface="Roboto"/>
              </a:endParaRPr>
            </a:p>
          </p:txBody>
        </p:sp>
      </p:grpSp>
      <p:grpSp>
        <p:nvGrpSpPr>
          <p:cNvPr id="268" name="Google Shape;268;p27"/>
          <p:cNvGrpSpPr/>
          <p:nvPr/>
        </p:nvGrpSpPr>
        <p:grpSpPr>
          <a:xfrm>
            <a:off x="-1339285" y="2989280"/>
            <a:ext cx="7380918" cy="731700"/>
            <a:chOff x="444180" y="1765338"/>
            <a:chExt cx="7219208" cy="731700"/>
          </a:xfrm>
        </p:grpSpPr>
        <p:sp>
          <p:nvSpPr>
            <p:cNvPr id="269" name="Google Shape;269;p27"/>
            <p:cNvSpPr txBox="1"/>
            <p:nvPr/>
          </p:nvSpPr>
          <p:spPr>
            <a:xfrm>
              <a:off x="444180" y="1815550"/>
              <a:ext cx="2271000" cy="629700"/>
            </a:xfrm>
            <a:prstGeom prst="rect">
              <a:avLst/>
            </a:prstGeom>
            <a:noFill/>
            <a:ln>
              <a:noFill/>
            </a:ln>
          </p:spPr>
          <p:txBody>
            <a:bodyPr spcFirstLastPara="1" wrap="square" lIns="91425" tIns="45700" rIns="91425" bIns="45700" anchor="ctr" anchorCtr="0">
              <a:noAutofit/>
            </a:bodyPr>
            <a:lstStyle/>
            <a:p>
              <a:pPr marL="0" lvl="0" indent="0" algn="ctr">
                <a:lnSpc>
                  <a:spcPct val="90000"/>
                </a:lnSpc>
                <a:spcBef>
                  <a:spcPts val="0"/>
                </a:spcBef>
                <a:spcAft>
                  <a:spcPts val="0"/>
                </a:spcAft>
                <a:buNone/>
              </a:pPr>
              <a:endParaRPr sz="4200">
                <a:solidFill>
                  <a:srgbClr val="0C58D3"/>
                </a:solidFill>
                <a:latin typeface="Roboto Medium"/>
                <a:ea typeface="Roboto Medium"/>
                <a:cs typeface="Roboto Medium"/>
                <a:sym typeface="Roboto Medium"/>
              </a:endParaRPr>
            </a:p>
          </p:txBody>
        </p:sp>
        <p:sp>
          <p:nvSpPr>
            <p:cNvPr id="270" name="Google Shape;270;p27"/>
            <p:cNvSpPr/>
            <p:nvPr/>
          </p:nvSpPr>
          <p:spPr>
            <a:xfrm>
              <a:off x="2803087" y="1765338"/>
              <a:ext cx="4860300" cy="731700"/>
            </a:xfrm>
            <a:prstGeom prst="rect">
              <a:avLst/>
            </a:prstGeom>
            <a:solidFill>
              <a:srgbClr val="0C58D3"/>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71" name="Google Shape;271;p27"/>
            <p:cNvSpPr txBox="1"/>
            <p:nvPr/>
          </p:nvSpPr>
          <p:spPr>
            <a:xfrm>
              <a:off x="2914387" y="1971908"/>
              <a:ext cx="4373100" cy="3306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s" sz="2000">
                  <a:solidFill>
                    <a:srgbClr val="FFFFFF"/>
                  </a:solidFill>
                  <a:latin typeface="Roboto"/>
                  <a:ea typeface="Roboto"/>
                  <a:cs typeface="Roboto"/>
                  <a:sym typeface="Roboto"/>
                </a:rPr>
                <a:t>Mantener segmentación y discriminación del sistema actual.</a:t>
              </a:r>
              <a:r>
                <a:rPr lang="es" sz="1200">
                  <a:solidFill>
                    <a:srgbClr val="FFFFFF"/>
                  </a:solidFill>
                  <a:latin typeface="Roboto"/>
                  <a:ea typeface="Roboto"/>
                  <a:cs typeface="Roboto"/>
                  <a:sym typeface="Roboto"/>
                </a:rPr>
                <a:t> </a:t>
              </a:r>
              <a:endParaRPr sz="1200">
                <a:solidFill>
                  <a:srgbClr val="FFFFFF"/>
                </a:solidFill>
                <a:latin typeface="Roboto"/>
                <a:ea typeface="Roboto"/>
                <a:cs typeface="Roboto"/>
                <a:sym typeface="Roboto"/>
              </a:endParaRPr>
            </a:p>
          </p:txBody>
        </p:sp>
      </p:grpSp>
      <p:grpSp>
        <p:nvGrpSpPr>
          <p:cNvPr id="272" name="Google Shape;272;p27"/>
          <p:cNvGrpSpPr/>
          <p:nvPr/>
        </p:nvGrpSpPr>
        <p:grpSpPr>
          <a:xfrm>
            <a:off x="-588187" y="3871618"/>
            <a:ext cx="6472014" cy="731700"/>
            <a:chOff x="1048253" y="2646863"/>
            <a:chExt cx="6164410" cy="731700"/>
          </a:xfrm>
        </p:grpSpPr>
        <p:sp>
          <p:nvSpPr>
            <p:cNvPr id="273" name="Google Shape;273;p27"/>
            <p:cNvSpPr txBox="1"/>
            <p:nvPr/>
          </p:nvSpPr>
          <p:spPr>
            <a:xfrm>
              <a:off x="1048253" y="2696625"/>
              <a:ext cx="1666800" cy="629700"/>
            </a:xfrm>
            <a:prstGeom prst="rect">
              <a:avLst/>
            </a:prstGeom>
            <a:noFill/>
            <a:ln>
              <a:noFill/>
            </a:ln>
          </p:spPr>
          <p:txBody>
            <a:bodyPr spcFirstLastPara="1" wrap="square" lIns="91425" tIns="45700" rIns="91425" bIns="45700" anchor="ctr" anchorCtr="0">
              <a:noAutofit/>
            </a:bodyPr>
            <a:lstStyle/>
            <a:p>
              <a:pPr marL="0" lvl="0" indent="0" algn="ctr">
                <a:lnSpc>
                  <a:spcPct val="90000"/>
                </a:lnSpc>
                <a:spcBef>
                  <a:spcPts val="0"/>
                </a:spcBef>
                <a:spcAft>
                  <a:spcPts val="0"/>
                </a:spcAft>
                <a:buNone/>
              </a:pPr>
              <a:endParaRPr sz="2000">
                <a:solidFill>
                  <a:srgbClr val="0D5DDF"/>
                </a:solidFill>
                <a:latin typeface="Roboto Medium"/>
                <a:ea typeface="Roboto Medium"/>
                <a:cs typeface="Roboto Medium"/>
                <a:sym typeface="Roboto Medium"/>
              </a:endParaRPr>
            </a:p>
          </p:txBody>
        </p:sp>
        <p:sp>
          <p:nvSpPr>
            <p:cNvPr id="274" name="Google Shape;274;p27"/>
            <p:cNvSpPr/>
            <p:nvPr/>
          </p:nvSpPr>
          <p:spPr>
            <a:xfrm>
              <a:off x="2715062" y="2646863"/>
              <a:ext cx="4497600" cy="731700"/>
            </a:xfrm>
            <a:prstGeom prst="rect">
              <a:avLst/>
            </a:prstGeom>
            <a:solidFill>
              <a:srgbClr val="0D5DDF"/>
            </a:solidFill>
            <a:ln>
              <a:noFill/>
            </a:ln>
          </p:spPr>
          <p:txBody>
            <a:bodyPr spcFirstLastPara="1" wrap="square" lIns="91425" tIns="45700" rIns="91425" bIns="45700" anchor="ctr" anchorCtr="0">
              <a:noAutofit/>
            </a:bodyPr>
            <a:lstStyle/>
            <a:p>
              <a:pPr marL="0" lvl="0" indent="0">
                <a:spcBef>
                  <a:spcPts val="0"/>
                </a:spcBef>
                <a:spcAft>
                  <a:spcPts val="0"/>
                </a:spcAft>
                <a:buNone/>
              </a:pPr>
              <a:endParaRPr sz="2000"/>
            </a:p>
          </p:txBody>
        </p:sp>
        <p:sp>
          <p:nvSpPr>
            <p:cNvPr id="275" name="Google Shape;275;p27"/>
            <p:cNvSpPr txBox="1"/>
            <p:nvPr/>
          </p:nvSpPr>
          <p:spPr>
            <a:xfrm>
              <a:off x="2914388" y="2852992"/>
              <a:ext cx="3849900" cy="3306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s" sz="2000">
                  <a:solidFill>
                    <a:srgbClr val="FFFFFF"/>
                  </a:solidFill>
                  <a:latin typeface="Roboto"/>
                  <a:ea typeface="Roboto"/>
                  <a:cs typeface="Roboto"/>
                  <a:sym typeface="Roboto"/>
                </a:rPr>
                <a:t>Efectos cruzados</a:t>
              </a:r>
              <a:endParaRPr sz="2000">
                <a:solidFill>
                  <a:srgbClr val="FFFFFF"/>
                </a:solidFill>
                <a:latin typeface="Roboto"/>
                <a:ea typeface="Roboto"/>
                <a:cs typeface="Roboto"/>
                <a:sym typeface="Roboto"/>
              </a:endParaRPr>
            </a:p>
          </p:txBody>
        </p:sp>
      </p:grpSp>
      <p:grpSp>
        <p:nvGrpSpPr>
          <p:cNvPr id="276" name="Google Shape;276;p27"/>
          <p:cNvGrpSpPr/>
          <p:nvPr/>
        </p:nvGrpSpPr>
        <p:grpSpPr>
          <a:xfrm>
            <a:off x="-588171" y="4753968"/>
            <a:ext cx="6708886" cy="883967"/>
            <a:chOff x="1184436" y="3530813"/>
            <a:chExt cx="5741451" cy="731700"/>
          </a:xfrm>
        </p:grpSpPr>
        <p:sp>
          <p:nvSpPr>
            <p:cNvPr id="277" name="Google Shape;277;p27"/>
            <p:cNvSpPr txBox="1"/>
            <p:nvPr/>
          </p:nvSpPr>
          <p:spPr>
            <a:xfrm>
              <a:off x="1184436" y="3581001"/>
              <a:ext cx="1530600" cy="629700"/>
            </a:xfrm>
            <a:prstGeom prst="rect">
              <a:avLst/>
            </a:prstGeom>
            <a:noFill/>
            <a:ln>
              <a:noFill/>
            </a:ln>
          </p:spPr>
          <p:txBody>
            <a:bodyPr spcFirstLastPara="1" wrap="square" lIns="91425" tIns="45700" rIns="91425" bIns="45700" anchor="ctr" anchorCtr="0">
              <a:noAutofit/>
            </a:bodyPr>
            <a:lstStyle/>
            <a:p>
              <a:pPr marL="0" lvl="0" indent="0" algn="ctr">
                <a:lnSpc>
                  <a:spcPct val="90000"/>
                </a:lnSpc>
                <a:spcBef>
                  <a:spcPts val="0"/>
                </a:spcBef>
                <a:spcAft>
                  <a:spcPts val="0"/>
                </a:spcAft>
                <a:buNone/>
              </a:pPr>
              <a:endParaRPr sz="2000">
                <a:solidFill>
                  <a:srgbClr val="0E65F0"/>
                </a:solidFill>
                <a:latin typeface="Roboto Medium"/>
                <a:ea typeface="Roboto Medium"/>
                <a:cs typeface="Roboto Medium"/>
                <a:sym typeface="Roboto Medium"/>
              </a:endParaRPr>
            </a:p>
          </p:txBody>
        </p:sp>
        <p:sp>
          <p:nvSpPr>
            <p:cNvPr id="278" name="Google Shape;278;p27"/>
            <p:cNvSpPr/>
            <p:nvPr/>
          </p:nvSpPr>
          <p:spPr>
            <a:xfrm>
              <a:off x="2789787" y="3530813"/>
              <a:ext cx="4136100" cy="731700"/>
            </a:xfrm>
            <a:prstGeom prst="rect">
              <a:avLst/>
            </a:prstGeom>
            <a:solidFill>
              <a:srgbClr val="0E65F0"/>
            </a:solidFill>
            <a:ln>
              <a:noFill/>
            </a:ln>
          </p:spPr>
          <p:txBody>
            <a:bodyPr spcFirstLastPara="1" wrap="square" lIns="91425" tIns="45700" rIns="91425" bIns="45700" anchor="ctr" anchorCtr="0">
              <a:noAutofit/>
            </a:bodyPr>
            <a:lstStyle/>
            <a:p>
              <a:pPr marL="0" lvl="0" indent="0">
                <a:spcBef>
                  <a:spcPts val="0"/>
                </a:spcBef>
                <a:spcAft>
                  <a:spcPts val="0"/>
                </a:spcAft>
                <a:buNone/>
              </a:pPr>
              <a:endParaRPr sz="2000"/>
            </a:p>
          </p:txBody>
        </p:sp>
        <p:sp>
          <p:nvSpPr>
            <p:cNvPr id="279" name="Google Shape;279;p27"/>
            <p:cNvSpPr txBox="1"/>
            <p:nvPr/>
          </p:nvSpPr>
          <p:spPr>
            <a:xfrm>
              <a:off x="2914388" y="3737366"/>
              <a:ext cx="3849900" cy="3306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s" sz="2000">
                  <a:solidFill>
                    <a:srgbClr val="FFFFFF"/>
                  </a:solidFill>
                  <a:latin typeface="Roboto"/>
                  <a:ea typeface="Roboto"/>
                  <a:cs typeface="Roboto"/>
                  <a:sym typeface="Roboto"/>
                </a:rPr>
                <a:t>Desaprovechar ventana de oportunidad para la reforma integral </a:t>
              </a:r>
              <a:endParaRPr sz="2000">
                <a:solidFill>
                  <a:srgbClr val="FFFFFF"/>
                </a:solidFill>
                <a:latin typeface="Roboto"/>
                <a:ea typeface="Roboto"/>
                <a:cs typeface="Roboto"/>
                <a:sym typeface="Robo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8"/>
          <p:cNvSpPr txBox="1">
            <a:spLocks noGrp="1"/>
          </p:cNvSpPr>
          <p:nvPr>
            <p:ph type="title"/>
          </p:nvPr>
        </p:nvSpPr>
        <p:spPr>
          <a:xfrm>
            <a:off x="311700" y="593367"/>
            <a:ext cx="46083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4. Propuesta: Propósito</a:t>
            </a:r>
            <a:endParaRPr/>
          </a:p>
        </p:txBody>
      </p:sp>
      <p:sp>
        <p:nvSpPr>
          <p:cNvPr id="285" name="Google Shape;285;p28"/>
          <p:cNvSpPr txBox="1"/>
          <p:nvPr/>
        </p:nvSpPr>
        <p:spPr>
          <a:xfrm>
            <a:off x="169075" y="2006275"/>
            <a:ext cx="4608300" cy="30000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 sz="1900">
                <a:solidFill>
                  <a:srgbClr val="333333"/>
                </a:solidFill>
                <a:latin typeface="Calibri"/>
                <a:ea typeface="Calibri"/>
                <a:cs typeface="Calibri"/>
                <a:sym typeface="Calibri"/>
              </a:rPr>
              <a:t>“El propósito de la propuesta es asegurar la salud y bienestar de la población chilena durante todas las etapas de la vida, sin dejar a nadie atrás, a través de un sistema de salud único, universal, solidario y equitativo, capaz de responder de manera integral y oportuno a las necesidades de salud”</a:t>
            </a:r>
            <a:endParaRPr sz="1900">
              <a:solidFill>
                <a:srgbClr val="333333"/>
              </a:solidFill>
              <a:latin typeface="Calibri"/>
              <a:ea typeface="Calibri"/>
              <a:cs typeface="Calibri"/>
              <a:sym typeface="Calibri"/>
            </a:endParaRPr>
          </a:p>
        </p:txBody>
      </p:sp>
      <p:pic>
        <p:nvPicPr>
          <p:cNvPr id="286" name="Google Shape;286;p28"/>
          <p:cNvPicPr preferRelativeResize="0"/>
          <p:nvPr/>
        </p:nvPicPr>
        <p:blipFill rotWithShape="1">
          <a:blip r:embed="rId3">
            <a:alphaModFix/>
          </a:blip>
          <a:srcRect b="6542"/>
          <a:stretch/>
        </p:blipFill>
        <p:spPr>
          <a:xfrm>
            <a:off x="4991250" y="166500"/>
            <a:ext cx="3808750" cy="60072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9"/>
          <p:cNvPicPr preferRelativeResize="0"/>
          <p:nvPr/>
        </p:nvPicPr>
        <p:blipFill>
          <a:blip r:embed="rId3">
            <a:alphaModFix/>
          </a:blip>
          <a:stretch>
            <a:fillRect/>
          </a:stretch>
        </p:blipFill>
        <p:spPr>
          <a:xfrm>
            <a:off x="0" y="997900"/>
            <a:ext cx="7945775" cy="5343925"/>
          </a:xfrm>
          <a:prstGeom prst="rect">
            <a:avLst/>
          </a:prstGeom>
          <a:noFill/>
          <a:ln>
            <a:noFill/>
          </a:ln>
        </p:spPr>
      </p:pic>
      <p:sp>
        <p:nvSpPr>
          <p:cNvPr id="292" name="Google Shape;292;p29"/>
          <p:cNvSpPr txBox="1">
            <a:spLocks noGrp="1"/>
          </p:cNvSpPr>
          <p:nvPr>
            <p:ph type="title"/>
          </p:nvPr>
        </p:nvSpPr>
        <p:spPr>
          <a:xfrm>
            <a:off x="1594125" y="334075"/>
            <a:ext cx="64593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4. Orientación de la propuesta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Propuesta de Reforma Integral al financiamiento</a:t>
            </a:r>
            <a:endParaRPr/>
          </a:p>
        </p:txBody>
      </p:sp>
      <p:sp>
        <p:nvSpPr>
          <p:cNvPr id="298" name="Google Shape;298;p30"/>
          <p:cNvSpPr txBox="1">
            <a:spLocks noGrp="1"/>
          </p:cNvSpPr>
          <p:nvPr>
            <p:ph type="body" idx="1"/>
          </p:nvPr>
        </p:nvSpPr>
        <p:spPr>
          <a:xfrm>
            <a:off x="311700" y="1280675"/>
            <a:ext cx="5401200" cy="455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b="1"/>
              <a:t>1. Fortalecimiento del Seguro Público de Salud </a:t>
            </a:r>
            <a:br>
              <a:rPr lang="es" b="1"/>
            </a:br>
            <a:endParaRPr b="1"/>
          </a:p>
          <a:p>
            <a:pPr marL="457200" lvl="0" indent="-342900" algn="just" rtl="0">
              <a:spcBef>
                <a:spcPts val="1600"/>
              </a:spcBef>
              <a:spcAft>
                <a:spcPts val="0"/>
              </a:spcAft>
              <a:buSzPts val="1800"/>
              <a:buChar char="-"/>
            </a:pPr>
            <a:r>
              <a:rPr lang="es"/>
              <a:t>Modernización de la institucionalidad, a través de una nueva estructura de gobernanza con autonomía, transparencia y participación social </a:t>
            </a:r>
            <a:br>
              <a:rPr lang="es"/>
            </a:br>
            <a:endParaRPr/>
          </a:p>
          <a:p>
            <a:pPr marL="457200" lvl="0" indent="-342900" algn="just" rtl="0">
              <a:spcBef>
                <a:spcPts val="0"/>
              </a:spcBef>
              <a:spcAft>
                <a:spcPts val="0"/>
              </a:spcAft>
              <a:buSzPts val="1800"/>
              <a:buChar char="-"/>
            </a:pPr>
            <a:r>
              <a:rPr lang="es"/>
              <a:t>Mejoría en los procesos de gestión interna y sistemas de información en curso.</a:t>
            </a:r>
            <a:br>
              <a:rPr lang="es"/>
            </a:br>
            <a:endParaRPr/>
          </a:p>
          <a:p>
            <a:pPr marL="457200" lvl="0" indent="-342900" algn="just" rtl="0">
              <a:spcBef>
                <a:spcPts val="0"/>
              </a:spcBef>
              <a:spcAft>
                <a:spcPts val="0"/>
              </a:spcAft>
              <a:buSzPts val="1800"/>
              <a:buChar char="-"/>
            </a:pPr>
            <a:r>
              <a:rPr lang="es"/>
              <a:t>Fortalecer la función de compra a través de la concentración de los procesos de compra hoy atomizados y mecanismos de pago basados en resolución de problemas.</a:t>
            </a:r>
            <a:endParaRPr/>
          </a:p>
          <a:p>
            <a:pPr marL="0" lvl="0" indent="0" rtl="0">
              <a:spcBef>
                <a:spcPts val="1600"/>
              </a:spcBef>
              <a:spcAft>
                <a:spcPts val="1600"/>
              </a:spcAft>
              <a:buNone/>
            </a:pPr>
            <a:endParaRPr/>
          </a:p>
        </p:txBody>
      </p:sp>
      <p:pic>
        <p:nvPicPr>
          <p:cNvPr id="299" name="Google Shape;299;p30"/>
          <p:cNvPicPr preferRelativeResize="0"/>
          <p:nvPr/>
        </p:nvPicPr>
        <p:blipFill rotWithShape="1">
          <a:blip r:embed="rId3">
            <a:alphaModFix/>
          </a:blip>
          <a:srcRect b="9788"/>
          <a:stretch/>
        </p:blipFill>
        <p:spPr>
          <a:xfrm>
            <a:off x="5712825" y="1745150"/>
            <a:ext cx="3319026" cy="3394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s"/>
              <a:t>Propuesta de Reforma Integral al financiamiento</a:t>
            </a:r>
            <a:endParaRPr/>
          </a:p>
        </p:txBody>
      </p:sp>
      <p:pic>
        <p:nvPicPr>
          <p:cNvPr id="305" name="Google Shape;305;p31"/>
          <p:cNvPicPr preferRelativeResize="0"/>
          <p:nvPr/>
        </p:nvPicPr>
        <p:blipFill rotWithShape="1">
          <a:blip r:embed="rId3">
            <a:alphaModFix/>
          </a:blip>
          <a:srcRect l="8531" t="17521" r="30700" b="35019"/>
          <a:stretch/>
        </p:blipFill>
        <p:spPr>
          <a:xfrm>
            <a:off x="605700" y="1661900"/>
            <a:ext cx="7776638" cy="4555200"/>
          </a:xfrm>
          <a:prstGeom prst="rect">
            <a:avLst/>
          </a:prstGeom>
          <a:noFill/>
          <a:ln>
            <a:noFill/>
          </a:ln>
        </p:spPr>
      </p:pic>
      <p:sp>
        <p:nvSpPr>
          <p:cNvPr id="306" name="Google Shape;306;p31"/>
          <p:cNvSpPr txBox="1">
            <a:spLocks noGrp="1"/>
          </p:cNvSpPr>
          <p:nvPr>
            <p:ph type="body" idx="1"/>
          </p:nvPr>
        </p:nvSpPr>
        <p:spPr>
          <a:xfrm>
            <a:off x="311700" y="13842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1600"/>
              </a:spcAft>
              <a:buClr>
                <a:schemeClr val="dk1"/>
              </a:buClr>
              <a:buSzPts val="1100"/>
              <a:buFont typeface="Arial"/>
              <a:buNone/>
            </a:pPr>
            <a:r>
              <a:rPr lang="es" b="1"/>
              <a:t>2. Incrementar el financiamiento a través de fuentes progresivas</a:t>
            </a:r>
            <a:r>
              <a:rPr lang="es"/>
              <a:t> </a:t>
            </a:r>
            <a:endParaRPr/>
          </a:p>
        </p:txBody>
      </p:sp>
      <p:sp>
        <p:nvSpPr>
          <p:cNvPr id="307" name="Google Shape;307;p31"/>
          <p:cNvSpPr txBox="1"/>
          <p:nvPr/>
        </p:nvSpPr>
        <p:spPr>
          <a:xfrm>
            <a:off x="5176050" y="4036700"/>
            <a:ext cx="3822300" cy="139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2000" b="1"/>
              <a:t>Avanzar de manera explícita y planificada a un gasto público equivalente al  6% del PIB</a:t>
            </a:r>
            <a:endParaRPr sz="2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rtl="0">
              <a:lnSpc>
                <a:spcPct val="107000"/>
              </a:lnSpc>
              <a:spcBef>
                <a:spcPts val="0"/>
              </a:spcBef>
              <a:spcAft>
                <a:spcPts val="800"/>
              </a:spcAft>
              <a:buClr>
                <a:schemeClr val="dk1"/>
              </a:buClr>
              <a:buSzPts val="1100"/>
              <a:buFont typeface="Arial"/>
              <a:buNone/>
            </a:pPr>
            <a:r>
              <a:rPr lang="es" sz="2400"/>
              <a:t>Propuestas para una Reforma Integral al Financiamiento de la Salud en Chile </a:t>
            </a:r>
            <a:endParaRPr/>
          </a:p>
        </p:txBody>
      </p:sp>
      <p:sp>
        <p:nvSpPr>
          <p:cNvPr id="63" name="Google Shape;63;p14"/>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s" sz="1800" i="1">
                <a:solidFill>
                  <a:schemeClr val="dk1"/>
                </a:solidFill>
              </a:rPr>
              <a:t>Comisión </a:t>
            </a:r>
            <a:endParaRPr sz="1800" i="1">
              <a:solidFill>
                <a:schemeClr val="dk1"/>
              </a:solidFill>
            </a:endParaRPr>
          </a:p>
          <a:p>
            <a:pPr marL="0" lvl="0" indent="0">
              <a:spcBef>
                <a:spcPts val="0"/>
              </a:spcBef>
              <a:spcAft>
                <a:spcPts val="0"/>
              </a:spcAft>
              <a:buClr>
                <a:schemeClr val="dk1"/>
              </a:buClr>
              <a:buSzPts val="1100"/>
              <a:buFont typeface="Arial"/>
              <a:buNone/>
            </a:pPr>
            <a:r>
              <a:rPr lang="es" sz="1800" i="1">
                <a:solidFill>
                  <a:schemeClr val="dk1"/>
                </a:solidFill>
              </a:rPr>
              <a:t>Escuela Salud Pública Universidad de Chile  - </a:t>
            </a:r>
            <a:endParaRPr sz="1800" i="1">
              <a:solidFill>
                <a:schemeClr val="dk1"/>
              </a:solidFill>
            </a:endParaRPr>
          </a:p>
          <a:p>
            <a:pPr marL="0" lvl="0" indent="0">
              <a:spcBef>
                <a:spcPts val="0"/>
              </a:spcBef>
              <a:spcAft>
                <a:spcPts val="0"/>
              </a:spcAft>
              <a:buNone/>
            </a:pPr>
            <a:r>
              <a:rPr lang="es" sz="1800" i="1">
                <a:solidFill>
                  <a:schemeClr val="dk1"/>
                </a:solidFill>
              </a:rPr>
              <a:t>Colegio Médico de Chile A.G. </a:t>
            </a:r>
            <a:endParaRPr sz="1800" i="1">
              <a:solidFill>
                <a:schemeClr val="dk1"/>
              </a:solidFill>
            </a:endParaRPr>
          </a:p>
          <a:p>
            <a:pPr marL="0" lvl="0" indent="0">
              <a:spcBef>
                <a:spcPts val="0"/>
              </a:spcBef>
              <a:spcAft>
                <a:spcPts val="0"/>
              </a:spcAft>
              <a:buNone/>
            </a:pPr>
            <a:endParaRPr sz="1800" i="1">
              <a:solidFill>
                <a:schemeClr val="dk1"/>
              </a:solidFill>
            </a:endParaRPr>
          </a:p>
          <a:p>
            <a:pPr marL="0" lvl="0" indent="0">
              <a:spcBef>
                <a:spcPts val="0"/>
              </a:spcBef>
              <a:spcAft>
                <a:spcPts val="0"/>
              </a:spcAft>
              <a:buNone/>
            </a:pPr>
            <a:r>
              <a:rPr lang="es" sz="1800">
                <a:solidFill>
                  <a:schemeClr val="dk1"/>
                </a:solidFill>
              </a:rPr>
              <a:t>9 de Mayo 2018</a:t>
            </a:r>
            <a:endParaRPr sz="1800">
              <a:solidFill>
                <a:schemeClr val="dk1"/>
              </a:solidFill>
            </a:endParaRPr>
          </a:p>
          <a:p>
            <a:pPr marL="0" lvl="0" indent="0">
              <a:spcBef>
                <a:spcPts val="0"/>
              </a:spcBef>
              <a:spcAft>
                <a:spcPts val="0"/>
              </a:spcAft>
              <a:buClr>
                <a:schemeClr val="dk1"/>
              </a:buClr>
              <a:buSzPts val="1100"/>
              <a:buFont typeface="Arial"/>
              <a:buNone/>
            </a:pPr>
            <a:r>
              <a:rPr lang="es" sz="1800">
                <a:solidFill>
                  <a:schemeClr val="dk1"/>
                </a:solidFill>
              </a:rPr>
              <a:t>Ex Congreso Nacional </a:t>
            </a:r>
            <a:endParaRPr sz="1800">
              <a:solidFill>
                <a:schemeClr val="dk1"/>
              </a:solidFill>
            </a:endParaRPr>
          </a:p>
        </p:txBody>
      </p:sp>
      <p:pic>
        <p:nvPicPr>
          <p:cNvPr id="64" name="Google Shape;64;p14"/>
          <p:cNvPicPr preferRelativeResize="0"/>
          <p:nvPr/>
        </p:nvPicPr>
        <p:blipFill>
          <a:blip r:embed="rId3">
            <a:alphaModFix/>
          </a:blip>
          <a:stretch>
            <a:fillRect/>
          </a:stretch>
        </p:blipFill>
        <p:spPr>
          <a:xfrm>
            <a:off x="362150" y="454700"/>
            <a:ext cx="933450" cy="1114425"/>
          </a:xfrm>
          <a:prstGeom prst="rect">
            <a:avLst/>
          </a:prstGeom>
          <a:noFill/>
          <a:ln>
            <a:noFill/>
          </a:ln>
        </p:spPr>
      </p:pic>
      <p:pic>
        <p:nvPicPr>
          <p:cNvPr id="65" name="Google Shape;65;p14"/>
          <p:cNvPicPr preferRelativeResize="0"/>
          <p:nvPr/>
        </p:nvPicPr>
        <p:blipFill>
          <a:blip r:embed="rId4">
            <a:alphaModFix/>
          </a:blip>
          <a:stretch>
            <a:fillRect/>
          </a:stretch>
        </p:blipFill>
        <p:spPr>
          <a:xfrm>
            <a:off x="7986200" y="389667"/>
            <a:ext cx="712445" cy="1211975"/>
          </a:xfrm>
          <a:prstGeom prst="rect">
            <a:avLst/>
          </a:prstGeom>
          <a:noFill/>
          <a:ln>
            <a:noFill/>
          </a:ln>
        </p:spPr>
      </p:pic>
      <p:pic>
        <p:nvPicPr>
          <p:cNvPr id="66" name="Google Shape;66;p14"/>
          <p:cNvPicPr preferRelativeResize="0"/>
          <p:nvPr/>
        </p:nvPicPr>
        <p:blipFill>
          <a:blip r:embed="rId5">
            <a:alphaModFix amt="17000"/>
          </a:blip>
          <a:stretch>
            <a:fillRect/>
          </a:stretch>
        </p:blipFill>
        <p:spPr>
          <a:xfrm>
            <a:off x="1502538" y="784633"/>
            <a:ext cx="6138925" cy="4052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Propuesta de Reforma Integral al financiamiento</a:t>
            </a:r>
            <a:endParaRPr/>
          </a:p>
        </p:txBody>
      </p:sp>
      <p:sp>
        <p:nvSpPr>
          <p:cNvPr id="313" name="Google Shape;313;p32"/>
          <p:cNvSpPr txBox="1">
            <a:spLocks noGrp="1"/>
          </p:cNvSpPr>
          <p:nvPr>
            <p:ph type="body" idx="1"/>
          </p:nvPr>
        </p:nvSpPr>
        <p:spPr>
          <a:xfrm>
            <a:off x="311700" y="1280675"/>
            <a:ext cx="7924800" cy="4555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b="1"/>
              <a:t>3. Universalización del seguro público</a:t>
            </a:r>
            <a:br>
              <a:rPr lang="es" b="1"/>
            </a:br>
            <a:endParaRPr b="1"/>
          </a:p>
          <a:p>
            <a:pPr marL="457200" lvl="0" indent="-342900" algn="just" rtl="0">
              <a:spcBef>
                <a:spcPts val="1600"/>
              </a:spcBef>
              <a:spcAft>
                <a:spcPts val="0"/>
              </a:spcAft>
              <a:buSzPts val="1800"/>
              <a:buChar char="-"/>
            </a:pPr>
            <a:r>
              <a:rPr lang="es"/>
              <a:t>Unificación de todas las fuentes de financiamiento de la atención de la seguridad social en salud (aportes fiscales, cotizaciones de los trabajadores, cotizaciones de empleadores para el seguro de accidentes del trabajo y enfermedades profesionales)</a:t>
            </a:r>
            <a:endParaRPr/>
          </a:p>
          <a:p>
            <a:pPr marL="457200" lvl="0" indent="-342900" algn="just" rtl="0">
              <a:spcBef>
                <a:spcPts val="1600"/>
              </a:spcBef>
              <a:spcAft>
                <a:spcPts val="0"/>
              </a:spcAft>
              <a:buSzPts val="1800"/>
              <a:buChar char="-"/>
            </a:pPr>
            <a:r>
              <a:rPr lang="es"/>
              <a:t>Convergencia hacia un Seguro Nacional de cobertura universal, que incorpore a toda la población, sin exclusiones o discriminaciones de ningún tipo.</a:t>
            </a:r>
            <a:endParaRPr/>
          </a:p>
          <a:p>
            <a:pPr marL="0" lvl="0" indent="0" rtl="0">
              <a:spcBef>
                <a:spcPts val="16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3"/>
          <p:cNvSpPr txBox="1">
            <a:spLocks noGrp="1"/>
          </p:cNvSpPr>
          <p:nvPr>
            <p:ph type="title"/>
          </p:nvPr>
        </p:nvSpPr>
        <p:spPr>
          <a:xfrm>
            <a:off x="311700" y="194642"/>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s"/>
              <a:t>Propuesta de Reforma Integral al financiamiento</a:t>
            </a:r>
            <a:endParaRPr/>
          </a:p>
        </p:txBody>
      </p:sp>
      <p:pic>
        <p:nvPicPr>
          <p:cNvPr id="319" name="Google Shape;319;p33"/>
          <p:cNvPicPr preferRelativeResize="0"/>
          <p:nvPr/>
        </p:nvPicPr>
        <p:blipFill rotWithShape="1">
          <a:blip r:embed="rId3">
            <a:alphaModFix/>
          </a:blip>
          <a:srcRect l="7941" t="17519" r="31293" b="32138"/>
          <a:stretch/>
        </p:blipFill>
        <p:spPr>
          <a:xfrm>
            <a:off x="510325" y="1536392"/>
            <a:ext cx="7874976" cy="4893199"/>
          </a:xfrm>
          <a:prstGeom prst="rect">
            <a:avLst/>
          </a:prstGeom>
          <a:noFill/>
          <a:ln>
            <a:noFill/>
          </a:ln>
        </p:spPr>
      </p:pic>
      <p:sp>
        <p:nvSpPr>
          <p:cNvPr id="320" name="Google Shape;320;p33"/>
          <p:cNvSpPr txBox="1">
            <a:spLocks noGrp="1"/>
          </p:cNvSpPr>
          <p:nvPr>
            <p:ph type="body" idx="1"/>
          </p:nvPr>
        </p:nvSpPr>
        <p:spPr>
          <a:xfrm>
            <a:off x="510325" y="958158"/>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s" b="1"/>
              <a:t>3. Seguro Único de Salud.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4"/>
          <p:cNvSpPr txBox="1">
            <a:spLocks noGrp="1"/>
          </p:cNvSpPr>
          <p:nvPr>
            <p:ph type="body" idx="1"/>
          </p:nvPr>
        </p:nvSpPr>
        <p:spPr>
          <a:xfrm>
            <a:off x="311700" y="958150"/>
            <a:ext cx="5052000" cy="4770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s" b="1"/>
              <a:t>4. Plan Universal de Salud.</a:t>
            </a:r>
            <a:endParaRPr/>
          </a:p>
          <a:p>
            <a:pPr marL="0" lvl="0" indent="0" rtl="0">
              <a:lnSpc>
                <a:spcPct val="115000"/>
              </a:lnSpc>
              <a:spcBef>
                <a:spcPts val="1600"/>
              </a:spcBef>
              <a:spcAft>
                <a:spcPts val="0"/>
              </a:spcAft>
              <a:buNone/>
            </a:pPr>
            <a:r>
              <a:rPr lang="es"/>
              <a:t>- Para todas y todos las personas en territorio nacional </a:t>
            </a:r>
            <a:br>
              <a:rPr lang="es"/>
            </a:br>
            <a:r>
              <a:rPr lang="es"/>
              <a:t>- Conjunto amplio de prestaciones de salud con cobertura integral de prestaciones en todos los niveles (promoción, prevención, curación y rehabilitación). </a:t>
            </a:r>
            <a:br>
              <a:rPr lang="es"/>
            </a:br>
            <a:r>
              <a:rPr lang="es"/>
              <a:t>- Aumento en la protección financiera (especial énfasis en medicamentos).</a:t>
            </a:r>
            <a:br>
              <a:rPr lang="es"/>
            </a:br>
            <a:r>
              <a:rPr lang="es"/>
              <a:t>- Incluirá plazos de atención, y altos estándares de calidad</a:t>
            </a:r>
            <a:endParaRPr/>
          </a:p>
          <a:p>
            <a:pPr marL="0" lvl="0" indent="0" rtl="0">
              <a:lnSpc>
                <a:spcPct val="115000"/>
              </a:lnSpc>
              <a:spcBef>
                <a:spcPts val="1600"/>
              </a:spcBef>
              <a:spcAft>
                <a:spcPts val="0"/>
              </a:spcAft>
              <a:buNone/>
            </a:pPr>
            <a:r>
              <a:rPr lang="es"/>
              <a:t>Mecanismos que permitan empoderar a los ciudadanos en relación con el derecho a la salud</a:t>
            </a:r>
            <a:endParaRPr/>
          </a:p>
          <a:p>
            <a:pPr marL="0" lvl="0" indent="0" rtl="0">
              <a:lnSpc>
                <a:spcPct val="115000"/>
              </a:lnSpc>
              <a:spcBef>
                <a:spcPts val="1600"/>
              </a:spcBef>
              <a:spcAft>
                <a:spcPts val="0"/>
              </a:spcAft>
              <a:buNone/>
            </a:pPr>
            <a:endParaRPr/>
          </a:p>
          <a:p>
            <a:pPr marL="0" lvl="0" indent="0">
              <a:lnSpc>
                <a:spcPct val="115000"/>
              </a:lnSpc>
              <a:spcBef>
                <a:spcPts val="1600"/>
              </a:spcBef>
              <a:spcAft>
                <a:spcPts val="0"/>
              </a:spcAft>
              <a:buNone/>
            </a:pPr>
            <a:endParaRPr/>
          </a:p>
          <a:p>
            <a:pPr marL="0" lvl="0" indent="0">
              <a:spcBef>
                <a:spcPts val="1600"/>
              </a:spcBef>
              <a:spcAft>
                <a:spcPts val="1600"/>
              </a:spcAft>
              <a:buNone/>
            </a:pPr>
            <a:br>
              <a:rPr lang="es"/>
            </a:br>
            <a:endParaRPr/>
          </a:p>
        </p:txBody>
      </p:sp>
      <p:pic>
        <p:nvPicPr>
          <p:cNvPr id="326" name="Google Shape;326;p34"/>
          <p:cNvPicPr preferRelativeResize="0"/>
          <p:nvPr/>
        </p:nvPicPr>
        <p:blipFill rotWithShape="1">
          <a:blip r:embed="rId3">
            <a:alphaModFix/>
          </a:blip>
          <a:srcRect l="24124" t="8048" r="25396" b="7677"/>
          <a:stretch/>
        </p:blipFill>
        <p:spPr>
          <a:xfrm>
            <a:off x="5499150" y="438300"/>
            <a:ext cx="3409349" cy="5374975"/>
          </a:xfrm>
          <a:prstGeom prst="rect">
            <a:avLst/>
          </a:prstGeom>
          <a:noFill/>
          <a:ln>
            <a:noFill/>
          </a:ln>
        </p:spPr>
      </p:pic>
      <p:sp>
        <p:nvSpPr>
          <p:cNvPr id="327" name="Google Shape;327;p34"/>
          <p:cNvSpPr txBox="1">
            <a:spLocks noGrp="1"/>
          </p:cNvSpPr>
          <p:nvPr>
            <p:ph type="title"/>
          </p:nvPr>
        </p:nvSpPr>
        <p:spPr>
          <a:xfrm>
            <a:off x="311700" y="194642"/>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s"/>
              <a:t>Propuesta de Reforma Integral al financiamiento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a:spcBef>
                <a:spcPts val="0"/>
              </a:spcBef>
              <a:spcAft>
                <a:spcPts val="0"/>
              </a:spcAft>
              <a:buNone/>
            </a:pPr>
            <a:endParaRPr/>
          </a:p>
        </p:txBody>
      </p:sp>
      <p:grpSp>
        <p:nvGrpSpPr>
          <p:cNvPr id="333" name="Google Shape;333;p35"/>
          <p:cNvGrpSpPr/>
          <p:nvPr/>
        </p:nvGrpSpPr>
        <p:grpSpPr>
          <a:xfrm>
            <a:off x="835400" y="4727616"/>
            <a:ext cx="6936750" cy="1011009"/>
            <a:chOff x="1592999" y="2322568"/>
            <a:chExt cx="3157805" cy="1011009"/>
          </a:xfrm>
        </p:grpSpPr>
        <p:sp>
          <p:nvSpPr>
            <p:cNvPr id="334" name="Google Shape;334;p35"/>
            <p:cNvSpPr/>
            <p:nvPr/>
          </p:nvSpPr>
          <p:spPr>
            <a:xfrm flipH="1">
              <a:off x="2283003" y="2322576"/>
              <a:ext cx="2467800" cy="1011000"/>
            </a:xfrm>
            <a:prstGeom prst="rect">
              <a:avLst/>
            </a:prstGeom>
            <a:solidFill>
              <a:srgbClr val="0C58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000"/>
            </a:p>
          </p:txBody>
        </p:sp>
        <p:sp>
          <p:nvSpPr>
            <p:cNvPr id="335" name="Google Shape;335;p35"/>
            <p:cNvSpPr/>
            <p:nvPr/>
          </p:nvSpPr>
          <p:spPr>
            <a:xfrm>
              <a:off x="2342702" y="2580126"/>
              <a:ext cx="24081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2000">
                  <a:solidFill>
                    <a:srgbClr val="FFFFFF"/>
                  </a:solidFill>
                  <a:latin typeface="Roboto Medium"/>
                  <a:ea typeface="Roboto Medium"/>
                  <a:cs typeface="Roboto Medium"/>
                  <a:sym typeface="Roboto Medium"/>
                </a:rPr>
                <a:t>Regulación para la protección de los y las usuarias. </a:t>
              </a:r>
              <a:endParaRPr sz="2000">
                <a:solidFill>
                  <a:srgbClr val="FFFFFF"/>
                </a:solidFill>
                <a:latin typeface="Roboto"/>
                <a:ea typeface="Roboto"/>
                <a:cs typeface="Roboto"/>
                <a:sym typeface="Roboto"/>
              </a:endParaRPr>
            </a:p>
          </p:txBody>
        </p:sp>
        <p:sp>
          <p:nvSpPr>
            <p:cNvPr id="336" name="Google Shape;336;p35"/>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2000"/>
            </a:p>
          </p:txBody>
        </p:sp>
        <p:sp>
          <p:nvSpPr>
            <p:cNvPr id="337" name="Google Shape;337;p35"/>
            <p:cNvSpPr/>
            <p:nvPr/>
          </p:nvSpPr>
          <p:spPr>
            <a:xfrm>
              <a:off x="1592999" y="2322577"/>
              <a:ext cx="690000" cy="1011000"/>
            </a:xfrm>
            <a:prstGeom prst="rect">
              <a:avLst/>
            </a:prstGeom>
            <a:solidFill>
              <a:srgbClr val="0E65F0"/>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grpSp>
      <p:grpSp>
        <p:nvGrpSpPr>
          <p:cNvPr id="338" name="Google Shape;338;p35"/>
          <p:cNvGrpSpPr/>
          <p:nvPr/>
        </p:nvGrpSpPr>
        <p:grpSpPr>
          <a:xfrm>
            <a:off x="835428" y="1818167"/>
            <a:ext cx="7315263" cy="1010950"/>
            <a:chOff x="1593000" y="2322568"/>
            <a:chExt cx="2690325" cy="642607"/>
          </a:xfrm>
        </p:grpSpPr>
        <p:sp>
          <p:nvSpPr>
            <p:cNvPr id="339" name="Google Shape;339;p35"/>
            <p:cNvSpPr/>
            <p:nvPr/>
          </p:nvSpPr>
          <p:spPr>
            <a:xfrm flipH="1">
              <a:off x="2283025" y="2322575"/>
              <a:ext cx="1844400" cy="642600"/>
            </a:xfrm>
            <a:prstGeom prst="rect">
              <a:avLst/>
            </a:prstGeom>
            <a:solidFill>
              <a:srgbClr val="0C58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Google Shape;340;p3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2000">
                  <a:solidFill>
                    <a:srgbClr val="FFFFFF"/>
                  </a:solidFill>
                  <a:latin typeface="Roboto Medium"/>
                  <a:ea typeface="Roboto Medium"/>
                  <a:cs typeface="Roboto Medium"/>
                  <a:sym typeface="Roboto Medium"/>
                </a:rPr>
                <a:t>Abandonan rol de seguro sustitutivo</a:t>
              </a:r>
              <a:r>
                <a:rPr lang="es" sz="1000">
                  <a:solidFill>
                    <a:srgbClr val="FFFFFF"/>
                  </a:solidFill>
                  <a:latin typeface="Roboto Medium"/>
                  <a:ea typeface="Roboto Medium"/>
                  <a:cs typeface="Roboto Medium"/>
                  <a:sym typeface="Roboto Medium"/>
                </a:rPr>
                <a:t> </a:t>
              </a:r>
              <a:endParaRPr sz="1000">
                <a:solidFill>
                  <a:srgbClr val="FFFFFF"/>
                </a:solidFill>
                <a:latin typeface="Roboto"/>
                <a:ea typeface="Roboto"/>
                <a:cs typeface="Roboto"/>
                <a:sym typeface="Roboto"/>
              </a:endParaRPr>
            </a:p>
          </p:txBody>
        </p:sp>
        <p:sp>
          <p:nvSpPr>
            <p:cNvPr id="341" name="Google Shape;341;p35"/>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Google Shape;342;p35"/>
            <p:cNvSpPr/>
            <p:nvPr/>
          </p:nvSpPr>
          <p:spPr>
            <a:xfrm>
              <a:off x="1593000" y="2322575"/>
              <a:ext cx="690000" cy="642600"/>
            </a:xfrm>
            <a:prstGeom prst="rect">
              <a:avLst/>
            </a:prstGeom>
            <a:solidFill>
              <a:srgbClr val="0E65F0"/>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grpSp>
      <p:grpSp>
        <p:nvGrpSpPr>
          <p:cNvPr id="343" name="Google Shape;343;p35"/>
          <p:cNvGrpSpPr/>
          <p:nvPr/>
        </p:nvGrpSpPr>
        <p:grpSpPr>
          <a:xfrm>
            <a:off x="835442" y="3255585"/>
            <a:ext cx="7695280" cy="1106443"/>
            <a:chOff x="1593000" y="2322568"/>
            <a:chExt cx="3907424" cy="642608"/>
          </a:xfrm>
        </p:grpSpPr>
        <p:sp>
          <p:nvSpPr>
            <p:cNvPr id="344" name="Google Shape;344;p35"/>
            <p:cNvSpPr/>
            <p:nvPr/>
          </p:nvSpPr>
          <p:spPr>
            <a:xfrm flipH="1">
              <a:off x="2282957" y="2322576"/>
              <a:ext cx="2811900" cy="642600"/>
            </a:xfrm>
            <a:prstGeom prst="rect">
              <a:avLst/>
            </a:prstGeom>
            <a:solidFill>
              <a:srgbClr val="0C58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Google Shape;345;p35"/>
            <p:cNvSpPr/>
            <p:nvPr/>
          </p:nvSpPr>
          <p:spPr>
            <a:xfrm>
              <a:off x="2342624" y="2399952"/>
              <a:ext cx="31578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2000">
                  <a:solidFill>
                    <a:srgbClr val="FFFFFF"/>
                  </a:solidFill>
                  <a:latin typeface="Roboto Medium"/>
                  <a:ea typeface="Roboto Medium"/>
                  <a:cs typeface="Roboto Medium"/>
                  <a:sym typeface="Roboto Medium"/>
                </a:rPr>
                <a:t>Transformación a seguros complementarios o suplementarios </a:t>
              </a:r>
              <a:endParaRPr sz="2000">
                <a:solidFill>
                  <a:srgbClr val="FFFFFF"/>
                </a:solidFill>
                <a:latin typeface="Roboto"/>
                <a:ea typeface="Roboto"/>
                <a:cs typeface="Roboto"/>
                <a:sym typeface="Roboto"/>
              </a:endParaRPr>
            </a:p>
          </p:txBody>
        </p:sp>
        <p:sp>
          <p:nvSpPr>
            <p:cNvPr id="346" name="Google Shape;346;p35"/>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Google Shape;347;p35"/>
            <p:cNvSpPr/>
            <p:nvPr/>
          </p:nvSpPr>
          <p:spPr>
            <a:xfrm>
              <a:off x="1593000" y="2322575"/>
              <a:ext cx="690000" cy="642600"/>
            </a:xfrm>
            <a:prstGeom prst="rect">
              <a:avLst/>
            </a:prstGeom>
            <a:solidFill>
              <a:srgbClr val="0E65F0"/>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grpSp>
      <p:sp>
        <p:nvSpPr>
          <p:cNvPr id="348" name="Google Shape;348;p35"/>
          <p:cNvSpPr txBox="1">
            <a:spLocks noGrp="1"/>
          </p:cNvSpPr>
          <p:nvPr>
            <p:ph type="title"/>
          </p:nvPr>
        </p:nvSpPr>
        <p:spPr>
          <a:xfrm>
            <a:off x="311688" y="328042"/>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s"/>
              <a:t>Propuesta de Reforma Integral al financiamiento</a:t>
            </a:r>
            <a:endParaRPr/>
          </a:p>
        </p:txBody>
      </p:sp>
      <p:sp>
        <p:nvSpPr>
          <p:cNvPr id="349" name="Google Shape;349;p35"/>
          <p:cNvSpPr txBox="1"/>
          <p:nvPr/>
        </p:nvSpPr>
        <p:spPr>
          <a:xfrm>
            <a:off x="747400" y="1140300"/>
            <a:ext cx="5695500" cy="32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1800" b="1"/>
              <a:t>5. El rol de los seguros privados en la propuesta</a:t>
            </a:r>
            <a:endParaRPr sz="1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6"/>
          <p:cNvPicPr preferRelativeResize="0"/>
          <p:nvPr/>
        </p:nvPicPr>
        <p:blipFill>
          <a:blip r:embed="rId3">
            <a:alphaModFix/>
          </a:blip>
          <a:stretch>
            <a:fillRect/>
          </a:stretch>
        </p:blipFill>
        <p:spPr>
          <a:xfrm>
            <a:off x="152400" y="565675"/>
            <a:ext cx="8839197" cy="50680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7"/>
          <p:cNvPicPr preferRelativeResize="0"/>
          <p:nvPr/>
        </p:nvPicPr>
        <p:blipFill>
          <a:blip r:embed="rId3">
            <a:alphaModFix/>
          </a:blip>
          <a:stretch>
            <a:fillRect/>
          </a:stretch>
        </p:blipFill>
        <p:spPr>
          <a:xfrm>
            <a:off x="152400" y="152400"/>
            <a:ext cx="8839200" cy="60351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38"/>
          <p:cNvPicPr preferRelativeResize="0"/>
          <p:nvPr/>
        </p:nvPicPr>
        <p:blipFill>
          <a:blip r:embed="rId3">
            <a:alphaModFix/>
          </a:blip>
          <a:stretch>
            <a:fillRect/>
          </a:stretch>
        </p:blipFill>
        <p:spPr>
          <a:xfrm>
            <a:off x="152400" y="152400"/>
            <a:ext cx="8839200" cy="631219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9"/>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rtl="0">
              <a:lnSpc>
                <a:spcPct val="107000"/>
              </a:lnSpc>
              <a:spcBef>
                <a:spcPts val="0"/>
              </a:spcBef>
              <a:spcAft>
                <a:spcPts val="800"/>
              </a:spcAft>
              <a:buNone/>
            </a:pPr>
            <a:r>
              <a:rPr lang="es" sz="2400"/>
              <a:t>Propuestas para una Reforma Integral al Financiamiento de la Salud en Chile </a:t>
            </a:r>
            <a:endParaRPr/>
          </a:p>
        </p:txBody>
      </p:sp>
      <p:sp>
        <p:nvSpPr>
          <p:cNvPr id="370" name="Google Shape;370;p39"/>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1800" i="1">
                <a:solidFill>
                  <a:schemeClr val="dk1"/>
                </a:solidFill>
              </a:rPr>
              <a:t>Comisión </a:t>
            </a:r>
            <a:endParaRPr sz="1800" i="1">
              <a:solidFill>
                <a:schemeClr val="dk1"/>
              </a:solidFill>
            </a:endParaRPr>
          </a:p>
          <a:p>
            <a:pPr marL="0" lvl="0" indent="0" rtl="0">
              <a:spcBef>
                <a:spcPts val="0"/>
              </a:spcBef>
              <a:spcAft>
                <a:spcPts val="0"/>
              </a:spcAft>
              <a:buNone/>
            </a:pPr>
            <a:r>
              <a:rPr lang="es" sz="1800" i="1">
                <a:solidFill>
                  <a:schemeClr val="dk1"/>
                </a:solidFill>
              </a:rPr>
              <a:t>Escuela Salud Pública Universidad de Chile  - </a:t>
            </a:r>
            <a:endParaRPr sz="1800" i="1">
              <a:solidFill>
                <a:schemeClr val="dk1"/>
              </a:solidFill>
            </a:endParaRPr>
          </a:p>
          <a:p>
            <a:pPr marL="0" lvl="0" indent="0" rtl="0">
              <a:spcBef>
                <a:spcPts val="0"/>
              </a:spcBef>
              <a:spcAft>
                <a:spcPts val="0"/>
              </a:spcAft>
              <a:buNone/>
            </a:pPr>
            <a:r>
              <a:rPr lang="es" sz="1800" i="1">
                <a:solidFill>
                  <a:schemeClr val="dk1"/>
                </a:solidFill>
              </a:rPr>
              <a:t>Colegio Médico de Chile A.G. </a:t>
            </a:r>
            <a:endParaRPr sz="1800" i="1">
              <a:solidFill>
                <a:schemeClr val="dk1"/>
              </a:solidFill>
            </a:endParaRPr>
          </a:p>
          <a:p>
            <a:pPr marL="0" lvl="0" indent="0" rtl="0">
              <a:spcBef>
                <a:spcPts val="0"/>
              </a:spcBef>
              <a:spcAft>
                <a:spcPts val="0"/>
              </a:spcAft>
              <a:buNone/>
            </a:pPr>
            <a:endParaRPr sz="1800" i="1">
              <a:solidFill>
                <a:schemeClr val="dk1"/>
              </a:solidFill>
            </a:endParaRPr>
          </a:p>
          <a:p>
            <a:pPr marL="0" lvl="0" indent="0" rtl="0">
              <a:spcBef>
                <a:spcPts val="0"/>
              </a:spcBef>
              <a:spcAft>
                <a:spcPts val="0"/>
              </a:spcAft>
              <a:buNone/>
            </a:pPr>
            <a:r>
              <a:rPr lang="es" sz="1800">
                <a:solidFill>
                  <a:schemeClr val="dk1"/>
                </a:solidFill>
              </a:rPr>
              <a:t>9 de Mayo 2018</a:t>
            </a:r>
            <a:endParaRPr sz="1800">
              <a:solidFill>
                <a:schemeClr val="dk1"/>
              </a:solidFill>
            </a:endParaRPr>
          </a:p>
          <a:p>
            <a:pPr marL="0" lvl="0" indent="0" rtl="0">
              <a:spcBef>
                <a:spcPts val="0"/>
              </a:spcBef>
              <a:spcAft>
                <a:spcPts val="0"/>
              </a:spcAft>
              <a:buNone/>
            </a:pPr>
            <a:r>
              <a:rPr lang="es" sz="1800">
                <a:solidFill>
                  <a:schemeClr val="dk1"/>
                </a:solidFill>
              </a:rPr>
              <a:t>Ex Congreso Nacional </a:t>
            </a:r>
            <a:endParaRPr sz="1800">
              <a:solidFill>
                <a:schemeClr val="dk1"/>
              </a:solidFill>
            </a:endParaRPr>
          </a:p>
        </p:txBody>
      </p:sp>
      <p:pic>
        <p:nvPicPr>
          <p:cNvPr id="371" name="Google Shape;371;p39"/>
          <p:cNvPicPr preferRelativeResize="0"/>
          <p:nvPr/>
        </p:nvPicPr>
        <p:blipFill>
          <a:blip r:embed="rId3">
            <a:alphaModFix/>
          </a:blip>
          <a:stretch>
            <a:fillRect/>
          </a:stretch>
        </p:blipFill>
        <p:spPr>
          <a:xfrm>
            <a:off x="362150" y="454700"/>
            <a:ext cx="933450" cy="1114425"/>
          </a:xfrm>
          <a:prstGeom prst="rect">
            <a:avLst/>
          </a:prstGeom>
          <a:noFill/>
          <a:ln>
            <a:noFill/>
          </a:ln>
        </p:spPr>
      </p:pic>
      <p:pic>
        <p:nvPicPr>
          <p:cNvPr id="372" name="Google Shape;372;p39"/>
          <p:cNvPicPr preferRelativeResize="0"/>
          <p:nvPr/>
        </p:nvPicPr>
        <p:blipFill>
          <a:blip r:embed="rId4">
            <a:alphaModFix/>
          </a:blip>
          <a:stretch>
            <a:fillRect/>
          </a:stretch>
        </p:blipFill>
        <p:spPr>
          <a:xfrm>
            <a:off x="7986200" y="389667"/>
            <a:ext cx="712445" cy="1211975"/>
          </a:xfrm>
          <a:prstGeom prst="rect">
            <a:avLst/>
          </a:prstGeom>
          <a:noFill/>
          <a:ln>
            <a:noFill/>
          </a:ln>
        </p:spPr>
      </p:pic>
      <p:pic>
        <p:nvPicPr>
          <p:cNvPr id="373" name="Google Shape;373;p39"/>
          <p:cNvPicPr preferRelativeResize="0"/>
          <p:nvPr/>
        </p:nvPicPr>
        <p:blipFill>
          <a:blip r:embed="rId5">
            <a:alphaModFix amt="17000"/>
          </a:blip>
          <a:stretch>
            <a:fillRect/>
          </a:stretch>
        </p:blipFill>
        <p:spPr>
          <a:xfrm>
            <a:off x="1502538" y="727233"/>
            <a:ext cx="6138925" cy="4052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a:p>
        </p:txBody>
      </p:sp>
      <p:sp>
        <p:nvSpPr>
          <p:cNvPr id="379" name="Google Shape;379;p40"/>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380" name="Google Shape;380;p40"/>
          <p:cNvPicPr preferRelativeResize="0"/>
          <p:nvPr/>
        </p:nvPicPr>
        <p:blipFill>
          <a:blip r:embed="rId3">
            <a:alphaModFix/>
          </a:blip>
          <a:stretch>
            <a:fillRect/>
          </a:stretch>
        </p:blipFill>
        <p:spPr>
          <a:xfrm>
            <a:off x="-221600" y="20200"/>
            <a:ext cx="9479123" cy="6857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Agenda</a:t>
            </a:r>
            <a:endParaRPr/>
          </a:p>
          <a:p>
            <a:pPr marL="0" lvl="0" indent="0" algn="ctr">
              <a:spcBef>
                <a:spcPts val="0"/>
              </a:spcBef>
              <a:spcAft>
                <a:spcPts val="0"/>
              </a:spcAft>
              <a:buNone/>
            </a:pPr>
            <a:r>
              <a:rPr lang="es"/>
              <a:t> </a:t>
            </a:r>
            <a:endParaRPr/>
          </a:p>
        </p:txBody>
      </p:sp>
      <p:sp>
        <p:nvSpPr>
          <p:cNvPr id="72" name="Google Shape;72;p1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AutoNum type="arabicPeriod"/>
            </a:pPr>
            <a:r>
              <a:rPr lang="es" sz="2000"/>
              <a:t>Comisión: Integrantes y Metodología  </a:t>
            </a:r>
            <a:endParaRPr sz="2000"/>
          </a:p>
          <a:p>
            <a:pPr marL="457200" lvl="0" indent="-355600" rtl="0">
              <a:spcBef>
                <a:spcPts val="0"/>
              </a:spcBef>
              <a:spcAft>
                <a:spcPts val="0"/>
              </a:spcAft>
              <a:buSzPts val="2000"/>
              <a:buAutoNum type="arabicPeriod"/>
            </a:pPr>
            <a:r>
              <a:rPr lang="es" sz="2000"/>
              <a:t>Diagnóstico del Financiamiento del Sistema de Salud Chileno</a:t>
            </a:r>
            <a:endParaRPr sz="2000"/>
          </a:p>
          <a:p>
            <a:pPr marL="457200" lvl="0" indent="-355600" rtl="0">
              <a:spcBef>
                <a:spcPts val="0"/>
              </a:spcBef>
              <a:spcAft>
                <a:spcPts val="0"/>
              </a:spcAft>
              <a:buSzPts val="2000"/>
              <a:buAutoNum type="arabicPeriod"/>
            </a:pPr>
            <a:r>
              <a:rPr lang="es" sz="2000"/>
              <a:t>Los riesgos de una reforma parcial </a:t>
            </a:r>
            <a:endParaRPr sz="2000"/>
          </a:p>
          <a:p>
            <a:pPr marL="457200" lvl="0" indent="-355600" rtl="0">
              <a:spcBef>
                <a:spcPts val="0"/>
              </a:spcBef>
              <a:spcAft>
                <a:spcPts val="0"/>
              </a:spcAft>
              <a:buSzPts val="2000"/>
              <a:buAutoNum type="arabicPeriod"/>
            </a:pPr>
            <a:r>
              <a:rPr lang="es" sz="2000"/>
              <a:t>Propuesta de Reforma </a:t>
            </a:r>
            <a:endParaRPr sz="2000"/>
          </a:p>
          <a:p>
            <a:pPr marL="457200" lvl="0" indent="-355600" rtl="0">
              <a:spcBef>
                <a:spcPts val="0"/>
              </a:spcBef>
              <a:spcAft>
                <a:spcPts val="0"/>
              </a:spcAft>
              <a:buSzPts val="2000"/>
              <a:buAutoNum type="arabicPeriod"/>
            </a:pPr>
            <a:r>
              <a:rPr lang="es" sz="2000"/>
              <a:t>Comentarios Finales</a:t>
            </a:r>
            <a:endParaRPr sz="2000"/>
          </a:p>
          <a:p>
            <a:pPr marL="0" lvl="0" indent="0">
              <a:spcBef>
                <a:spcPts val="1600"/>
              </a:spcBef>
              <a:spcAft>
                <a:spcPts val="1600"/>
              </a:spcAft>
              <a:buNone/>
            </a:pPr>
            <a:r>
              <a:rPr lang="e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855525" y="6275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                                  1. Miembros de la Comisión  </a:t>
            </a:r>
            <a:endParaRPr/>
          </a:p>
        </p:txBody>
      </p:sp>
      <p:pic>
        <p:nvPicPr>
          <p:cNvPr id="78" name="Google Shape;78;p16"/>
          <p:cNvPicPr preferRelativeResize="0"/>
          <p:nvPr/>
        </p:nvPicPr>
        <p:blipFill>
          <a:blip r:embed="rId3">
            <a:alphaModFix/>
          </a:blip>
          <a:stretch>
            <a:fillRect/>
          </a:stretch>
        </p:blipFill>
        <p:spPr>
          <a:xfrm>
            <a:off x="403700" y="100167"/>
            <a:ext cx="933450" cy="1114425"/>
          </a:xfrm>
          <a:prstGeom prst="rect">
            <a:avLst/>
          </a:prstGeom>
          <a:noFill/>
          <a:ln>
            <a:noFill/>
          </a:ln>
        </p:spPr>
      </p:pic>
      <p:pic>
        <p:nvPicPr>
          <p:cNvPr id="79" name="Google Shape;79;p16"/>
          <p:cNvPicPr preferRelativeResize="0"/>
          <p:nvPr/>
        </p:nvPicPr>
        <p:blipFill>
          <a:blip r:embed="rId4">
            <a:alphaModFix/>
          </a:blip>
          <a:stretch>
            <a:fillRect/>
          </a:stretch>
        </p:blipFill>
        <p:spPr>
          <a:xfrm>
            <a:off x="7944650" y="100167"/>
            <a:ext cx="712445" cy="1211975"/>
          </a:xfrm>
          <a:prstGeom prst="rect">
            <a:avLst/>
          </a:prstGeom>
          <a:noFill/>
          <a:ln>
            <a:noFill/>
          </a:ln>
        </p:spPr>
      </p:pic>
      <p:sp>
        <p:nvSpPr>
          <p:cNvPr id="80" name="Google Shape;80;p16"/>
          <p:cNvSpPr/>
          <p:nvPr/>
        </p:nvSpPr>
        <p:spPr>
          <a:xfrm>
            <a:off x="7540025" y="5144233"/>
            <a:ext cx="1898400" cy="1146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81" name="Google Shape;81;p16"/>
          <p:cNvPicPr preferRelativeResize="0"/>
          <p:nvPr/>
        </p:nvPicPr>
        <p:blipFill rotWithShape="1">
          <a:blip r:embed="rId5">
            <a:alphaModFix/>
          </a:blip>
          <a:srcRect t="9575"/>
          <a:stretch/>
        </p:blipFill>
        <p:spPr>
          <a:xfrm>
            <a:off x="267700" y="1487649"/>
            <a:ext cx="8175925" cy="42213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855525" y="6275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                                  1. Miembros de la Comisión  </a:t>
            </a:r>
            <a:endParaRPr/>
          </a:p>
        </p:txBody>
      </p:sp>
      <p:pic>
        <p:nvPicPr>
          <p:cNvPr id="87" name="Google Shape;87;p17"/>
          <p:cNvPicPr preferRelativeResize="0"/>
          <p:nvPr/>
        </p:nvPicPr>
        <p:blipFill>
          <a:blip r:embed="rId3">
            <a:alphaModFix/>
          </a:blip>
          <a:stretch>
            <a:fillRect/>
          </a:stretch>
        </p:blipFill>
        <p:spPr>
          <a:xfrm>
            <a:off x="403700" y="100167"/>
            <a:ext cx="933450" cy="1114425"/>
          </a:xfrm>
          <a:prstGeom prst="rect">
            <a:avLst/>
          </a:prstGeom>
          <a:noFill/>
          <a:ln>
            <a:noFill/>
          </a:ln>
        </p:spPr>
      </p:pic>
      <p:pic>
        <p:nvPicPr>
          <p:cNvPr id="88" name="Google Shape;88;p17"/>
          <p:cNvPicPr preferRelativeResize="0"/>
          <p:nvPr/>
        </p:nvPicPr>
        <p:blipFill>
          <a:blip r:embed="rId4">
            <a:alphaModFix/>
          </a:blip>
          <a:stretch>
            <a:fillRect/>
          </a:stretch>
        </p:blipFill>
        <p:spPr>
          <a:xfrm>
            <a:off x="7944650" y="100167"/>
            <a:ext cx="712445" cy="1211975"/>
          </a:xfrm>
          <a:prstGeom prst="rect">
            <a:avLst/>
          </a:prstGeom>
          <a:noFill/>
          <a:ln>
            <a:noFill/>
          </a:ln>
        </p:spPr>
      </p:pic>
      <p:pic>
        <p:nvPicPr>
          <p:cNvPr id="89" name="Google Shape;89;p17"/>
          <p:cNvPicPr preferRelativeResize="0"/>
          <p:nvPr/>
        </p:nvPicPr>
        <p:blipFill>
          <a:blip r:embed="rId5">
            <a:alphaModFix/>
          </a:blip>
          <a:stretch>
            <a:fillRect/>
          </a:stretch>
        </p:blipFill>
        <p:spPr>
          <a:xfrm>
            <a:off x="471725" y="1314875"/>
            <a:ext cx="7554850" cy="4626625"/>
          </a:xfrm>
          <a:prstGeom prst="rect">
            <a:avLst/>
          </a:prstGeom>
          <a:noFill/>
          <a:ln>
            <a:noFill/>
          </a:ln>
        </p:spPr>
      </p:pic>
      <p:sp>
        <p:nvSpPr>
          <p:cNvPr id="90" name="Google Shape;90;p17"/>
          <p:cNvSpPr txBox="1"/>
          <p:nvPr/>
        </p:nvSpPr>
        <p:spPr>
          <a:xfrm>
            <a:off x="5215775" y="5144225"/>
            <a:ext cx="3042000" cy="8880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solidFill>
                  <a:srgbClr val="000000"/>
                </a:solidFill>
              </a:rPr>
              <a:t>Metodología de trabajo</a:t>
            </a:r>
            <a:r>
              <a:rPr lang="es" sz="1800">
                <a:solidFill>
                  <a:schemeClr val="dk2"/>
                </a:solidFill>
              </a:rPr>
              <a:t> </a:t>
            </a:r>
            <a:endParaRPr/>
          </a:p>
        </p:txBody>
      </p:sp>
      <p:sp>
        <p:nvSpPr>
          <p:cNvPr id="96" name="Google Shape;96;p18"/>
          <p:cNvSpPr txBox="1">
            <a:spLocks noGrp="1"/>
          </p:cNvSpPr>
          <p:nvPr>
            <p:ph type="body" idx="1"/>
          </p:nvPr>
        </p:nvSpPr>
        <p:spPr>
          <a:xfrm>
            <a:off x="311700" y="1428833"/>
            <a:ext cx="8520600" cy="4555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s"/>
              <a:t>Colegio Médico, a través de su Departamento de Políticas y Estudios,  inicia trabajo sobre el tema en Octubre 2017, desarrollando un análisis comparado de los modelos de financiamiento de la salud, en el documento  “Financiamiento de la salud en Chile: elementos para la discusión de una reforma necesaria”.</a:t>
            </a:r>
            <a:br>
              <a:rPr lang="es"/>
            </a:br>
            <a:endParaRPr/>
          </a:p>
          <a:p>
            <a:pPr marL="457200" lvl="0" indent="-342900" rtl="0">
              <a:spcBef>
                <a:spcPts val="0"/>
              </a:spcBef>
              <a:spcAft>
                <a:spcPts val="0"/>
              </a:spcAft>
              <a:buSzPts val="1800"/>
              <a:buChar char="●"/>
            </a:pPr>
            <a:r>
              <a:rPr lang="es"/>
              <a:t>Convocatoria por la Escuela de Salud Pública Universidad de Chile - Colegio Médico de Chile a una Comisión de expertos, que sesiona durante Abril - Mayo 2018.</a:t>
            </a:r>
            <a:br>
              <a:rPr lang="es"/>
            </a:br>
            <a:endParaRPr/>
          </a:p>
          <a:p>
            <a:pPr marL="457200" lvl="0" indent="-342900" rtl="0">
              <a:spcBef>
                <a:spcPts val="0"/>
              </a:spcBef>
              <a:spcAft>
                <a:spcPts val="0"/>
              </a:spcAft>
              <a:buSzPts val="1800"/>
              <a:buChar char="●"/>
            </a:pPr>
            <a:r>
              <a:rPr lang="es"/>
              <a:t>Objetivo: Proponer una reforma estructural del financiamiento del sistema de salud, orientada por los principios de la seguridad social y el derecho a la salud, que integre los sectores público y privado, con una perspectiva de largo plazo para el fortalecimiento del sistema. </a:t>
            </a:r>
            <a:br>
              <a:rPr lang="es"/>
            </a:b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623400" y="719542"/>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1. Metodología de trabajo de la Comisión</a:t>
            </a:r>
            <a:endParaRPr/>
          </a:p>
        </p:txBody>
      </p:sp>
      <p:sp>
        <p:nvSpPr>
          <p:cNvPr id="102" name="Google Shape;102;p19"/>
          <p:cNvSpPr txBox="1">
            <a:spLocks noGrp="1"/>
          </p:cNvSpPr>
          <p:nvPr>
            <p:ph type="body" idx="1"/>
          </p:nvPr>
        </p:nvSpPr>
        <p:spPr>
          <a:xfrm>
            <a:off x="1149000" y="1483058"/>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rtl="0">
              <a:spcBef>
                <a:spcPts val="1600"/>
              </a:spcBef>
              <a:spcAft>
                <a:spcPts val="0"/>
              </a:spcAft>
              <a:buNone/>
            </a:pPr>
            <a:r>
              <a:rPr lang="es"/>
              <a:t> </a:t>
            </a:r>
            <a:endParaRPr/>
          </a:p>
          <a:p>
            <a:pPr marL="0" lvl="0" indent="0">
              <a:spcBef>
                <a:spcPts val="1600"/>
              </a:spcBef>
              <a:spcAft>
                <a:spcPts val="1600"/>
              </a:spcAft>
              <a:buNone/>
            </a:pPr>
            <a:endParaRPr/>
          </a:p>
        </p:txBody>
      </p:sp>
      <p:grpSp>
        <p:nvGrpSpPr>
          <p:cNvPr id="103" name="Google Shape;103;p19"/>
          <p:cNvGrpSpPr/>
          <p:nvPr/>
        </p:nvGrpSpPr>
        <p:grpSpPr>
          <a:xfrm>
            <a:off x="555014" y="2193458"/>
            <a:ext cx="3712507" cy="3546698"/>
            <a:chOff x="1293736" y="1258050"/>
            <a:chExt cx="2547000" cy="2547000"/>
          </a:xfrm>
        </p:grpSpPr>
        <p:sp>
          <p:nvSpPr>
            <p:cNvPr id="104" name="Google Shape;104;p19"/>
            <p:cNvSpPr/>
            <p:nvPr/>
          </p:nvSpPr>
          <p:spPr>
            <a:xfrm rot="2700000">
              <a:off x="2286374" y="1011412"/>
              <a:ext cx="561726" cy="30402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Google Shape;105;p1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s"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06" name="Google Shape;106;p1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b="1">
                  <a:solidFill>
                    <a:srgbClr val="FFFFFF"/>
                  </a:solidFill>
                  <a:latin typeface="Roboto"/>
                  <a:ea typeface="Roboto"/>
                  <a:cs typeface="Roboto"/>
                  <a:sym typeface="Roboto"/>
                </a:rPr>
                <a:t>Diagnóstico Sistema de Salud Chileno</a:t>
              </a:r>
              <a:endParaRPr b="1">
                <a:solidFill>
                  <a:srgbClr val="FFFFFF"/>
                </a:solidFill>
                <a:latin typeface="Roboto"/>
                <a:ea typeface="Roboto"/>
                <a:cs typeface="Roboto"/>
                <a:sym typeface="Roboto"/>
              </a:endParaRPr>
            </a:p>
          </p:txBody>
        </p:sp>
      </p:grpSp>
      <p:grpSp>
        <p:nvGrpSpPr>
          <p:cNvPr id="107" name="Google Shape;107;p19"/>
          <p:cNvGrpSpPr/>
          <p:nvPr/>
        </p:nvGrpSpPr>
        <p:grpSpPr>
          <a:xfrm>
            <a:off x="2648402" y="1994272"/>
            <a:ext cx="3528869" cy="3746128"/>
            <a:chOff x="3203958" y="1258050"/>
            <a:chExt cx="2547000" cy="2547000"/>
          </a:xfrm>
        </p:grpSpPr>
        <p:sp>
          <p:nvSpPr>
            <p:cNvPr id="108" name="Google Shape;108;p19"/>
            <p:cNvSpPr/>
            <p:nvPr/>
          </p:nvSpPr>
          <p:spPr>
            <a:xfrm rot="2700000">
              <a:off x="4196595" y="1011412"/>
              <a:ext cx="561726" cy="3040276"/>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Google Shape;109;p1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s" b="1">
                  <a:solidFill>
                    <a:srgbClr val="0D5DDF"/>
                  </a:solidFill>
                  <a:latin typeface="Roboto"/>
                  <a:ea typeface="Roboto"/>
                  <a:cs typeface="Roboto"/>
                  <a:sym typeface="Roboto"/>
                </a:rPr>
                <a:t>2</a:t>
              </a:r>
              <a:endParaRPr b="1">
                <a:solidFill>
                  <a:srgbClr val="0D5DDF"/>
                </a:solidFill>
                <a:latin typeface="Roboto"/>
                <a:ea typeface="Roboto"/>
                <a:cs typeface="Roboto"/>
                <a:sym typeface="Roboto"/>
              </a:endParaRPr>
            </a:p>
          </p:txBody>
        </p:sp>
        <p:sp>
          <p:nvSpPr>
            <p:cNvPr id="110" name="Google Shape;110;p1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Clr>
                  <a:schemeClr val="dk1"/>
                </a:buClr>
                <a:buSzPts val="1100"/>
                <a:buFont typeface="Arial"/>
                <a:buNone/>
              </a:pPr>
              <a:r>
                <a:rPr lang="es" b="1">
                  <a:solidFill>
                    <a:schemeClr val="lt1"/>
                  </a:solidFill>
                  <a:latin typeface="Roboto"/>
                  <a:ea typeface="Roboto"/>
                  <a:cs typeface="Roboto"/>
                  <a:sym typeface="Roboto"/>
                </a:rPr>
                <a:t>Análisis de propuestas de reforma previas</a:t>
              </a:r>
              <a:endParaRPr b="1">
                <a:solidFill>
                  <a:srgbClr val="FFFFFF"/>
                </a:solidFill>
                <a:latin typeface="Roboto"/>
                <a:ea typeface="Roboto"/>
                <a:cs typeface="Roboto"/>
                <a:sym typeface="Roboto"/>
              </a:endParaRPr>
            </a:p>
          </p:txBody>
        </p:sp>
      </p:grpSp>
      <p:grpSp>
        <p:nvGrpSpPr>
          <p:cNvPr id="111" name="Google Shape;111;p19"/>
          <p:cNvGrpSpPr/>
          <p:nvPr/>
        </p:nvGrpSpPr>
        <p:grpSpPr>
          <a:xfrm>
            <a:off x="4585405" y="2077299"/>
            <a:ext cx="3451440" cy="3663095"/>
            <a:chOff x="5123977" y="1258050"/>
            <a:chExt cx="2547000" cy="2547000"/>
          </a:xfrm>
        </p:grpSpPr>
        <p:sp>
          <p:nvSpPr>
            <p:cNvPr id="112" name="Google Shape;112;p19"/>
            <p:cNvSpPr/>
            <p:nvPr/>
          </p:nvSpPr>
          <p:spPr>
            <a:xfrm rot="2700000">
              <a:off x="6116614" y="1011412"/>
              <a:ext cx="561726" cy="3040276"/>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Google Shape;113;p1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s" b="1">
                  <a:solidFill>
                    <a:srgbClr val="307BF3"/>
                  </a:solidFill>
                  <a:latin typeface="Roboto"/>
                  <a:ea typeface="Roboto"/>
                  <a:cs typeface="Roboto"/>
                  <a:sym typeface="Roboto"/>
                </a:rPr>
                <a:t>3</a:t>
              </a:r>
              <a:endParaRPr b="1">
                <a:solidFill>
                  <a:srgbClr val="307BF3"/>
                </a:solidFill>
                <a:latin typeface="Roboto"/>
                <a:ea typeface="Roboto"/>
                <a:cs typeface="Roboto"/>
                <a:sym typeface="Roboto"/>
              </a:endParaRPr>
            </a:p>
          </p:txBody>
        </p:sp>
        <p:sp>
          <p:nvSpPr>
            <p:cNvPr id="114" name="Google Shape;114;p1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b="1">
                  <a:solidFill>
                    <a:srgbClr val="FFFFFF"/>
                  </a:solidFill>
                  <a:latin typeface="Roboto"/>
                  <a:ea typeface="Roboto"/>
                  <a:cs typeface="Roboto"/>
                  <a:sym typeface="Roboto"/>
                </a:rPr>
                <a:t>Desarrollo propuesta de la Comisión</a:t>
              </a:r>
              <a:endParaRPr b="1">
                <a:solidFill>
                  <a:srgbClr val="FFFFFF"/>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291792"/>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2.1 Diagnóstico: Insuficiente Gasto Público  </a:t>
            </a:r>
            <a:endParaRPr/>
          </a:p>
        </p:txBody>
      </p:sp>
      <p:pic>
        <p:nvPicPr>
          <p:cNvPr id="120" name="Google Shape;120;p20"/>
          <p:cNvPicPr preferRelativeResize="0"/>
          <p:nvPr/>
        </p:nvPicPr>
        <p:blipFill>
          <a:blip r:embed="rId3">
            <a:alphaModFix/>
          </a:blip>
          <a:stretch>
            <a:fillRect/>
          </a:stretch>
        </p:blipFill>
        <p:spPr>
          <a:xfrm>
            <a:off x="1284475" y="939650"/>
            <a:ext cx="6712801" cy="5852474"/>
          </a:xfrm>
          <a:prstGeom prst="rect">
            <a:avLst/>
          </a:prstGeom>
          <a:noFill/>
          <a:ln>
            <a:noFill/>
          </a:ln>
        </p:spPr>
      </p:pic>
      <p:sp>
        <p:nvSpPr>
          <p:cNvPr id="121" name="Google Shape;121;p20"/>
          <p:cNvSpPr txBox="1"/>
          <p:nvPr/>
        </p:nvSpPr>
        <p:spPr>
          <a:xfrm>
            <a:off x="3286250" y="1331725"/>
            <a:ext cx="857400" cy="35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b="1"/>
              <a:t>(2015)</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112350" y="374075"/>
            <a:ext cx="92742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2.2 Diagnóstico: Alto Gasto de Bolsillo en Medicamentos</a:t>
            </a:r>
            <a:endParaRPr/>
          </a:p>
        </p:txBody>
      </p:sp>
      <p:sp>
        <p:nvSpPr>
          <p:cNvPr id="127" name="Google Shape;127;p2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28" name="Google Shape;128;p21"/>
          <p:cNvPicPr preferRelativeResize="0"/>
          <p:nvPr/>
        </p:nvPicPr>
        <p:blipFill rotWithShape="1">
          <a:blip r:embed="rId3">
            <a:alphaModFix/>
          </a:blip>
          <a:srcRect l="7591" t="2669" r="5452" b="9232"/>
          <a:stretch/>
        </p:blipFill>
        <p:spPr>
          <a:xfrm>
            <a:off x="2010325" y="1314812"/>
            <a:ext cx="4485626" cy="49988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1322</Words>
  <Application>Microsoft Office PowerPoint</Application>
  <PresentationFormat>Presentación en pantalla (4:3)</PresentationFormat>
  <Paragraphs>187</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Roboto Medium</vt:lpstr>
      <vt:lpstr>Roboto</vt:lpstr>
      <vt:lpstr>Calibri</vt:lpstr>
      <vt:lpstr>Roboto Thin</vt:lpstr>
      <vt:lpstr>Simple Light</vt:lpstr>
      <vt:lpstr>Presentación de PowerPoint</vt:lpstr>
      <vt:lpstr>Propuestas para una Reforma Integral al Financiamiento de la Salud en Chile </vt:lpstr>
      <vt:lpstr>Agenda  </vt:lpstr>
      <vt:lpstr>                                  1. Miembros de la Comisión  </vt:lpstr>
      <vt:lpstr>                                  1. Miembros de la Comisión  </vt:lpstr>
      <vt:lpstr>Metodología de trabajo </vt:lpstr>
      <vt:lpstr>1. Metodología de trabajo de la Comisión</vt:lpstr>
      <vt:lpstr>2.1 Diagnóstico: Insuficiente Gasto Público  </vt:lpstr>
      <vt:lpstr>2.2 Diagnóstico: Alto Gasto de Bolsillo en Medicamentos</vt:lpstr>
      <vt:lpstr>2.3 Diagnóstico: Estructura segmentada y  fragmentada</vt:lpstr>
      <vt:lpstr>2.4 Diagnóstico: Selección de riesgo </vt:lpstr>
      <vt:lpstr>2.5 Diagnóstico: Selección de riesgo</vt:lpstr>
      <vt:lpstr>2.6 Diagnóstico: Crisis de legitimidad de las ISAPRE </vt:lpstr>
      <vt:lpstr>2.7 Diagnóstico: Inequidades de acceso</vt:lpstr>
      <vt:lpstr>3. Los riesgos de una reforma parcial        (Ej: Plan Garantizado de Salud)  </vt:lpstr>
      <vt:lpstr>4. Propuesta: Propósito</vt:lpstr>
      <vt:lpstr>4. Orientación de la propuesta</vt:lpstr>
      <vt:lpstr>Propuesta de Reforma Integral al financiamiento</vt:lpstr>
      <vt:lpstr>Propuesta de Reforma Integral al financiamiento</vt:lpstr>
      <vt:lpstr>Propuesta de Reforma Integral al financiamiento</vt:lpstr>
      <vt:lpstr>Propuesta de Reforma Integral al financiamiento</vt:lpstr>
      <vt:lpstr>Propuesta de Reforma Integral al financiamiento</vt:lpstr>
      <vt:lpstr> </vt:lpstr>
      <vt:lpstr>Presentación de PowerPoint</vt:lpstr>
      <vt:lpstr>Presentación de PowerPoint</vt:lpstr>
      <vt:lpstr>Presentación de PowerPoint</vt:lpstr>
      <vt:lpstr>Propuestas para una Reforma Integral al Financiamiento de la Salud en Chile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Roberto Estay Miquel</cp:lastModifiedBy>
  <cp:revision>1</cp:revision>
  <dcterms:modified xsi:type="dcterms:W3CDTF">2018-08-25T01:57:19Z</dcterms:modified>
</cp:coreProperties>
</file>