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4686" autoAdjust="0"/>
  </p:normalViewPr>
  <p:slideViewPr>
    <p:cSldViewPr snapToGrid="0">
      <p:cViewPr varScale="1">
        <p:scale>
          <a:sx n="54" d="100"/>
          <a:sy n="54" d="100"/>
        </p:scale>
        <p:origin x="-133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1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2AF39A-D73F-440C-83A9-3CF4FDDD221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D940E6C-157F-414D-BA71-AFFA795DA570}">
      <dgm:prSet phldrT="[Texto]"/>
      <dgm:spPr/>
      <dgm:t>
        <a:bodyPr/>
        <a:lstStyle/>
        <a:p>
          <a:r>
            <a:rPr lang="es-CL" dirty="0"/>
            <a:t>IDEA DE FUNCIÓN PÚBLICA</a:t>
          </a:r>
          <a:endParaRPr lang="es-ES" dirty="0"/>
        </a:p>
      </dgm:t>
    </dgm:pt>
    <dgm:pt modelId="{738B3769-A58A-4DED-8F6F-3EB8ADEA97C9}" type="parTrans" cxnId="{F08580CA-E1B6-47C4-AD3A-11A023AF67C3}">
      <dgm:prSet/>
      <dgm:spPr/>
      <dgm:t>
        <a:bodyPr/>
        <a:lstStyle/>
        <a:p>
          <a:endParaRPr lang="es-ES"/>
        </a:p>
      </dgm:t>
    </dgm:pt>
    <dgm:pt modelId="{D365003C-C0B4-4757-8808-4CB44F1D07F0}" type="sibTrans" cxnId="{F08580CA-E1B6-47C4-AD3A-11A023AF67C3}">
      <dgm:prSet/>
      <dgm:spPr/>
      <dgm:t>
        <a:bodyPr/>
        <a:lstStyle/>
        <a:p>
          <a:endParaRPr lang="es-ES"/>
        </a:p>
      </dgm:t>
    </dgm:pt>
    <dgm:pt modelId="{167F89C8-4DEB-4E91-8288-CEA129226C20}">
      <dgm:prSet phldrT="[Texto]"/>
      <dgm:spPr/>
      <dgm:t>
        <a:bodyPr/>
        <a:lstStyle/>
        <a:p>
          <a:r>
            <a:rPr lang="es-CL" dirty="0"/>
            <a:t>TEORÍA DEL ÓRGANO: QUE ES EL CENTRO TITULARIZADO DE COMPETENCIAS  </a:t>
          </a:r>
          <a:endParaRPr lang="es-ES" dirty="0"/>
        </a:p>
      </dgm:t>
    </dgm:pt>
    <dgm:pt modelId="{D67A20DF-A597-4DB0-85F9-A35E08A7377C}" type="parTrans" cxnId="{02B40B2B-C5D6-4513-BC49-37E942E2E1E9}">
      <dgm:prSet/>
      <dgm:spPr/>
      <dgm:t>
        <a:bodyPr/>
        <a:lstStyle/>
        <a:p>
          <a:endParaRPr lang="es-ES"/>
        </a:p>
      </dgm:t>
    </dgm:pt>
    <dgm:pt modelId="{9186B566-822E-466B-A146-4DE0DFD7B13A}" type="sibTrans" cxnId="{02B40B2B-C5D6-4513-BC49-37E942E2E1E9}">
      <dgm:prSet/>
      <dgm:spPr/>
      <dgm:t>
        <a:bodyPr/>
        <a:lstStyle/>
        <a:p>
          <a:endParaRPr lang="es-ES"/>
        </a:p>
      </dgm:t>
    </dgm:pt>
    <dgm:pt modelId="{BCCCE748-CC2C-4996-B824-AAFACF385612}">
      <dgm:prSet phldrT="[Texto]"/>
      <dgm:spPr/>
      <dgm:t>
        <a:bodyPr/>
        <a:lstStyle/>
        <a:p>
          <a:r>
            <a:rPr lang="es-CL" dirty="0"/>
            <a:t>- PRINCIPIO DE LEGALIDAD Y COMPETENCIAS</a:t>
          </a:r>
        </a:p>
        <a:p>
          <a:r>
            <a:rPr lang="es-CL" dirty="0"/>
            <a:t>- PRINCIPIO DE RESPONSABILIDAD </a:t>
          </a:r>
          <a:endParaRPr lang="es-ES" dirty="0"/>
        </a:p>
      </dgm:t>
    </dgm:pt>
    <dgm:pt modelId="{3E7E08A9-02F7-4287-BA48-8CCA7F6E6EDA}" type="parTrans" cxnId="{F878E99A-D493-4263-96B5-7D3B029AC8E3}">
      <dgm:prSet/>
      <dgm:spPr/>
      <dgm:t>
        <a:bodyPr/>
        <a:lstStyle/>
        <a:p>
          <a:endParaRPr lang="es-ES"/>
        </a:p>
      </dgm:t>
    </dgm:pt>
    <dgm:pt modelId="{17739C6E-999A-482E-BF7C-0FC8166180D7}" type="sibTrans" cxnId="{F878E99A-D493-4263-96B5-7D3B029AC8E3}">
      <dgm:prSet/>
      <dgm:spPr/>
      <dgm:t>
        <a:bodyPr/>
        <a:lstStyle/>
        <a:p>
          <a:endParaRPr lang="es-ES"/>
        </a:p>
      </dgm:t>
    </dgm:pt>
    <dgm:pt modelId="{7A093C67-A319-4B79-9578-6B4DFC8BC495}" type="pres">
      <dgm:prSet presAssocID="{B02AF39A-D73F-440C-83A9-3CF4FDDD22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F5C3E49D-2751-4B0C-AACE-854644174B7B}" type="pres">
      <dgm:prSet presAssocID="{2D940E6C-157F-414D-BA71-AFFA795DA570}" presName="parentLin" presStyleCnt="0"/>
      <dgm:spPr/>
    </dgm:pt>
    <dgm:pt modelId="{090A214C-DD7B-4751-80DE-7DC9D57EA41F}" type="pres">
      <dgm:prSet presAssocID="{2D940E6C-157F-414D-BA71-AFFA795DA570}" presName="parentLeftMargin" presStyleLbl="node1" presStyleIdx="0" presStyleCnt="3"/>
      <dgm:spPr/>
      <dgm:t>
        <a:bodyPr/>
        <a:lstStyle/>
        <a:p>
          <a:endParaRPr lang="es-CL"/>
        </a:p>
      </dgm:t>
    </dgm:pt>
    <dgm:pt modelId="{2F2101ED-400C-4D83-BED8-A847AAD8D353}" type="pres">
      <dgm:prSet presAssocID="{2D940E6C-157F-414D-BA71-AFFA795DA570}" presName="parentText" presStyleLbl="node1" presStyleIdx="0" presStyleCnt="3" custScaleX="139983" custScaleY="204144" custLinFactNeighborX="-11589" custLinFactNeighborY="-13968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9ED9E7A-2B2D-446A-B8D8-764C46A69ECD}" type="pres">
      <dgm:prSet presAssocID="{2D940E6C-157F-414D-BA71-AFFA795DA570}" presName="negativeSpace" presStyleCnt="0"/>
      <dgm:spPr/>
    </dgm:pt>
    <dgm:pt modelId="{F5DFE8F1-3B5B-404F-A2D8-A406FD607ECD}" type="pres">
      <dgm:prSet presAssocID="{2D940E6C-157F-414D-BA71-AFFA795DA570}" presName="childText" presStyleLbl="conFgAcc1" presStyleIdx="0" presStyleCnt="3">
        <dgm:presLayoutVars>
          <dgm:bulletEnabled val="1"/>
        </dgm:presLayoutVars>
      </dgm:prSet>
      <dgm:spPr/>
    </dgm:pt>
    <dgm:pt modelId="{931251F3-5CAC-4329-A60E-C9C8A26A7927}" type="pres">
      <dgm:prSet presAssocID="{D365003C-C0B4-4757-8808-4CB44F1D07F0}" presName="spaceBetweenRectangles" presStyleCnt="0"/>
      <dgm:spPr/>
    </dgm:pt>
    <dgm:pt modelId="{CF7D5A5C-3C44-4B80-8A24-2E2327F79941}" type="pres">
      <dgm:prSet presAssocID="{167F89C8-4DEB-4E91-8288-CEA129226C20}" presName="parentLin" presStyleCnt="0"/>
      <dgm:spPr/>
    </dgm:pt>
    <dgm:pt modelId="{AEEF3DC7-82AF-4EB9-8736-59B0F998A866}" type="pres">
      <dgm:prSet presAssocID="{167F89C8-4DEB-4E91-8288-CEA129226C20}" presName="parentLeftMargin" presStyleLbl="node1" presStyleIdx="0" presStyleCnt="3"/>
      <dgm:spPr/>
      <dgm:t>
        <a:bodyPr/>
        <a:lstStyle/>
        <a:p>
          <a:endParaRPr lang="es-CL"/>
        </a:p>
      </dgm:t>
    </dgm:pt>
    <dgm:pt modelId="{DFEF75A8-75D7-4D22-9262-010A627A3651}" type="pres">
      <dgm:prSet presAssocID="{167F89C8-4DEB-4E91-8288-CEA129226C20}" presName="parentText" presStyleLbl="node1" presStyleIdx="1" presStyleCnt="3" custScaleX="137526" custScaleY="249908" custLinFactNeighborX="-39077" custLinFactNeighborY="-299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F190ED5-4D64-44F6-8A89-7BE7B0122B97}" type="pres">
      <dgm:prSet presAssocID="{167F89C8-4DEB-4E91-8288-CEA129226C20}" presName="negativeSpace" presStyleCnt="0"/>
      <dgm:spPr/>
    </dgm:pt>
    <dgm:pt modelId="{6845616E-AD08-410B-8038-31173B7DCC60}" type="pres">
      <dgm:prSet presAssocID="{167F89C8-4DEB-4E91-8288-CEA129226C20}" presName="childText" presStyleLbl="conFgAcc1" presStyleIdx="1" presStyleCnt="3">
        <dgm:presLayoutVars>
          <dgm:bulletEnabled val="1"/>
        </dgm:presLayoutVars>
      </dgm:prSet>
      <dgm:spPr/>
    </dgm:pt>
    <dgm:pt modelId="{CB0913CB-2F17-4D3F-A8DA-AE9E60155989}" type="pres">
      <dgm:prSet presAssocID="{9186B566-822E-466B-A146-4DE0DFD7B13A}" presName="spaceBetweenRectangles" presStyleCnt="0"/>
      <dgm:spPr/>
    </dgm:pt>
    <dgm:pt modelId="{DAB7D21B-F0D9-4E62-973F-E05A85608B17}" type="pres">
      <dgm:prSet presAssocID="{BCCCE748-CC2C-4996-B824-AAFACF385612}" presName="parentLin" presStyleCnt="0"/>
      <dgm:spPr/>
    </dgm:pt>
    <dgm:pt modelId="{E1BEE858-5B5A-448A-A094-7F5F039869D7}" type="pres">
      <dgm:prSet presAssocID="{BCCCE748-CC2C-4996-B824-AAFACF385612}" presName="parentLeftMargin" presStyleLbl="node1" presStyleIdx="1" presStyleCnt="3"/>
      <dgm:spPr/>
      <dgm:t>
        <a:bodyPr/>
        <a:lstStyle/>
        <a:p>
          <a:endParaRPr lang="es-CL"/>
        </a:p>
      </dgm:t>
    </dgm:pt>
    <dgm:pt modelId="{14DCD2E9-6160-4281-9C14-B896C43EEC15}" type="pres">
      <dgm:prSet presAssocID="{BCCCE748-CC2C-4996-B824-AAFACF385612}" presName="parentText" presStyleLbl="node1" presStyleIdx="2" presStyleCnt="3" custScaleX="137906" custScaleY="327542" custLinFactNeighborX="-19621" custLinFactNeighborY="598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6205D40-E6F6-4E89-A71A-FA3FDD8739B4}" type="pres">
      <dgm:prSet presAssocID="{BCCCE748-CC2C-4996-B824-AAFACF385612}" presName="negativeSpace" presStyleCnt="0"/>
      <dgm:spPr/>
    </dgm:pt>
    <dgm:pt modelId="{109116F5-2711-4E60-9B95-7125E0C47BDB}" type="pres">
      <dgm:prSet presAssocID="{BCCCE748-CC2C-4996-B824-AAFACF38561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878E99A-D493-4263-96B5-7D3B029AC8E3}" srcId="{B02AF39A-D73F-440C-83A9-3CF4FDDD2211}" destId="{BCCCE748-CC2C-4996-B824-AAFACF385612}" srcOrd="2" destOrd="0" parTransId="{3E7E08A9-02F7-4287-BA48-8CCA7F6E6EDA}" sibTransId="{17739C6E-999A-482E-BF7C-0FC8166180D7}"/>
    <dgm:cxn modelId="{CB6DE652-C64E-4C0E-B805-1A019E2DDB2E}" type="presOf" srcId="{B02AF39A-D73F-440C-83A9-3CF4FDDD2211}" destId="{7A093C67-A319-4B79-9578-6B4DFC8BC495}" srcOrd="0" destOrd="0" presId="urn:microsoft.com/office/officeart/2005/8/layout/list1"/>
    <dgm:cxn modelId="{EA2CA722-0049-402F-A8B2-7FF36C0207CB}" type="presOf" srcId="{BCCCE748-CC2C-4996-B824-AAFACF385612}" destId="{E1BEE858-5B5A-448A-A094-7F5F039869D7}" srcOrd="0" destOrd="0" presId="urn:microsoft.com/office/officeart/2005/8/layout/list1"/>
    <dgm:cxn modelId="{F08580CA-E1B6-47C4-AD3A-11A023AF67C3}" srcId="{B02AF39A-D73F-440C-83A9-3CF4FDDD2211}" destId="{2D940E6C-157F-414D-BA71-AFFA795DA570}" srcOrd="0" destOrd="0" parTransId="{738B3769-A58A-4DED-8F6F-3EB8ADEA97C9}" sibTransId="{D365003C-C0B4-4757-8808-4CB44F1D07F0}"/>
    <dgm:cxn modelId="{B4C028D3-0C8F-40BE-BA94-5B9432622E80}" type="presOf" srcId="{2D940E6C-157F-414D-BA71-AFFA795DA570}" destId="{2F2101ED-400C-4D83-BED8-A847AAD8D353}" srcOrd="1" destOrd="0" presId="urn:microsoft.com/office/officeart/2005/8/layout/list1"/>
    <dgm:cxn modelId="{A774C188-98FB-4F53-BFFE-CCC4A83F05F6}" type="presOf" srcId="{167F89C8-4DEB-4E91-8288-CEA129226C20}" destId="{DFEF75A8-75D7-4D22-9262-010A627A3651}" srcOrd="1" destOrd="0" presId="urn:microsoft.com/office/officeart/2005/8/layout/list1"/>
    <dgm:cxn modelId="{02B40B2B-C5D6-4513-BC49-37E942E2E1E9}" srcId="{B02AF39A-D73F-440C-83A9-3CF4FDDD2211}" destId="{167F89C8-4DEB-4E91-8288-CEA129226C20}" srcOrd="1" destOrd="0" parTransId="{D67A20DF-A597-4DB0-85F9-A35E08A7377C}" sibTransId="{9186B566-822E-466B-A146-4DE0DFD7B13A}"/>
    <dgm:cxn modelId="{8199F8E9-FA32-4DEF-8590-E57A721D7ED3}" type="presOf" srcId="{167F89C8-4DEB-4E91-8288-CEA129226C20}" destId="{AEEF3DC7-82AF-4EB9-8736-59B0F998A866}" srcOrd="0" destOrd="0" presId="urn:microsoft.com/office/officeart/2005/8/layout/list1"/>
    <dgm:cxn modelId="{5BBB8998-8AFB-4050-ACDC-0A0370444229}" type="presOf" srcId="{2D940E6C-157F-414D-BA71-AFFA795DA570}" destId="{090A214C-DD7B-4751-80DE-7DC9D57EA41F}" srcOrd="0" destOrd="0" presId="urn:microsoft.com/office/officeart/2005/8/layout/list1"/>
    <dgm:cxn modelId="{EBE44AFB-5885-47AF-8A59-C485C0832AAF}" type="presOf" srcId="{BCCCE748-CC2C-4996-B824-AAFACF385612}" destId="{14DCD2E9-6160-4281-9C14-B896C43EEC15}" srcOrd="1" destOrd="0" presId="urn:microsoft.com/office/officeart/2005/8/layout/list1"/>
    <dgm:cxn modelId="{C434FB8B-B775-486B-A416-ADC56BD3E827}" type="presParOf" srcId="{7A093C67-A319-4B79-9578-6B4DFC8BC495}" destId="{F5C3E49D-2751-4B0C-AACE-854644174B7B}" srcOrd="0" destOrd="0" presId="urn:microsoft.com/office/officeart/2005/8/layout/list1"/>
    <dgm:cxn modelId="{D8F6155F-D178-43A4-B67C-A1920F6DEC8F}" type="presParOf" srcId="{F5C3E49D-2751-4B0C-AACE-854644174B7B}" destId="{090A214C-DD7B-4751-80DE-7DC9D57EA41F}" srcOrd="0" destOrd="0" presId="urn:microsoft.com/office/officeart/2005/8/layout/list1"/>
    <dgm:cxn modelId="{E65A523A-2B5B-4C6E-9B6C-47403809EE4E}" type="presParOf" srcId="{F5C3E49D-2751-4B0C-AACE-854644174B7B}" destId="{2F2101ED-400C-4D83-BED8-A847AAD8D353}" srcOrd="1" destOrd="0" presId="urn:microsoft.com/office/officeart/2005/8/layout/list1"/>
    <dgm:cxn modelId="{F851B76A-1FF4-4142-982D-4CF38465B72E}" type="presParOf" srcId="{7A093C67-A319-4B79-9578-6B4DFC8BC495}" destId="{D9ED9E7A-2B2D-446A-B8D8-764C46A69ECD}" srcOrd="1" destOrd="0" presId="urn:microsoft.com/office/officeart/2005/8/layout/list1"/>
    <dgm:cxn modelId="{62E1E5F0-4CA5-42C3-A537-2DA6C4ADA581}" type="presParOf" srcId="{7A093C67-A319-4B79-9578-6B4DFC8BC495}" destId="{F5DFE8F1-3B5B-404F-A2D8-A406FD607ECD}" srcOrd="2" destOrd="0" presId="urn:microsoft.com/office/officeart/2005/8/layout/list1"/>
    <dgm:cxn modelId="{6D5758FA-CE75-48FC-979C-2B1459AE6A84}" type="presParOf" srcId="{7A093C67-A319-4B79-9578-6B4DFC8BC495}" destId="{931251F3-5CAC-4329-A60E-C9C8A26A7927}" srcOrd="3" destOrd="0" presId="urn:microsoft.com/office/officeart/2005/8/layout/list1"/>
    <dgm:cxn modelId="{DAB4AAE5-D32A-4D1F-B089-CE7D566520A7}" type="presParOf" srcId="{7A093C67-A319-4B79-9578-6B4DFC8BC495}" destId="{CF7D5A5C-3C44-4B80-8A24-2E2327F79941}" srcOrd="4" destOrd="0" presId="urn:microsoft.com/office/officeart/2005/8/layout/list1"/>
    <dgm:cxn modelId="{6F2907BA-2524-4513-9A60-8AC6C4A34EF9}" type="presParOf" srcId="{CF7D5A5C-3C44-4B80-8A24-2E2327F79941}" destId="{AEEF3DC7-82AF-4EB9-8736-59B0F998A866}" srcOrd="0" destOrd="0" presId="urn:microsoft.com/office/officeart/2005/8/layout/list1"/>
    <dgm:cxn modelId="{D1ED29A5-C538-4663-A14B-E183F891E697}" type="presParOf" srcId="{CF7D5A5C-3C44-4B80-8A24-2E2327F79941}" destId="{DFEF75A8-75D7-4D22-9262-010A627A3651}" srcOrd="1" destOrd="0" presId="urn:microsoft.com/office/officeart/2005/8/layout/list1"/>
    <dgm:cxn modelId="{9BE67BD8-3E5D-458A-B862-B038F99A0E0E}" type="presParOf" srcId="{7A093C67-A319-4B79-9578-6B4DFC8BC495}" destId="{DF190ED5-4D64-44F6-8A89-7BE7B0122B97}" srcOrd="5" destOrd="0" presId="urn:microsoft.com/office/officeart/2005/8/layout/list1"/>
    <dgm:cxn modelId="{790D7987-A168-43B0-A2B3-BD81F6DB0F3F}" type="presParOf" srcId="{7A093C67-A319-4B79-9578-6B4DFC8BC495}" destId="{6845616E-AD08-410B-8038-31173B7DCC60}" srcOrd="6" destOrd="0" presId="urn:microsoft.com/office/officeart/2005/8/layout/list1"/>
    <dgm:cxn modelId="{2EDC9D79-656F-473D-B56D-7A7BA6C1619C}" type="presParOf" srcId="{7A093C67-A319-4B79-9578-6B4DFC8BC495}" destId="{CB0913CB-2F17-4D3F-A8DA-AE9E60155989}" srcOrd="7" destOrd="0" presId="urn:microsoft.com/office/officeart/2005/8/layout/list1"/>
    <dgm:cxn modelId="{49331EDF-3536-4E0F-AA57-15B71AB6BFEE}" type="presParOf" srcId="{7A093C67-A319-4B79-9578-6B4DFC8BC495}" destId="{DAB7D21B-F0D9-4E62-973F-E05A85608B17}" srcOrd="8" destOrd="0" presId="urn:microsoft.com/office/officeart/2005/8/layout/list1"/>
    <dgm:cxn modelId="{EFB64DF1-B53E-41F7-88B7-377A508F6268}" type="presParOf" srcId="{DAB7D21B-F0D9-4E62-973F-E05A85608B17}" destId="{E1BEE858-5B5A-448A-A094-7F5F039869D7}" srcOrd="0" destOrd="0" presId="urn:microsoft.com/office/officeart/2005/8/layout/list1"/>
    <dgm:cxn modelId="{A6F80CA7-4894-45A8-B94D-0BF4AADDA458}" type="presParOf" srcId="{DAB7D21B-F0D9-4E62-973F-E05A85608B17}" destId="{14DCD2E9-6160-4281-9C14-B896C43EEC15}" srcOrd="1" destOrd="0" presId="urn:microsoft.com/office/officeart/2005/8/layout/list1"/>
    <dgm:cxn modelId="{D57CB594-9E68-44CC-823B-13938FD2666E}" type="presParOf" srcId="{7A093C67-A319-4B79-9578-6B4DFC8BC495}" destId="{06205D40-E6F6-4E89-A71A-FA3FDD8739B4}" srcOrd="9" destOrd="0" presId="urn:microsoft.com/office/officeart/2005/8/layout/list1"/>
    <dgm:cxn modelId="{21DBEDBA-8B69-464E-B6BC-0339C4B3EA68}" type="presParOf" srcId="{7A093C67-A319-4B79-9578-6B4DFC8BC495}" destId="{109116F5-2711-4E60-9B95-7125E0C47BD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7BC2C7-F1CB-4C61-91AD-8010DC388C81}" type="doc">
      <dgm:prSet loTypeId="urn:microsoft.com/office/officeart/2005/8/layout/process1" loCatId="process" qsTypeId="urn:microsoft.com/office/officeart/2005/8/quickstyle/3d9" qsCatId="3D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2A6A97C3-AC36-4E05-ACD5-4F62E86EAD8B}">
      <dgm:prSet phldrT="[Texto]"/>
      <dgm:spPr/>
      <dgm:t>
        <a:bodyPr/>
        <a:lstStyle/>
        <a:p>
          <a:r>
            <a:rPr lang="es-CL" dirty="0" smtClean="0"/>
            <a:t>EDF</a:t>
          </a:r>
          <a:endParaRPr lang="es-CL" dirty="0"/>
        </a:p>
      </dgm:t>
    </dgm:pt>
    <dgm:pt modelId="{92E36DE2-BA5D-4069-B2C2-0156E86DA54E}" type="parTrans" cxnId="{CEC128B9-69E2-46A4-A12F-5889FF944CF9}">
      <dgm:prSet/>
      <dgm:spPr/>
      <dgm:t>
        <a:bodyPr/>
        <a:lstStyle/>
        <a:p>
          <a:endParaRPr lang="es-CL"/>
        </a:p>
      </dgm:t>
    </dgm:pt>
    <dgm:pt modelId="{EB34A110-AC5B-44E5-8705-B8F3CC1290D9}" type="sibTrans" cxnId="{CEC128B9-69E2-46A4-A12F-5889FF944CF9}">
      <dgm:prSet/>
      <dgm:spPr/>
      <dgm:t>
        <a:bodyPr/>
        <a:lstStyle/>
        <a:p>
          <a:endParaRPr lang="es-CL"/>
        </a:p>
      </dgm:t>
    </dgm:pt>
    <dgm:pt modelId="{1F34075D-16D5-46E2-8FD6-F6CC13DC562C}">
      <dgm:prSet phldrT="[Texto]"/>
      <dgm:spPr/>
      <dgm:t>
        <a:bodyPr/>
        <a:lstStyle/>
        <a:p>
          <a:r>
            <a:rPr lang="es-CL" dirty="0" smtClean="0"/>
            <a:t>NIVEL I</a:t>
          </a:r>
          <a:endParaRPr lang="es-CL" dirty="0"/>
        </a:p>
      </dgm:t>
    </dgm:pt>
    <dgm:pt modelId="{36A88516-3A84-4511-B4FD-0DD1C15CB3ED}" type="parTrans" cxnId="{3B841E1A-8523-42C2-B66A-923748692C17}">
      <dgm:prSet/>
      <dgm:spPr/>
      <dgm:t>
        <a:bodyPr/>
        <a:lstStyle/>
        <a:p>
          <a:endParaRPr lang="es-CL"/>
        </a:p>
      </dgm:t>
    </dgm:pt>
    <dgm:pt modelId="{3DB04394-E815-4B85-99D8-88AAE90B6430}" type="sibTrans" cxnId="{3B841E1A-8523-42C2-B66A-923748692C17}">
      <dgm:prSet/>
      <dgm:spPr/>
      <dgm:t>
        <a:bodyPr/>
        <a:lstStyle/>
        <a:p>
          <a:endParaRPr lang="es-CL"/>
        </a:p>
      </dgm:t>
    </dgm:pt>
    <dgm:pt modelId="{D024A002-A5A7-480D-84C2-9088BA0228A8}">
      <dgm:prSet phldrT="[Texto]"/>
      <dgm:spPr/>
      <dgm:t>
        <a:bodyPr/>
        <a:lstStyle/>
        <a:p>
          <a:r>
            <a:rPr lang="es-CL" dirty="0" smtClean="0"/>
            <a:t>NIVEL II</a:t>
          </a:r>
          <a:endParaRPr lang="es-CL" dirty="0"/>
        </a:p>
      </dgm:t>
    </dgm:pt>
    <dgm:pt modelId="{EF0C2D3E-4554-4504-B394-AD63DBAB4026}" type="parTrans" cxnId="{E043A439-BCBE-45E2-A976-2C1286CC6410}">
      <dgm:prSet/>
      <dgm:spPr/>
      <dgm:t>
        <a:bodyPr/>
        <a:lstStyle/>
        <a:p>
          <a:endParaRPr lang="es-CL"/>
        </a:p>
      </dgm:t>
    </dgm:pt>
    <dgm:pt modelId="{7C05C709-D450-4DFD-89DF-07A1B83DE93D}" type="sibTrans" cxnId="{E043A439-BCBE-45E2-A976-2C1286CC6410}">
      <dgm:prSet/>
      <dgm:spPr/>
      <dgm:t>
        <a:bodyPr/>
        <a:lstStyle/>
        <a:p>
          <a:endParaRPr lang="es-CL"/>
        </a:p>
      </dgm:t>
    </dgm:pt>
    <dgm:pt modelId="{C78C5D72-AF99-4C7F-B999-8F20688BFA55}">
      <dgm:prSet/>
      <dgm:spPr/>
      <dgm:t>
        <a:bodyPr/>
        <a:lstStyle/>
        <a:p>
          <a:r>
            <a:rPr lang="es-CL" dirty="0" smtClean="0"/>
            <a:t>NIVEL III</a:t>
          </a:r>
          <a:endParaRPr lang="es-CL" dirty="0"/>
        </a:p>
      </dgm:t>
    </dgm:pt>
    <dgm:pt modelId="{8B76A538-25C4-4605-9B5B-F93AFED44095}" type="parTrans" cxnId="{1FF99465-3CF2-4947-81A0-55057AA8EBC4}">
      <dgm:prSet/>
      <dgm:spPr/>
      <dgm:t>
        <a:bodyPr/>
        <a:lstStyle/>
        <a:p>
          <a:endParaRPr lang="es-CL"/>
        </a:p>
      </dgm:t>
    </dgm:pt>
    <dgm:pt modelId="{551ABF14-D4DC-4DAD-9406-09471231D0A8}" type="sibTrans" cxnId="{1FF99465-3CF2-4947-81A0-55057AA8EBC4}">
      <dgm:prSet/>
      <dgm:spPr/>
      <dgm:t>
        <a:bodyPr/>
        <a:lstStyle/>
        <a:p>
          <a:endParaRPr lang="es-CL"/>
        </a:p>
      </dgm:t>
    </dgm:pt>
    <dgm:pt modelId="{FAA87CC9-DD24-45DD-80F0-0FA1C6759F32}" type="pres">
      <dgm:prSet presAssocID="{1F7BC2C7-F1CB-4C61-91AD-8010DC388C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07E636C0-4B31-43B3-A17F-6ADDEF4A7C19}" type="pres">
      <dgm:prSet presAssocID="{2A6A97C3-AC36-4E05-ACD5-4F62E86EAD8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20BD328-7236-4263-A4EA-88FB60DA0A9D}" type="pres">
      <dgm:prSet presAssocID="{EB34A110-AC5B-44E5-8705-B8F3CC1290D9}" presName="sibTrans" presStyleLbl="sibTrans2D1" presStyleIdx="0" presStyleCnt="3"/>
      <dgm:spPr/>
      <dgm:t>
        <a:bodyPr/>
        <a:lstStyle/>
        <a:p>
          <a:endParaRPr lang="es-CL"/>
        </a:p>
      </dgm:t>
    </dgm:pt>
    <dgm:pt modelId="{C7571F8B-22BD-4012-8905-0F938359464E}" type="pres">
      <dgm:prSet presAssocID="{EB34A110-AC5B-44E5-8705-B8F3CC1290D9}" presName="connectorText" presStyleLbl="sibTrans2D1" presStyleIdx="0" presStyleCnt="3"/>
      <dgm:spPr/>
      <dgm:t>
        <a:bodyPr/>
        <a:lstStyle/>
        <a:p>
          <a:endParaRPr lang="es-CL"/>
        </a:p>
      </dgm:t>
    </dgm:pt>
    <dgm:pt modelId="{14E6706F-D2EB-4B21-AD0E-D6936967B80C}" type="pres">
      <dgm:prSet presAssocID="{1F34075D-16D5-46E2-8FD6-F6CC13DC562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B279D78-3283-450F-83EF-BE3D9F5C03E5}" type="pres">
      <dgm:prSet presAssocID="{3DB04394-E815-4B85-99D8-88AAE90B6430}" presName="sibTrans" presStyleLbl="sibTrans2D1" presStyleIdx="1" presStyleCnt="3"/>
      <dgm:spPr/>
      <dgm:t>
        <a:bodyPr/>
        <a:lstStyle/>
        <a:p>
          <a:endParaRPr lang="es-CL"/>
        </a:p>
      </dgm:t>
    </dgm:pt>
    <dgm:pt modelId="{3396FAAF-B507-4D33-A134-57E458A97631}" type="pres">
      <dgm:prSet presAssocID="{3DB04394-E815-4B85-99D8-88AAE90B6430}" presName="connectorText" presStyleLbl="sibTrans2D1" presStyleIdx="1" presStyleCnt="3"/>
      <dgm:spPr/>
      <dgm:t>
        <a:bodyPr/>
        <a:lstStyle/>
        <a:p>
          <a:endParaRPr lang="es-CL"/>
        </a:p>
      </dgm:t>
    </dgm:pt>
    <dgm:pt modelId="{9471B64C-165C-4610-8E28-62A346D88DEB}" type="pres">
      <dgm:prSet presAssocID="{D024A002-A5A7-480D-84C2-9088BA0228A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8F5C7AC-F700-4C82-BE7F-1AAE1B842098}" type="pres">
      <dgm:prSet presAssocID="{7C05C709-D450-4DFD-89DF-07A1B83DE93D}" presName="sibTrans" presStyleLbl="sibTrans2D1" presStyleIdx="2" presStyleCnt="3"/>
      <dgm:spPr/>
      <dgm:t>
        <a:bodyPr/>
        <a:lstStyle/>
        <a:p>
          <a:endParaRPr lang="es-CL"/>
        </a:p>
      </dgm:t>
    </dgm:pt>
    <dgm:pt modelId="{50B76AB6-60B9-4ED7-894A-13A89AEFB0CC}" type="pres">
      <dgm:prSet presAssocID="{7C05C709-D450-4DFD-89DF-07A1B83DE93D}" presName="connectorText" presStyleLbl="sibTrans2D1" presStyleIdx="2" presStyleCnt="3"/>
      <dgm:spPr/>
      <dgm:t>
        <a:bodyPr/>
        <a:lstStyle/>
        <a:p>
          <a:endParaRPr lang="es-CL"/>
        </a:p>
      </dgm:t>
    </dgm:pt>
    <dgm:pt modelId="{E006933D-6EC5-48D9-A46B-8B5F04A4F3E2}" type="pres">
      <dgm:prSet presAssocID="{C78C5D72-AF99-4C7F-B999-8F20688BFA5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043A439-BCBE-45E2-A976-2C1286CC6410}" srcId="{1F7BC2C7-F1CB-4C61-91AD-8010DC388C81}" destId="{D024A002-A5A7-480D-84C2-9088BA0228A8}" srcOrd="2" destOrd="0" parTransId="{EF0C2D3E-4554-4504-B394-AD63DBAB4026}" sibTransId="{7C05C709-D450-4DFD-89DF-07A1B83DE93D}"/>
    <dgm:cxn modelId="{EA6696B5-8E75-41EA-AFC2-05DD01F278FD}" type="presOf" srcId="{1F7BC2C7-F1CB-4C61-91AD-8010DC388C81}" destId="{FAA87CC9-DD24-45DD-80F0-0FA1C6759F32}" srcOrd="0" destOrd="0" presId="urn:microsoft.com/office/officeart/2005/8/layout/process1"/>
    <dgm:cxn modelId="{3D11F5B6-3468-494F-889F-0579F8DBF0E6}" type="presOf" srcId="{7C05C709-D450-4DFD-89DF-07A1B83DE93D}" destId="{68F5C7AC-F700-4C82-BE7F-1AAE1B842098}" srcOrd="0" destOrd="0" presId="urn:microsoft.com/office/officeart/2005/8/layout/process1"/>
    <dgm:cxn modelId="{D423FA2E-25A5-485F-8C39-EBFD71E935C0}" type="presOf" srcId="{3DB04394-E815-4B85-99D8-88AAE90B6430}" destId="{3396FAAF-B507-4D33-A134-57E458A97631}" srcOrd="1" destOrd="0" presId="urn:microsoft.com/office/officeart/2005/8/layout/process1"/>
    <dgm:cxn modelId="{7E3ED817-0396-4694-8CCB-92079173102D}" type="presOf" srcId="{EB34A110-AC5B-44E5-8705-B8F3CC1290D9}" destId="{720BD328-7236-4263-A4EA-88FB60DA0A9D}" srcOrd="0" destOrd="0" presId="urn:microsoft.com/office/officeart/2005/8/layout/process1"/>
    <dgm:cxn modelId="{224A2D6B-ED62-446B-BE72-89427C8A184B}" type="presOf" srcId="{D024A002-A5A7-480D-84C2-9088BA0228A8}" destId="{9471B64C-165C-4610-8E28-62A346D88DEB}" srcOrd="0" destOrd="0" presId="urn:microsoft.com/office/officeart/2005/8/layout/process1"/>
    <dgm:cxn modelId="{2C287109-0C34-4621-B939-1753D86862CC}" type="presOf" srcId="{3DB04394-E815-4B85-99D8-88AAE90B6430}" destId="{DB279D78-3283-450F-83EF-BE3D9F5C03E5}" srcOrd="0" destOrd="0" presId="urn:microsoft.com/office/officeart/2005/8/layout/process1"/>
    <dgm:cxn modelId="{30074E1B-8F74-49E8-AF38-62FC4DD71542}" type="presOf" srcId="{7C05C709-D450-4DFD-89DF-07A1B83DE93D}" destId="{50B76AB6-60B9-4ED7-894A-13A89AEFB0CC}" srcOrd="1" destOrd="0" presId="urn:microsoft.com/office/officeart/2005/8/layout/process1"/>
    <dgm:cxn modelId="{1FF99465-3CF2-4947-81A0-55057AA8EBC4}" srcId="{1F7BC2C7-F1CB-4C61-91AD-8010DC388C81}" destId="{C78C5D72-AF99-4C7F-B999-8F20688BFA55}" srcOrd="3" destOrd="0" parTransId="{8B76A538-25C4-4605-9B5B-F93AFED44095}" sibTransId="{551ABF14-D4DC-4DAD-9406-09471231D0A8}"/>
    <dgm:cxn modelId="{CEC128B9-69E2-46A4-A12F-5889FF944CF9}" srcId="{1F7BC2C7-F1CB-4C61-91AD-8010DC388C81}" destId="{2A6A97C3-AC36-4E05-ACD5-4F62E86EAD8B}" srcOrd="0" destOrd="0" parTransId="{92E36DE2-BA5D-4069-B2C2-0156E86DA54E}" sibTransId="{EB34A110-AC5B-44E5-8705-B8F3CC1290D9}"/>
    <dgm:cxn modelId="{DF1BD0E9-E243-41F8-9551-6B66E51FF6AE}" type="presOf" srcId="{2A6A97C3-AC36-4E05-ACD5-4F62E86EAD8B}" destId="{07E636C0-4B31-43B3-A17F-6ADDEF4A7C19}" srcOrd="0" destOrd="0" presId="urn:microsoft.com/office/officeart/2005/8/layout/process1"/>
    <dgm:cxn modelId="{FF02C541-2CF2-46F9-97BA-C8480241BC0F}" type="presOf" srcId="{1F34075D-16D5-46E2-8FD6-F6CC13DC562C}" destId="{14E6706F-D2EB-4B21-AD0E-D6936967B80C}" srcOrd="0" destOrd="0" presId="urn:microsoft.com/office/officeart/2005/8/layout/process1"/>
    <dgm:cxn modelId="{C74F65A2-290D-446F-A50A-27066ED60E93}" type="presOf" srcId="{EB34A110-AC5B-44E5-8705-B8F3CC1290D9}" destId="{C7571F8B-22BD-4012-8905-0F938359464E}" srcOrd="1" destOrd="0" presId="urn:microsoft.com/office/officeart/2005/8/layout/process1"/>
    <dgm:cxn modelId="{92E99CFD-8160-4EC6-BE0A-AF925261EA36}" type="presOf" srcId="{C78C5D72-AF99-4C7F-B999-8F20688BFA55}" destId="{E006933D-6EC5-48D9-A46B-8B5F04A4F3E2}" srcOrd="0" destOrd="0" presId="urn:microsoft.com/office/officeart/2005/8/layout/process1"/>
    <dgm:cxn modelId="{3B841E1A-8523-42C2-B66A-923748692C17}" srcId="{1F7BC2C7-F1CB-4C61-91AD-8010DC388C81}" destId="{1F34075D-16D5-46E2-8FD6-F6CC13DC562C}" srcOrd="1" destOrd="0" parTransId="{36A88516-3A84-4511-B4FD-0DD1C15CB3ED}" sibTransId="{3DB04394-E815-4B85-99D8-88AAE90B6430}"/>
    <dgm:cxn modelId="{D6338147-0DDF-4938-ABE2-49CD3F0A40AA}" type="presParOf" srcId="{FAA87CC9-DD24-45DD-80F0-0FA1C6759F32}" destId="{07E636C0-4B31-43B3-A17F-6ADDEF4A7C19}" srcOrd="0" destOrd="0" presId="urn:microsoft.com/office/officeart/2005/8/layout/process1"/>
    <dgm:cxn modelId="{FE95D7F4-234F-40EC-9345-22C052A7EE75}" type="presParOf" srcId="{FAA87CC9-DD24-45DD-80F0-0FA1C6759F32}" destId="{720BD328-7236-4263-A4EA-88FB60DA0A9D}" srcOrd="1" destOrd="0" presId="urn:microsoft.com/office/officeart/2005/8/layout/process1"/>
    <dgm:cxn modelId="{4C4F9559-12F0-49A6-9826-36BE4ECCB875}" type="presParOf" srcId="{720BD328-7236-4263-A4EA-88FB60DA0A9D}" destId="{C7571F8B-22BD-4012-8905-0F938359464E}" srcOrd="0" destOrd="0" presId="urn:microsoft.com/office/officeart/2005/8/layout/process1"/>
    <dgm:cxn modelId="{96A5EBF5-91CC-4F7B-BA83-0F93C1531E06}" type="presParOf" srcId="{FAA87CC9-DD24-45DD-80F0-0FA1C6759F32}" destId="{14E6706F-D2EB-4B21-AD0E-D6936967B80C}" srcOrd="2" destOrd="0" presId="urn:microsoft.com/office/officeart/2005/8/layout/process1"/>
    <dgm:cxn modelId="{D1FE018A-244F-48EF-8F67-8B0436853D78}" type="presParOf" srcId="{FAA87CC9-DD24-45DD-80F0-0FA1C6759F32}" destId="{DB279D78-3283-450F-83EF-BE3D9F5C03E5}" srcOrd="3" destOrd="0" presId="urn:microsoft.com/office/officeart/2005/8/layout/process1"/>
    <dgm:cxn modelId="{392556B6-E704-4F09-9C44-3C0CA0A0CA48}" type="presParOf" srcId="{DB279D78-3283-450F-83EF-BE3D9F5C03E5}" destId="{3396FAAF-B507-4D33-A134-57E458A97631}" srcOrd="0" destOrd="0" presId="urn:microsoft.com/office/officeart/2005/8/layout/process1"/>
    <dgm:cxn modelId="{F951E6EC-66F4-414F-ADDA-4E5E51B7A8FD}" type="presParOf" srcId="{FAA87CC9-DD24-45DD-80F0-0FA1C6759F32}" destId="{9471B64C-165C-4610-8E28-62A346D88DEB}" srcOrd="4" destOrd="0" presId="urn:microsoft.com/office/officeart/2005/8/layout/process1"/>
    <dgm:cxn modelId="{BA205473-325D-4540-AFF0-7806CD87F404}" type="presParOf" srcId="{FAA87CC9-DD24-45DD-80F0-0FA1C6759F32}" destId="{68F5C7AC-F700-4C82-BE7F-1AAE1B842098}" srcOrd="5" destOrd="0" presId="urn:microsoft.com/office/officeart/2005/8/layout/process1"/>
    <dgm:cxn modelId="{2CB3EA75-81CF-4A5C-AE4A-67A5DACC1CC3}" type="presParOf" srcId="{68F5C7AC-F700-4C82-BE7F-1AAE1B842098}" destId="{50B76AB6-60B9-4ED7-894A-13A89AEFB0CC}" srcOrd="0" destOrd="0" presId="urn:microsoft.com/office/officeart/2005/8/layout/process1"/>
    <dgm:cxn modelId="{FDD67A1F-F135-463B-858B-76CC13DED08D}" type="presParOf" srcId="{FAA87CC9-DD24-45DD-80F0-0FA1C6759F32}" destId="{E006933D-6EC5-48D9-A46B-8B5F04A4F3E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050396-A0BF-472F-8F7B-D080386E77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446C3075-018F-4B4F-B815-218006FAC7A8}">
      <dgm:prSet phldrT="[Texto]"/>
      <dgm:spPr/>
      <dgm:t>
        <a:bodyPr/>
        <a:lstStyle/>
        <a:p>
          <a:r>
            <a:rPr lang="es-CL" b="1" dirty="0" smtClean="0"/>
            <a:t>ARTÍCULO 8°: MGZ</a:t>
          </a:r>
          <a:endParaRPr lang="es-CL" b="1" dirty="0"/>
        </a:p>
      </dgm:t>
    </dgm:pt>
    <dgm:pt modelId="{CE334631-8F37-4912-9C2E-036507429DA4}" type="parTrans" cxnId="{6D143105-5B73-476A-A5F6-2CAB43BFEFB5}">
      <dgm:prSet/>
      <dgm:spPr/>
      <dgm:t>
        <a:bodyPr/>
        <a:lstStyle/>
        <a:p>
          <a:endParaRPr lang="es-CL"/>
        </a:p>
      </dgm:t>
    </dgm:pt>
    <dgm:pt modelId="{2E5C86FC-F5DE-4B74-B4AF-E423954ECF39}" type="sibTrans" cxnId="{6D143105-5B73-476A-A5F6-2CAB43BFEFB5}">
      <dgm:prSet/>
      <dgm:spPr/>
      <dgm:t>
        <a:bodyPr/>
        <a:lstStyle/>
        <a:p>
          <a:endParaRPr lang="es-CL"/>
        </a:p>
      </dgm:t>
    </dgm:pt>
    <dgm:pt modelId="{BCF7D60E-81B5-4D86-A4FF-71C74EDCCC24}">
      <dgm:prSet phldrT="[Texto]"/>
      <dgm:spPr/>
      <dgm:t>
        <a:bodyPr/>
        <a:lstStyle/>
        <a:p>
          <a:r>
            <a:rPr lang="es-CL" dirty="0" smtClean="0"/>
            <a:t>CONCURSO</a:t>
          </a:r>
          <a:endParaRPr lang="es-CL" dirty="0"/>
        </a:p>
      </dgm:t>
    </dgm:pt>
    <dgm:pt modelId="{1F06738E-ADBD-4F7B-A697-570A38777CEC}" type="parTrans" cxnId="{A5C273C7-85A2-4921-8B22-F227E78D781A}">
      <dgm:prSet/>
      <dgm:spPr/>
      <dgm:t>
        <a:bodyPr/>
        <a:lstStyle/>
        <a:p>
          <a:endParaRPr lang="es-CL"/>
        </a:p>
      </dgm:t>
    </dgm:pt>
    <dgm:pt modelId="{175D7125-AC9D-4496-9964-3705DB1106AE}" type="sibTrans" cxnId="{A5C273C7-85A2-4921-8B22-F227E78D781A}">
      <dgm:prSet/>
      <dgm:spPr/>
      <dgm:t>
        <a:bodyPr/>
        <a:lstStyle/>
        <a:p>
          <a:endParaRPr lang="es-CL"/>
        </a:p>
      </dgm:t>
    </dgm:pt>
    <dgm:pt modelId="{AA65DF1B-DC95-4F50-9DA2-EC19D672F666}">
      <dgm:prSet phldrT="[Texto]"/>
      <dgm:spPr/>
      <dgm:t>
        <a:bodyPr/>
        <a:lstStyle/>
        <a:p>
          <a:r>
            <a:rPr lang="es-CL" dirty="0" smtClean="0"/>
            <a:t>ARTÍCULO 9°: CONTRATACIÓN DIRECTA</a:t>
          </a:r>
          <a:endParaRPr lang="es-CL" dirty="0"/>
        </a:p>
      </dgm:t>
    </dgm:pt>
    <dgm:pt modelId="{7683AC51-BF90-4E3A-9BA4-C8F4EEE9869F}" type="parTrans" cxnId="{10373022-374A-4ED8-A491-64060B30749F}">
      <dgm:prSet/>
      <dgm:spPr/>
      <dgm:t>
        <a:bodyPr/>
        <a:lstStyle/>
        <a:p>
          <a:endParaRPr lang="es-CL"/>
        </a:p>
      </dgm:t>
    </dgm:pt>
    <dgm:pt modelId="{7DBB6A2E-41F8-49E7-A4BC-237445ED2B05}" type="sibTrans" cxnId="{10373022-374A-4ED8-A491-64060B30749F}">
      <dgm:prSet/>
      <dgm:spPr/>
      <dgm:t>
        <a:bodyPr/>
        <a:lstStyle/>
        <a:p>
          <a:endParaRPr lang="es-CL"/>
        </a:p>
      </dgm:t>
    </dgm:pt>
    <dgm:pt modelId="{B791F612-8039-4F42-8FF8-2105E123D599}">
      <dgm:prSet phldrT="[Texto]"/>
      <dgm:spPr/>
      <dgm:t>
        <a:bodyPr/>
        <a:lstStyle/>
        <a:p>
          <a:r>
            <a:rPr lang="es-CL" dirty="0" smtClean="0"/>
            <a:t>NECESIDADES DEL SERVICIO</a:t>
          </a:r>
          <a:endParaRPr lang="es-CL" dirty="0"/>
        </a:p>
      </dgm:t>
    </dgm:pt>
    <dgm:pt modelId="{7FE82CE5-CAA7-47E1-A51C-F213C1BB9926}" type="parTrans" cxnId="{CABFA365-02A7-4F35-9774-0907A84CE7FF}">
      <dgm:prSet/>
      <dgm:spPr/>
      <dgm:t>
        <a:bodyPr/>
        <a:lstStyle/>
        <a:p>
          <a:endParaRPr lang="es-CL"/>
        </a:p>
      </dgm:t>
    </dgm:pt>
    <dgm:pt modelId="{AAB9ECFE-2DA4-4AE3-8189-E1536F4499D6}" type="sibTrans" cxnId="{CABFA365-02A7-4F35-9774-0907A84CE7FF}">
      <dgm:prSet/>
      <dgm:spPr/>
      <dgm:t>
        <a:bodyPr/>
        <a:lstStyle/>
        <a:p>
          <a:endParaRPr lang="es-CL"/>
        </a:p>
      </dgm:t>
    </dgm:pt>
    <dgm:pt modelId="{07661D65-A02A-4CEE-8915-03D3BCF2DEA5}" type="pres">
      <dgm:prSet presAssocID="{DA050396-A0BF-472F-8F7B-D080386E77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8535577C-9FF5-428C-8B7B-7D356AF27939}" type="pres">
      <dgm:prSet presAssocID="{446C3075-018F-4B4F-B815-218006FAC7A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9393FC3-F11E-4836-A19D-9F11516E1D52}" type="pres">
      <dgm:prSet presAssocID="{446C3075-018F-4B4F-B815-218006FAC7A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7872342-6512-4BB9-88E1-63A5D5FA1532}" type="pres">
      <dgm:prSet presAssocID="{AA65DF1B-DC95-4F50-9DA2-EC19D672F66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AAD6593-C272-4A63-AD89-9DAB4C9250F0}" type="pres">
      <dgm:prSet presAssocID="{AA65DF1B-DC95-4F50-9DA2-EC19D672F66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0373022-374A-4ED8-A491-64060B30749F}" srcId="{DA050396-A0BF-472F-8F7B-D080386E77BD}" destId="{AA65DF1B-DC95-4F50-9DA2-EC19D672F666}" srcOrd="1" destOrd="0" parTransId="{7683AC51-BF90-4E3A-9BA4-C8F4EEE9869F}" sibTransId="{7DBB6A2E-41F8-49E7-A4BC-237445ED2B05}"/>
    <dgm:cxn modelId="{8EA8AFE3-66AE-46A1-953E-3C69FD3D903D}" type="presOf" srcId="{AA65DF1B-DC95-4F50-9DA2-EC19D672F666}" destId="{77872342-6512-4BB9-88E1-63A5D5FA1532}" srcOrd="0" destOrd="0" presId="urn:microsoft.com/office/officeart/2005/8/layout/vList2"/>
    <dgm:cxn modelId="{B29E96FA-4657-42B4-9DD7-7A2738805FF5}" type="presOf" srcId="{DA050396-A0BF-472F-8F7B-D080386E77BD}" destId="{07661D65-A02A-4CEE-8915-03D3BCF2DEA5}" srcOrd="0" destOrd="0" presId="urn:microsoft.com/office/officeart/2005/8/layout/vList2"/>
    <dgm:cxn modelId="{A5C273C7-85A2-4921-8B22-F227E78D781A}" srcId="{446C3075-018F-4B4F-B815-218006FAC7A8}" destId="{BCF7D60E-81B5-4D86-A4FF-71C74EDCCC24}" srcOrd="0" destOrd="0" parTransId="{1F06738E-ADBD-4F7B-A697-570A38777CEC}" sibTransId="{175D7125-AC9D-4496-9964-3705DB1106AE}"/>
    <dgm:cxn modelId="{FD2D9CC0-2BCA-49CF-A8D0-F5A8C757F837}" type="presOf" srcId="{B791F612-8039-4F42-8FF8-2105E123D599}" destId="{AAAD6593-C272-4A63-AD89-9DAB4C9250F0}" srcOrd="0" destOrd="0" presId="urn:microsoft.com/office/officeart/2005/8/layout/vList2"/>
    <dgm:cxn modelId="{6D143105-5B73-476A-A5F6-2CAB43BFEFB5}" srcId="{DA050396-A0BF-472F-8F7B-D080386E77BD}" destId="{446C3075-018F-4B4F-B815-218006FAC7A8}" srcOrd="0" destOrd="0" parTransId="{CE334631-8F37-4912-9C2E-036507429DA4}" sibTransId="{2E5C86FC-F5DE-4B74-B4AF-E423954ECF39}"/>
    <dgm:cxn modelId="{8E5A2441-FE52-4BDA-A1D8-968D865913D4}" type="presOf" srcId="{446C3075-018F-4B4F-B815-218006FAC7A8}" destId="{8535577C-9FF5-428C-8B7B-7D356AF27939}" srcOrd="0" destOrd="0" presId="urn:microsoft.com/office/officeart/2005/8/layout/vList2"/>
    <dgm:cxn modelId="{CABFA365-02A7-4F35-9774-0907A84CE7FF}" srcId="{AA65DF1B-DC95-4F50-9DA2-EC19D672F666}" destId="{B791F612-8039-4F42-8FF8-2105E123D599}" srcOrd="0" destOrd="0" parTransId="{7FE82CE5-CAA7-47E1-A51C-F213C1BB9926}" sibTransId="{AAB9ECFE-2DA4-4AE3-8189-E1536F4499D6}"/>
    <dgm:cxn modelId="{A3866DF8-6E26-4922-A7CD-8716777A1F80}" type="presOf" srcId="{BCF7D60E-81B5-4D86-A4FF-71C74EDCCC24}" destId="{69393FC3-F11E-4836-A19D-9F11516E1D52}" srcOrd="0" destOrd="0" presId="urn:microsoft.com/office/officeart/2005/8/layout/vList2"/>
    <dgm:cxn modelId="{CFC6E966-698B-45F7-8A65-89761521F4AD}" type="presParOf" srcId="{07661D65-A02A-4CEE-8915-03D3BCF2DEA5}" destId="{8535577C-9FF5-428C-8B7B-7D356AF27939}" srcOrd="0" destOrd="0" presId="urn:microsoft.com/office/officeart/2005/8/layout/vList2"/>
    <dgm:cxn modelId="{A92760D6-1A2B-4325-9C77-7419259D51AA}" type="presParOf" srcId="{07661D65-A02A-4CEE-8915-03D3BCF2DEA5}" destId="{69393FC3-F11E-4836-A19D-9F11516E1D52}" srcOrd="1" destOrd="0" presId="urn:microsoft.com/office/officeart/2005/8/layout/vList2"/>
    <dgm:cxn modelId="{4CBD466C-FB0A-4A0B-8F22-7C7BFC731EA7}" type="presParOf" srcId="{07661D65-A02A-4CEE-8915-03D3BCF2DEA5}" destId="{77872342-6512-4BB9-88E1-63A5D5FA1532}" srcOrd="2" destOrd="0" presId="urn:microsoft.com/office/officeart/2005/8/layout/vList2"/>
    <dgm:cxn modelId="{D291F688-D436-4F74-ADC9-063D74DF11E4}" type="presParOf" srcId="{07661D65-A02A-4CEE-8915-03D3BCF2DEA5}" destId="{AAAD6593-C272-4A63-AD89-9DAB4C9250F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050396-A0BF-472F-8F7B-D080386E77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446C3075-018F-4B4F-B815-218006FAC7A8}">
      <dgm:prSet phldrT="[Texto]"/>
      <dgm:spPr>
        <a:solidFill>
          <a:schemeClr val="accent2"/>
        </a:solidFill>
      </dgm:spPr>
      <dgm:t>
        <a:bodyPr/>
        <a:lstStyle/>
        <a:p>
          <a:r>
            <a:rPr lang="es-CL" b="1" dirty="0" smtClean="0"/>
            <a:t>SISTEMA DE COMISIÓN DE ESTUDIO</a:t>
          </a:r>
          <a:endParaRPr lang="es-CL" b="1" dirty="0"/>
        </a:p>
      </dgm:t>
    </dgm:pt>
    <dgm:pt modelId="{CE334631-8F37-4912-9C2E-036507429DA4}" type="parTrans" cxnId="{6D143105-5B73-476A-A5F6-2CAB43BFEFB5}">
      <dgm:prSet/>
      <dgm:spPr/>
      <dgm:t>
        <a:bodyPr/>
        <a:lstStyle/>
        <a:p>
          <a:endParaRPr lang="es-CL"/>
        </a:p>
      </dgm:t>
    </dgm:pt>
    <dgm:pt modelId="{2E5C86FC-F5DE-4B74-B4AF-E423954ECF39}" type="sibTrans" cxnId="{6D143105-5B73-476A-A5F6-2CAB43BFEFB5}">
      <dgm:prSet/>
      <dgm:spPr/>
      <dgm:t>
        <a:bodyPr/>
        <a:lstStyle/>
        <a:p>
          <a:endParaRPr lang="es-CL"/>
        </a:p>
      </dgm:t>
    </dgm:pt>
    <dgm:pt modelId="{BCF7D60E-81B5-4D86-A4FF-71C74EDCCC24}">
      <dgm:prSet phldrT="[Texto]"/>
      <dgm:spPr/>
      <dgm:t>
        <a:bodyPr/>
        <a:lstStyle/>
        <a:p>
          <a:r>
            <a:rPr lang="es-CL" dirty="0" smtClean="0"/>
            <a:t>EDF ART. 8°</a:t>
          </a:r>
          <a:endParaRPr lang="es-CL" dirty="0"/>
        </a:p>
      </dgm:t>
    </dgm:pt>
    <dgm:pt modelId="{1F06738E-ADBD-4F7B-A697-570A38777CEC}" type="parTrans" cxnId="{A5C273C7-85A2-4921-8B22-F227E78D781A}">
      <dgm:prSet/>
      <dgm:spPr/>
      <dgm:t>
        <a:bodyPr/>
        <a:lstStyle/>
        <a:p>
          <a:endParaRPr lang="es-CL"/>
        </a:p>
      </dgm:t>
    </dgm:pt>
    <dgm:pt modelId="{175D7125-AC9D-4496-9964-3705DB1106AE}" type="sibTrans" cxnId="{A5C273C7-85A2-4921-8B22-F227E78D781A}">
      <dgm:prSet/>
      <dgm:spPr/>
      <dgm:t>
        <a:bodyPr/>
        <a:lstStyle/>
        <a:p>
          <a:endParaRPr lang="es-CL"/>
        </a:p>
      </dgm:t>
    </dgm:pt>
    <dgm:pt modelId="{AA65DF1B-DC95-4F50-9DA2-EC19D672F666}">
      <dgm:prSet phldrT="[Texto]"/>
      <dgm:spPr>
        <a:solidFill>
          <a:srgbClr val="0070C0"/>
        </a:solidFill>
      </dgm:spPr>
      <dgm:t>
        <a:bodyPr/>
        <a:lstStyle/>
        <a:p>
          <a:r>
            <a:rPr lang="es-CL" b="1" dirty="0" smtClean="0"/>
            <a:t>SISTEMA DE BECARIOS</a:t>
          </a:r>
          <a:endParaRPr lang="es-CL" b="1" dirty="0"/>
        </a:p>
      </dgm:t>
    </dgm:pt>
    <dgm:pt modelId="{7683AC51-BF90-4E3A-9BA4-C8F4EEE9869F}" type="parTrans" cxnId="{10373022-374A-4ED8-A491-64060B30749F}">
      <dgm:prSet/>
      <dgm:spPr/>
      <dgm:t>
        <a:bodyPr/>
        <a:lstStyle/>
        <a:p>
          <a:endParaRPr lang="es-CL"/>
        </a:p>
      </dgm:t>
    </dgm:pt>
    <dgm:pt modelId="{7DBB6A2E-41F8-49E7-A4BC-237445ED2B05}" type="sibTrans" cxnId="{10373022-374A-4ED8-A491-64060B30749F}">
      <dgm:prSet/>
      <dgm:spPr/>
      <dgm:t>
        <a:bodyPr/>
        <a:lstStyle/>
        <a:p>
          <a:endParaRPr lang="es-CL"/>
        </a:p>
      </dgm:t>
    </dgm:pt>
    <dgm:pt modelId="{B791F612-8039-4F42-8FF8-2105E123D599}">
      <dgm:prSet phldrT="[Texto]"/>
      <dgm:spPr/>
      <dgm:t>
        <a:bodyPr/>
        <a:lstStyle/>
        <a:p>
          <a:r>
            <a:rPr lang="es-CL" dirty="0" smtClean="0"/>
            <a:t>DEMÁS PROFESIONALES FUNCIONARIOS DE LA EDF Y PROFESIONALES DEL SISTEMA MUNICIPAL</a:t>
          </a:r>
          <a:endParaRPr lang="es-CL" dirty="0"/>
        </a:p>
      </dgm:t>
    </dgm:pt>
    <dgm:pt modelId="{7FE82CE5-CAA7-47E1-A51C-F213C1BB9926}" type="parTrans" cxnId="{CABFA365-02A7-4F35-9774-0907A84CE7FF}">
      <dgm:prSet/>
      <dgm:spPr/>
      <dgm:t>
        <a:bodyPr/>
        <a:lstStyle/>
        <a:p>
          <a:endParaRPr lang="es-CL"/>
        </a:p>
      </dgm:t>
    </dgm:pt>
    <dgm:pt modelId="{AAB9ECFE-2DA4-4AE3-8189-E1536F4499D6}" type="sibTrans" cxnId="{CABFA365-02A7-4F35-9774-0907A84CE7FF}">
      <dgm:prSet/>
      <dgm:spPr/>
      <dgm:t>
        <a:bodyPr/>
        <a:lstStyle/>
        <a:p>
          <a:endParaRPr lang="es-CL"/>
        </a:p>
      </dgm:t>
    </dgm:pt>
    <dgm:pt modelId="{07661D65-A02A-4CEE-8915-03D3BCF2DEA5}" type="pres">
      <dgm:prSet presAssocID="{DA050396-A0BF-472F-8F7B-D080386E77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8535577C-9FF5-428C-8B7B-7D356AF27939}" type="pres">
      <dgm:prSet presAssocID="{446C3075-018F-4B4F-B815-218006FAC7A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9393FC3-F11E-4836-A19D-9F11516E1D52}" type="pres">
      <dgm:prSet presAssocID="{446C3075-018F-4B4F-B815-218006FAC7A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7872342-6512-4BB9-88E1-63A5D5FA1532}" type="pres">
      <dgm:prSet presAssocID="{AA65DF1B-DC95-4F50-9DA2-EC19D672F66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AAD6593-C272-4A63-AD89-9DAB4C9250F0}" type="pres">
      <dgm:prSet presAssocID="{AA65DF1B-DC95-4F50-9DA2-EC19D672F66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0373022-374A-4ED8-A491-64060B30749F}" srcId="{DA050396-A0BF-472F-8F7B-D080386E77BD}" destId="{AA65DF1B-DC95-4F50-9DA2-EC19D672F666}" srcOrd="1" destOrd="0" parTransId="{7683AC51-BF90-4E3A-9BA4-C8F4EEE9869F}" sibTransId="{7DBB6A2E-41F8-49E7-A4BC-237445ED2B05}"/>
    <dgm:cxn modelId="{53ACBEDF-0402-4262-AFA1-CE425B0FA0D2}" type="presOf" srcId="{BCF7D60E-81B5-4D86-A4FF-71C74EDCCC24}" destId="{69393FC3-F11E-4836-A19D-9F11516E1D52}" srcOrd="0" destOrd="0" presId="urn:microsoft.com/office/officeart/2005/8/layout/vList2"/>
    <dgm:cxn modelId="{A5C273C7-85A2-4921-8B22-F227E78D781A}" srcId="{446C3075-018F-4B4F-B815-218006FAC7A8}" destId="{BCF7D60E-81B5-4D86-A4FF-71C74EDCCC24}" srcOrd="0" destOrd="0" parTransId="{1F06738E-ADBD-4F7B-A697-570A38777CEC}" sibTransId="{175D7125-AC9D-4496-9964-3705DB1106AE}"/>
    <dgm:cxn modelId="{3479AAB2-D515-4C60-8333-C03E27C6D303}" type="presOf" srcId="{AA65DF1B-DC95-4F50-9DA2-EC19D672F666}" destId="{77872342-6512-4BB9-88E1-63A5D5FA1532}" srcOrd="0" destOrd="0" presId="urn:microsoft.com/office/officeart/2005/8/layout/vList2"/>
    <dgm:cxn modelId="{6D143105-5B73-476A-A5F6-2CAB43BFEFB5}" srcId="{DA050396-A0BF-472F-8F7B-D080386E77BD}" destId="{446C3075-018F-4B4F-B815-218006FAC7A8}" srcOrd="0" destOrd="0" parTransId="{CE334631-8F37-4912-9C2E-036507429DA4}" sibTransId="{2E5C86FC-F5DE-4B74-B4AF-E423954ECF39}"/>
    <dgm:cxn modelId="{CABFA365-02A7-4F35-9774-0907A84CE7FF}" srcId="{AA65DF1B-DC95-4F50-9DA2-EC19D672F666}" destId="{B791F612-8039-4F42-8FF8-2105E123D599}" srcOrd="0" destOrd="0" parTransId="{7FE82CE5-CAA7-47E1-A51C-F213C1BB9926}" sibTransId="{AAB9ECFE-2DA4-4AE3-8189-E1536F4499D6}"/>
    <dgm:cxn modelId="{F92FC076-9C6B-42ED-8F3D-75C752EF4712}" type="presOf" srcId="{B791F612-8039-4F42-8FF8-2105E123D599}" destId="{AAAD6593-C272-4A63-AD89-9DAB4C9250F0}" srcOrd="0" destOrd="0" presId="urn:microsoft.com/office/officeart/2005/8/layout/vList2"/>
    <dgm:cxn modelId="{7258428B-81DE-4275-B6C0-1C51A1EF6231}" type="presOf" srcId="{DA050396-A0BF-472F-8F7B-D080386E77BD}" destId="{07661D65-A02A-4CEE-8915-03D3BCF2DEA5}" srcOrd="0" destOrd="0" presId="urn:microsoft.com/office/officeart/2005/8/layout/vList2"/>
    <dgm:cxn modelId="{44A95235-8860-4E4C-B22E-7CF227E59546}" type="presOf" srcId="{446C3075-018F-4B4F-B815-218006FAC7A8}" destId="{8535577C-9FF5-428C-8B7B-7D356AF27939}" srcOrd="0" destOrd="0" presId="urn:microsoft.com/office/officeart/2005/8/layout/vList2"/>
    <dgm:cxn modelId="{F8D3FA4F-A433-4C40-8B30-F83D1BBD8476}" type="presParOf" srcId="{07661D65-A02A-4CEE-8915-03D3BCF2DEA5}" destId="{8535577C-9FF5-428C-8B7B-7D356AF27939}" srcOrd="0" destOrd="0" presId="urn:microsoft.com/office/officeart/2005/8/layout/vList2"/>
    <dgm:cxn modelId="{2C6E2167-90CD-437E-A51E-8E7241228B3F}" type="presParOf" srcId="{07661D65-A02A-4CEE-8915-03D3BCF2DEA5}" destId="{69393FC3-F11E-4836-A19D-9F11516E1D52}" srcOrd="1" destOrd="0" presId="urn:microsoft.com/office/officeart/2005/8/layout/vList2"/>
    <dgm:cxn modelId="{F36FE573-02AD-46A3-9C95-81C00F366C24}" type="presParOf" srcId="{07661D65-A02A-4CEE-8915-03D3BCF2DEA5}" destId="{77872342-6512-4BB9-88E1-63A5D5FA1532}" srcOrd="2" destOrd="0" presId="urn:microsoft.com/office/officeart/2005/8/layout/vList2"/>
    <dgm:cxn modelId="{B65324DE-0583-4658-8549-5D5CE9E67D06}" type="presParOf" srcId="{07661D65-A02A-4CEE-8915-03D3BCF2DEA5}" destId="{AAAD6593-C272-4A63-AD89-9DAB4C9250F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050396-A0BF-472F-8F7B-D080386E77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446C3075-018F-4B4F-B815-218006FAC7A8}">
      <dgm:prSet phldrT="[Texto]"/>
      <dgm:spPr>
        <a:solidFill>
          <a:schemeClr val="accent2"/>
        </a:solidFill>
      </dgm:spPr>
      <dgm:t>
        <a:bodyPr/>
        <a:lstStyle/>
        <a:p>
          <a:r>
            <a:rPr lang="es-CL" b="1" dirty="0" smtClean="0"/>
            <a:t>SISTEMA DE COMISIÓN DE ESTUDIO- D.S. 91, DE 2001</a:t>
          </a:r>
          <a:endParaRPr lang="es-CL" b="1" dirty="0"/>
        </a:p>
      </dgm:t>
    </dgm:pt>
    <dgm:pt modelId="{CE334631-8F37-4912-9C2E-036507429DA4}" type="parTrans" cxnId="{6D143105-5B73-476A-A5F6-2CAB43BFEFB5}">
      <dgm:prSet/>
      <dgm:spPr/>
      <dgm:t>
        <a:bodyPr/>
        <a:lstStyle/>
        <a:p>
          <a:endParaRPr lang="es-CL"/>
        </a:p>
      </dgm:t>
    </dgm:pt>
    <dgm:pt modelId="{2E5C86FC-F5DE-4B74-B4AF-E423954ECF39}" type="sibTrans" cxnId="{6D143105-5B73-476A-A5F6-2CAB43BFEFB5}">
      <dgm:prSet/>
      <dgm:spPr/>
      <dgm:t>
        <a:bodyPr/>
        <a:lstStyle/>
        <a:p>
          <a:endParaRPr lang="es-CL"/>
        </a:p>
      </dgm:t>
    </dgm:pt>
    <dgm:pt modelId="{BCF7D60E-81B5-4D86-A4FF-71C74EDCCC24}">
      <dgm:prSet phldrT="[Texto]"/>
      <dgm:spPr/>
      <dgm:t>
        <a:bodyPr/>
        <a:lstStyle/>
        <a:p>
          <a:r>
            <a:rPr lang="es-CL" dirty="0" smtClean="0"/>
            <a:t>EDF ART. 8°</a:t>
          </a:r>
          <a:endParaRPr lang="es-CL" dirty="0"/>
        </a:p>
      </dgm:t>
    </dgm:pt>
    <dgm:pt modelId="{1F06738E-ADBD-4F7B-A697-570A38777CEC}" type="parTrans" cxnId="{A5C273C7-85A2-4921-8B22-F227E78D781A}">
      <dgm:prSet/>
      <dgm:spPr/>
      <dgm:t>
        <a:bodyPr/>
        <a:lstStyle/>
        <a:p>
          <a:endParaRPr lang="es-CL"/>
        </a:p>
      </dgm:t>
    </dgm:pt>
    <dgm:pt modelId="{175D7125-AC9D-4496-9964-3705DB1106AE}" type="sibTrans" cxnId="{A5C273C7-85A2-4921-8B22-F227E78D781A}">
      <dgm:prSet/>
      <dgm:spPr/>
      <dgm:t>
        <a:bodyPr/>
        <a:lstStyle/>
        <a:p>
          <a:endParaRPr lang="es-CL"/>
        </a:p>
      </dgm:t>
    </dgm:pt>
    <dgm:pt modelId="{AA65DF1B-DC95-4F50-9DA2-EC19D672F666}">
      <dgm:prSet phldrT="[Texto]"/>
      <dgm:spPr>
        <a:solidFill>
          <a:srgbClr val="0070C0"/>
        </a:solidFill>
      </dgm:spPr>
      <dgm:t>
        <a:bodyPr/>
        <a:lstStyle/>
        <a:p>
          <a:r>
            <a:rPr lang="es-CL" b="1" dirty="0" smtClean="0"/>
            <a:t>SISTEMA DE BECARIOS (REMITE ART. 43 LEY 15.076) D.S. 507, DE 1990, DEL MINSAL</a:t>
          </a:r>
          <a:endParaRPr lang="es-CL" b="1" dirty="0"/>
        </a:p>
      </dgm:t>
    </dgm:pt>
    <dgm:pt modelId="{7683AC51-BF90-4E3A-9BA4-C8F4EEE9869F}" type="parTrans" cxnId="{10373022-374A-4ED8-A491-64060B30749F}">
      <dgm:prSet/>
      <dgm:spPr/>
      <dgm:t>
        <a:bodyPr/>
        <a:lstStyle/>
        <a:p>
          <a:endParaRPr lang="es-CL"/>
        </a:p>
      </dgm:t>
    </dgm:pt>
    <dgm:pt modelId="{7DBB6A2E-41F8-49E7-A4BC-237445ED2B05}" type="sibTrans" cxnId="{10373022-374A-4ED8-A491-64060B30749F}">
      <dgm:prSet/>
      <dgm:spPr/>
      <dgm:t>
        <a:bodyPr/>
        <a:lstStyle/>
        <a:p>
          <a:endParaRPr lang="es-CL"/>
        </a:p>
      </dgm:t>
    </dgm:pt>
    <dgm:pt modelId="{B791F612-8039-4F42-8FF8-2105E123D599}">
      <dgm:prSet phldrT="[Texto]"/>
      <dgm:spPr/>
      <dgm:t>
        <a:bodyPr/>
        <a:lstStyle/>
        <a:p>
          <a:r>
            <a:rPr lang="es-CL" dirty="0" smtClean="0"/>
            <a:t>DEMÁS PROFESIONALES FUNCIONARIOS DE LA EDF Y PROFESIONALES DEL SISTEMA MUNICIPAL</a:t>
          </a:r>
          <a:endParaRPr lang="es-CL" dirty="0"/>
        </a:p>
      </dgm:t>
    </dgm:pt>
    <dgm:pt modelId="{7FE82CE5-CAA7-47E1-A51C-F213C1BB9926}" type="parTrans" cxnId="{CABFA365-02A7-4F35-9774-0907A84CE7FF}">
      <dgm:prSet/>
      <dgm:spPr/>
      <dgm:t>
        <a:bodyPr/>
        <a:lstStyle/>
        <a:p>
          <a:endParaRPr lang="es-CL"/>
        </a:p>
      </dgm:t>
    </dgm:pt>
    <dgm:pt modelId="{AAB9ECFE-2DA4-4AE3-8189-E1536F4499D6}" type="sibTrans" cxnId="{CABFA365-02A7-4F35-9774-0907A84CE7FF}">
      <dgm:prSet/>
      <dgm:spPr/>
      <dgm:t>
        <a:bodyPr/>
        <a:lstStyle/>
        <a:p>
          <a:endParaRPr lang="es-CL"/>
        </a:p>
      </dgm:t>
    </dgm:pt>
    <dgm:pt modelId="{07661D65-A02A-4CEE-8915-03D3BCF2DEA5}" type="pres">
      <dgm:prSet presAssocID="{DA050396-A0BF-472F-8F7B-D080386E77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8535577C-9FF5-428C-8B7B-7D356AF27939}" type="pres">
      <dgm:prSet presAssocID="{446C3075-018F-4B4F-B815-218006FAC7A8}" presName="parentText" presStyleLbl="node1" presStyleIdx="0" presStyleCnt="2" custLinFactNeighborY="574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9393FC3-F11E-4836-A19D-9F11516E1D52}" type="pres">
      <dgm:prSet presAssocID="{446C3075-018F-4B4F-B815-218006FAC7A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7872342-6512-4BB9-88E1-63A5D5FA1532}" type="pres">
      <dgm:prSet presAssocID="{AA65DF1B-DC95-4F50-9DA2-EC19D672F66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AAD6593-C272-4A63-AD89-9DAB4C9250F0}" type="pres">
      <dgm:prSet presAssocID="{AA65DF1B-DC95-4F50-9DA2-EC19D672F66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DDE2A4F-70F8-4A25-94D6-EA67C6E05ABE}" type="presOf" srcId="{AA65DF1B-DC95-4F50-9DA2-EC19D672F666}" destId="{77872342-6512-4BB9-88E1-63A5D5FA1532}" srcOrd="0" destOrd="0" presId="urn:microsoft.com/office/officeart/2005/8/layout/vList2"/>
    <dgm:cxn modelId="{10373022-374A-4ED8-A491-64060B30749F}" srcId="{DA050396-A0BF-472F-8F7B-D080386E77BD}" destId="{AA65DF1B-DC95-4F50-9DA2-EC19D672F666}" srcOrd="1" destOrd="0" parTransId="{7683AC51-BF90-4E3A-9BA4-C8F4EEE9869F}" sibTransId="{7DBB6A2E-41F8-49E7-A4BC-237445ED2B05}"/>
    <dgm:cxn modelId="{A5C273C7-85A2-4921-8B22-F227E78D781A}" srcId="{446C3075-018F-4B4F-B815-218006FAC7A8}" destId="{BCF7D60E-81B5-4D86-A4FF-71C74EDCCC24}" srcOrd="0" destOrd="0" parTransId="{1F06738E-ADBD-4F7B-A697-570A38777CEC}" sibTransId="{175D7125-AC9D-4496-9964-3705DB1106AE}"/>
    <dgm:cxn modelId="{6D143105-5B73-476A-A5F6-2CAB43BFEFB5}" srcId="{DA050396-A0BF-472F-8F7B-D080386E77BD}" destId="{446C3075-018F-4B4F-B815-218006FAC7A8}" srcOrd="0" destOrd="0" parTransId="{CE334631-8F37-4912-9C2E-036507429DA4}" sibTransId="{2E5C86FC-F5DE-4B74-B4AF-E423954ECF39}"/>
    <dgm:cxn modelId="{C077C4B5-EE7D-43EA-B17D-7929EAF20B9D}" type="presOf" srcId="{BCF7D60E-81B5-4D86-A4FF-71C74EDCCC24}" destId="{69393FC3-F11E-4836-A19D-9F11516E1D52}" srcOrd="0" destOrd="0" presId="urn:microsoft.com/office/officeart/2005/8/layout/vList2"/>
    <dgm:cxn modelId="{D0932DB6-C79F-423B-9C81-D2922C442E0A}" type="presOf" srcId="{B791F612-8039-4F42-8FF8-2105E123D599}" destId="{AAAD6593-C272-4A63-AD89-9DAB4C9250F0}" srcOrd="0" destOrd="0" presId="urn:microsoft.com/office/officeart/2005/8/layout/vList2"/>
    <dgm:cxn modelId="{CABFA365-02A7-4F35-9774-0907A84CE7FF}" srcId="{AA65DF1B-DC95-4F50-9DA2-EC19D672F666}" destId="{B791F612-8039-4F42-8FF8-2105E123D599}" srcOrd="0" destOrd="0" parTransId="{7FE82CE5-CAA7-47E1-A51C-F213C1BB9926}" sibTransId="{AAB9ECFE-2DA4-4AE3-8189-E1536F4499D6}"/>
    <dgm:cxn modelId="{C9019373-F54F-4891-A907-FAF52CAF595D}" type="presOf" srcId="{DA050396-A0BF-472F-8F7B-D080386E77BD}" destId="{07661D65-A02A-4CEE-8915-03D3BCF2DEA5}" srcOrd="0" destOrd="0" presId="urn:microsoft.com/office/officeart/2005/8/layout/vList2"/>
    <dgm:cxn modelId="{69D858C4-FA9E-4E20-91D0-5F6AA4099D57}" type="presOf" srcId="{446C3075-018F-4B4F-B815-218006FAC7A8}" destId="{8535577C-9FF5-428C-8B7B-7D356AF27939}" srcOrd="0" destOrd="0" presId="urn:microsoft.com/office/officeart/2005/8/layout/vList2"/>
    <dgm:cxn modelId="{B49AF176-F2CD-41C3-93AF-42E49955006D}" type="presParOf" srcId="{07661D65-A02A-4CEE-8915-03D3BCF2DEA5}" destId="{8535577C-9FF5-428C-8B7B-7D356AF27939}" srcOrd="0" destOrd="0" presId="urn:microsoft.com/office/officeart/2005/8/layout/vList2"/>
    <dgm:cxn modelId="{10BBE2AE-BF1D-4421-B9AB-955C3D6C8D02}" type="presParOf" srcId="{07661D65-A02A-4CEE-8915-03D3BCF2DEA5}" destId="{69393FC3-F11E-4836-A19D-9F11516E1D52}" srcOrd="1" destOrd="0" presId="urn:microsoft.com/office/officeart/2005/8/layout/vList2"/>
    <dgm:cxn modelId="{25014A57-7CE7-42CA-A309-858FDFF93513}" type="presParOf" srcId="{07661D65-A02A-4CEE-8915-03D3BCF2DEA5}" destId="{77872342-6512-4BB9-88E1-63A5D5FA1532}" srcOrd="2" destOrd="0" presId="urn:microsoft.com/office/officeart/2005/8/layout/vList2"/>
    <dgm:cxn modelId="{24CC8764-1FAB-4B27-8CF1-43FD63B3AAF6}" type="presParOf" srcId="{07661D65-A02A-4CEE-8915-03D3BCF2DEA5}" destId="{AAAD6593-C272-4A63-AD89-9DAB4C9250F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551B9B-7C96-4D09-980D-981B768D0151}" type="doc">
      <dgm:prSet loTypeId="urn:microsoft.com/office/officeart/2005/8/layout/hProcess9" loCatId="process" qsTypeId="urn:microsoft.com/office/officeart/2005/8/quickstyle/simple1" qsCatId="simple" csTypeId="urn:microsoft.com/office/officeart/2005/8/colors/accent6_2" csCatId="accent6" phldr="1"/>
      <dgm:spPr/>
    </dgm:pt>
    <dgm:pt modelId="{03766A17-B316-4AB7-8BE6-7A0BE99AC355}">
      <dgm:prSet phldrT="[Texto]"/>
      <dgm:spPr/>
      <dgm:t>
        <a:bodyPr/>
        <a:lstStyle/>
        <a:p>
          <a:r>
            <a:rPr lang="es-CL" dirty="0" smtClean="0"/>
            <a:t>NIVEL I</a:t>
          </a:r>
          <a:endParaRPr lang="es-CL" dirty="0"/>
        </a:p>
      </dgm:t>
    </dgm:pt>
    <dgm:pt modelId="{F2E9547D-1385-45D9-9D2B-9734F5247D95}" type="parTrans" cxnId="{83669FC3-E056-47DE-8400-438C7D4419CF}">
      <dgm:prSet/>
      <dgm:spPr/>
      <dgm:t>
        <a:bodyPr/>
        <a:lstStyle/>
        <a:p>
          <a:endParaRPr lang="es-CL"/>
        </a:p>
      </dgm:t>
    </dgm:pt>
    <dgm:pt modelId="{FCA890B6-35ED-4EED-874A-6DB25DD9AA47}" type="sibTrans" cxnId="{83669FC3-E056-47DE-8400-438C7D4419CF}">
      <dgm:prSet/>
      <dgm:spPr/>
      <dgm:t>
        <a:bodyPr/>
        <a:lstStyle/>
        <a:p>
          <a:endParaRPr lang="es-CL"/>
        </a:p>
      </dgm:t>
    </dgm:pt>
    <dgm:pt modelId="{7AA6B0FC-17E5-465E-9EAA-74E5CB0E2E81}">
      <dgm:prSet phldrT="[Texto]"/>
      <dgm:spPr/>
      <dgm:t>
        <a:bodyPr/>
        <a:lstStyle/>
        <a:p>
          <a:r>
            <a:rPr lang="es-CL" dirty="0" smtClean="0"/>
            <a:t>NIVEL II</a:t>
          </a:r>
          <a:endParaRPr lang="es-CL" dirty="0"/>
        </a:p>
      </dgm:t>
    </dgm:pt>
    <dgm:pt modelId="{98C2C323-B064-42E0-A185-A93FA6BA0C8A}" type="parTrans" cxnId="{B04B5F6C-F698-4146-A77D-FD4995145EB9}">
      <dgm:prSet/>
      <dgm:spPr/>
      <dgm:t>
        <a:bodyPr/>
        <a:lstStyle/>
        <a:p>
          <a:endParaRPr lang="es-CL"/>
        </a:p>
      </dgm:t>
    </dgm:pt>
    <dgm:pt modelId="{C9976C5E-ACC2-4E59-9F51-E3AAF671909B}" type="sibTrans" cxnId="{B04B5F6C-F698-4146-A77D-FD4995145EB9}">
      <dgm:prSet/>
      <dgm:spPr/>
      <dgm:t>
        <a:bodyPr/>
        <a:lstStyle/>
        <a:p>
          <a:endParaRPr lang="es-CL"/>
        </a:p>
      </dgm:t>
    </dgm:pt>
    <dgm:pt modelId="{06F7829B-25AB-4FA9-825B-A2C9C9A74A45}">
      <dgm:prSet phldrT="[Texto]"/>
      <dgm:spPr/>
      <dgm:t>
        <a:bodyPr/>
        <a:lstStyle/>
        <a:p>
          <a:r>
            <a:rPr lang="es-CL" dirty="0" smtClean="0"/>
            <a:t>NIVEL III</a:t>
          </a:r>
          <a:endParaRPr lang="es-CL" dirty="0"/>
        </a:p>
      </dgm:t>
    </dgm:pt>
    <dgm:pt modelId="{B3296FE9-279D-4AAB-AD2F-0D892954C908}" type="parTrans" cxnId="{05BD0F2C-0C1C-448B-AABE-C91F425DB6BA}">
      <dgm:prSet/>
      <dgm:spPr/>
      <dgm:t>
        <a:bodyPr/>
        <a:lstStyle/>
        <a:p>
          <a:endParaRPr lang="es-CL"/>
        </a:p>
      </dgm:t>
    </dgm:pt>
    <dgm:pt modelId="{0B06113A-98EE-4C6E-82EC-C61A46708AAA}" type="sibTrans" cxnId="{05BD0F2C-0C1C-448B-AABE-C91F425DB6BA}">
      <dgm:prSet/>
      <dgm:spPr/>
      <dgm:t>
        <a:bodyPr/>
        <a:lstStyle/>
        <a:p>
          <a:endParaRPr lang="es-CL"/>
        </a:p>
      </dgm:t>
    </dgm:pt>
    <dgm:pt modelId="{B0CECE35-BB9D-4907-B082-AD75BB019CB3}" type="pres">
      <dgm:prSet presAssocID="{8F551B9B-7C96-4D09-980D-981B768D0151}" presName="CompostProcess" presStyleCnt="0">
        <dgm:presLayoutVars>
          <dgm:dir/>
          <dgm:resizeHandles val="exact"/>
        </dgm:presLayoutVars>
      </dgm:prSet>
      <dgm:spPr/>
    </dgm:pt>
    <dgm:pt modelId="{BEADFC8D-26CA-464C-87A8-62915BDB42F8}" type="pres">
      <dgm:prSet presAssocID="{8F551B9B-7C96-4D09-980D-981B768D0151}" presName="arrow" presStyleLbl="bgShp" presStyleIdx="0" presStyleCnt="1"/>
      <dgm:spPr/>
    </dgm:pt>
    <dgm:pt modelId="{83928BE4-A07B-475A-A883-A1A18F0AF20C}" type="pres">
      <dgm:prSet presAssocID="{8F551B9B-7C96-4D09-980D-981B768D0151}" presName="linearProcess" presStyleCnt="0"/>
      <dgm:spPr/>
    </dgm:pt>
    <dgm:pt modelId="{FF2C9171-32CB-468B-A6E7-A1DA42BDF7DB}" type="pres">
      <dgm:prSet presAssocID="{03766A17-B316-4AB7-8BE6-7A0BE99AC35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193FB85-94C2-4F1E-A911-9B67EB3DD990}" type="pres">
      <dgm:prSet presAssocID="{FCA890B6-35ED-4EED-874A-6DB25DD9AA47}" presName="sibTrans" presStyleCnt="0"/>
      <dgm:spPr/>
    </dgm:pt>
    <dgm:pt modelId="{516C0E7E-CDDA-49A9-A7D7-E65C1CDDC3E1}" type="pres">
      <dgm:prSet presAssocID="{7AA6B0FC-17E5-465E-9EAA-74E5CB0E2E8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58F65A0-66BF-41F2-8530-7A793874C7DB}" type="pres">
      <dgm:prSet presAssocID="{C9976C5E-ACC2-4E59-9F51-E3AAF671909B}" presName="sibTrans" presStyleCnt="0"/>
      <dgm:spPr/>
    </dgm:pt>
    <dgm:pt modelId="{FB554670-9C74-458C-BF01-57D6875589BB}" type="pres">
      <dgm:prSet presAssocID="{06F7829B-25AB-4FA9-825B-A2C9C9A74A4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B04B5F6C-F698-4146-A77D-FD4995145EB9}" srcId="{8F551B9B-7C96-4D09-980D-981B768D0151}" destId="{7AA6B0FC-17E5-465E-9EAA-74E5CB0E2E81}" srcOrd="1" destOrd="0" parTransId="{98C2C323-B064-42E0-A185-A93FA6BA0C8A}" sibTransId="{C9976C5E-ACC2-4E59-9F51-E3AAF671909B}"/>
    <dgm:cxn modelId="{80E9A284-52F2-4364-85FF-06167C44F866}" type="presOf" srcId="{06F7829B-25AB-4FA9-825B-A2C9C9A74A45}" destId="{FB554670-9C74-458C-BF01-57D6875589BB}" srcOrd="0" destOrd="0" presId="urn:microsoft.com/office/officeart/2005/8/layout/hProcess9"/>
    <dgm:cxn modelId="{BE1F2830-D20E-45C0-AC65-90B122804790}" type="presOf" srcId="{03766A17-B316-4AB7-8BE6-7A0BE99AC355}" destId="{FF2C9171-32CB-468B-A6E7-A1DA42BDF7DB}" srcOrd="0" destOrd="0" presId="urn:microsoft.com/office/officeart/2005/8/layout/hProcess9"/>
    <dgm:cxn modelId="{05BD0F2C-0C1C-448B-AABE-C91F425DB6BA}" srcId="{8F551B9B-7C96-4D09-980D-981B768D0151}" destId="{06F7829B-25AB-4FA9-825B-A2C9C9A74A45}" srcOrd="2" destOrd="0" parTransId="{B3296FE9-279D-4AAB-AD2F-0D892954C908}" sibTransId="{0B06113A-98EE-4C6E-82EC-C61A46708AAA}"/>
    <dgm:cxn modelId="{DC2F2256-A0FF-49F4-ACAA-68AE9480F212}" type="presOf" srcId="{8F551B9B-7C96-4D09-980D-981B768D0151}" destId="{B0CECE35-BB9D-4907-B082-AD75BB019CB3}" srcOrd="0" destOrd="0" presId="urn:microsoft.com/office/officeart/2005/8/layout/hProcess9"/>
    <dgm:cxn modelId="{83669FC3-E056-47DE-8400-438C7D4419CF}" srcId="{8F551B9B-7C96-4D09-980D-981B768D0151}" destId="{03766A17-B316-4AB7-8BE6-7A0BE99AC355}" srcOrd="0" destOrd="0" parTransId="{F2E9547D-1385-45D9-9D2B-9734F5247D95}" sibTransId="{FCA890B6-35ED-4EED-874A-6DB25DD9AA47}"/>
    <dgm:cxn modelId="{1F3CC2E1-9C89-49D2-A883-923307D29E36}" type="presOf" srcId="{7AA6B0FC-17E5-465E-9EAA-74E5CB0E2E81}" destId="{516C0E7E-CDDA-49A9-A7D7-E65C1CDDC3E1}" srcOrd="0" destOrd="0" presId="urn:microsoft.com/office/officeart/2005/8/layout/hProcess9"/>
    <dgm:cxn modelId="{42A0715E-F39D-4F61-B072-01B94AA2DCF3}" type="presParOf" srcId="{B0CECE35-BB9D-4907-B082-AD75BB019CB3}" destId="{BEADFC8D-26CA-464C-87A8-62915BDB42F8}" srcOrd="0" destOrd="0" presId="urn:microsoft.com/office/officeart/2005/8/layout/hProcess9"/>
    <dgm:cxn modelId="{7BDA9E24-876F-4314-8384-6510EE881D03}" type="presParOf" srcId="{B0CECE35-BB9D-4907-B082-AD75BB019CB3}" destId="{83928BE4-A07B-475A-A883-A1A18F0AF20C}" srcOrd="1" destOrd="0" presId="urn:microsoft.com/office/officeart/2005/8/layout/hProcess9"/>
    <dgm:cxn modelId="{13D089D2-80AA-4CE7-BA39-DCB46259C54D}" type="presParOf" srcId="{83928BE4-A07B-475A-A883-A1A18F0AF20C}" destId="{FF2C9171-32CB-468B-A6E7-A1DA42BDF7DB}" srcOrd="0" destOrd="0" presId="urn:microsoft.com/office/officeart/2005/8/layout/hProcess9"/>
    <dgm:cxn modelId="{EC8EFD05-DD0F-4073-B009-D457AE37814F}" type="presParOf" srcId="{83928BE4-A07B-475A-A883-A1A18F0AF20C}" destId="{6193FB85-94C2-4F1E-A911-9B67EB3DD990}" srcOrd="1" destOrd="0" presId="urn:microsoft.com/office/officeart/2005/8/layout/hProcess9"/>
    <dgm:cxn modelId="{E8B9848B-5CED-4461-B050-84B7EEFEE0DA}" type="presParOf" srcId="{83928BE4-A07B-475A-A883-A1A18F0AF20C}" destId="{516C0E7E-CDDA-49A9-A7D7-E65C1CDDC3E1}" srcOrd="2" destOrd="0" presId="urn:microsoft.com/office/officeart/2005/8/layout/hProcess9"/>
    <dgm:cxn modelId="{34458855-8FAC-41BF-B7D5-1A55E442074E}" type="presParOf" srcId="{83928BE4-A07B-475A-A883-A1A18F0AF20C}" destId="{258F65A0-66BF-41F2-8530-7A793874C7DB}" srcOrd="3" destOrd="0" presId="urn:microsoft.com/office/officeart/2005/8/layout/hProcess9"/>
    <dgm:cxn modelId="{B73F2A1B-F96B-4EC7-AC22-0BC8374F464B}" type="presParOf" srcId="{83928BE4-A07B-475A-A883-A1A18F0AF20C}" destId="{FB554670-9C74-458C-BF01-57D6875589B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CEC570-1CC7-4D66-82E6-504F13165F4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E856E424-6BB1-4FD2-B39D-DA8CF68461AC}">
      <dgm:prSet phldrT="[Texto]" custT="1"/>
      <dgm:spPr/>
      <dgm:t>
        <a:bodyPr/>
        <a:lstStyle/>
        <a:p>
          <a:r>
            <a:rPr lang="es-CL" sz="3000" dirty="0" smtClean="0"/>
            <a:t>PREVIO CONCURSO PÚBLICO, LEY 19.198</a:t>
          </a:r>
          <a:endParaRPr lang="es-CL" sz="3000" dirty="0"/>
        </a:p>
      </dgm:t>
    </dgm:pt>
    <dgm:pt modelId="{4BF488A6-29FD-4F91-95EA-7DC0A78A5C6A}" type="parTrans" cxnId="{09419C4F-9138-4597-B6D5-5E155A976EB3}">
      <dgm:prSet/>
      <dgm:spPr/>
      <dgm:t>
        <a:bodyPr/>
        <a:lstStyle/>
        <a:p>
          <a:endParaRPr lang="es-CL"/>
        </a:p>
      </dgm:t>
    </dgm:pt>
    <dgm:pt modelId="{3BF9E525-4A7B-466F-8A8A-F27FCE3CB49A}" type="sibTrans" cxnId="{09419C4F-9138-4597-B6D5-5E155A976EB3}">
      <dgm:prSet/>
      <dgm:spPr/>
      <dgm:t>
        <a:bodyPr/>
        <a:lstStyle/>
        <a:p>
          <a:endParaRPr lang="es-CL"/>
        </a:p>
      </dgm:t>
    </dgm:pt>
    <dgm:pt modelId="{8224064B-7789-48A1-8B50-97D0D1A1F075}">
      <dgm:prSet phldrT="[Texto]" custT="1"/>
      <dgm:spPr/>
      <dgm:t>
        <a:bodyPr/>
        <a:lstStyle/>
        <a:p>
          <a:r>
            <a:rPr lang="es-CL" sz="3000" dirty="0" smtClean="0"/>
            <a:t>NOMBRAMIENTO TITULAR DE PLANTA</a:t>
          </a:r>
          <a:endParaRPr lang="es-CL" sz="3000" dirty="0"/>
        </a:p>
      </dgm:t>
    </dgm:pt>
    <dgm:pt modelId="{4F0B91ED-3FB3-4848-8CAD-5180EB0B8308}" type="parTrans" cxnId="{54DD6C8D-11B8-458A-9163-50052A1AF723}">
      <dgm:prSet/>
      <dgm:spPr/>
      <dgm:t>
        <a:bodyPr/>
        <a:lstStyle/>
        <a:p>
          <a:endParaRPr lang="es-CL"/>
        </a:p>
      </dgm:t>
    </dgm:pt>
    <dgm:pt modelId="{3162DD3A-D31D-4B4E-AD22-29308D6CBA1C}" type="sibTrans" cxnId="{54DD6C8D-11B8-458A-9163-50052A1AF723}">
      <dgm:prSet/>
      <dgm:spPr/>
      <dgm:t>
        <a:bodyPr/>
        <a:lstStyle/>
        <a:p>
          <a:endParaRPr lang="es-CL"/>
        </a:p>
      </dgm:t>
    </dgm:pt>
    <dgm:pt modelId="{713831C0-1F91-4A89-B265-F73483B63967}">
      <dgm:prSet phldrT="[Texto]" custT="1"/>
      <dgm:spPr/>
      <dgm:t>
        <a:bodyPr/>
        <a:lstStyle/>
        <a:p>
          <a:r>
            <a:rPr lang="es-CL" sz="3000" dirty="0" smtClean="0"/>
            <a:t>MODIFICACIÓN LEGAL: Quien resulta seleccionado en el concurso, se encuentra ya en Nivel I y Nivel II...</a:t>
          </a:r>
          <a:endParaRPr lang="es-CL" sz="3000" dirty="0"/>
        </a:p>
      </dgm:t>
    </dgm:pt>
    <dgm:pt modelId="{20853B10-DD95-4E2B-B63F-4E613241ECA6}" type="parTrans" cxnId="{163430D8-D752-42B6-B609-16380582AA58}">
      <dgm:prSet/>
      <dgm:spPr/>
      <dgm:t>
        <a:bodyPr/>
        <a:lstStyle/>
        <a:p>
          <a:endParaRPr lang="es-CL"/>
        </a:p>
      </dgm:t>
    </dgm:pt>
    <dgm:pt modelId="{7409FCC1-0692-494E-BB31-A96BD9EC8A59}" type="sibTrans" cxnId="{163430D8-D752-42B6-B609-16380582AA58}">
      <dgm:prSet/>
      <dgm:spPr/>
      <dgm:t>
        <a:bodyPr/>
        <a:lstStyle/>
        <a:p>
          <a:endParaRPr lang="es-CL"/>
        </a:p>
      </dgm:t>
    </dgm:pt>
    <dgm:pt modelId="{A7F970BB-49ED-451A-BEE6-3FE229A1BF37}" type="pres">
      <dgm:prSet presAssocID="{91CEC570-1CC7-4D66-82E6-504F13165F4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6A35CAB-199A-4673-B469-AADA0B4A5963}" type="pres">
      <dgm:prSet presAssocID="{E856E424-6BB1-4FD2-B39D-DA8CF68461AC}" presName="parentLin" presStyleCnt="0"/>
      <dgm:spPr/>
    </dgm:pt>
    <dgm:pt modelId="{8A680271-6F3D-43D8-B794-A38BEF108500}" type="pres">
      <dgm:prSet presAssocID="{E856E424-6BB1-4FD2-B39D-DA8CF68461AC}" presName="parentLeftMargin" presStyleLbl="node1" presStyleIdx="0" presStyleCnt="3"/>
      <dgm:spPr/>
      <dgm:t>
        <a:bodyPr/>
        <a:lstStyle/>
        <a:p>
          <a:endParaRPr lang="es-CL"/>
        </a:p>
      </dgm:t>
    </dgm:pt>
    <dgm:pt modelId="{F17D5D13-93AC-40DD-BFDC-5D1DB2C24F3D}" type="pres">
      <dgm:prSet presAssocID="{E856E424-6BB1-4FD2-B39D-DA8CF68461AC}" presName="parentText" presStyleLbl="node1" presStyleIdx="0" presStyleCnt="3" custScaleX="104352" custScaleY="295314" custLinFactY="-107329" custLinFactNeighborX="-12467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9FBCC65-D4B0-489F-91F0-EE912C5B02A8}" type="pres">
      <dgm:prSet presAssocID="{E856E424-6BB1-4FD2-B39D-DA8CF68461AC}" presName="negativeSpace" presStyleCnt="0"/>
      <dgm:spPr/>
    </dgm:pt>
    <dgm:pt modelId="{C80FC6FF-1765-4AC1-8D38-2CA9B45873E2}" type="pres">
      <dgm:prSet presAssocID="{E856E424-6BB1-4FD2-B39D-DA8CF68461AC}" presName="childText" presStyleLbl="conFgAcc1" presStyleIdx="0" presStyleCnt="3">
        <dgm:presLayoutVars>
          <dgm:bulletEnabled val="1"/>
        </dgm:presLayoutVars>
      </dgm:prSet>
      <dgm:spPr/>
    </dgm:pt>
    <dgm:pt modelId="{C29FE2D8-3AD4-43F8-AF01-257CBF847398}" type="pres">
      <dgm:prSet presAssocID="{3BF9E525-4A7B-466F-8A8A-F27FCE3CB49A}" presName="spaceBetweenRectangles" presStyleCnt="0"/>
      <dgm:spPr/>
    </dgm:pt>
    <dgm:pt modelId="{6783EBB4-0E9D-4F65-AAFD-9BCD4B840538}" type="pres">
      <dgm:prSet presAssocID="{8224064B-7789-48A1-8B50-97D0D1A1F075}" presName="parentLin" presStyleCnt="0"/>
      <dgm:spPr/>
    </dgm:pt>
    <dgm:pt modelId="{3CC4283C-DF34-4C8C-84BA-C8B7928A46B1}" type="pres">
      <dgm:prSet presAssocID="{8224064B-7789-48A1-8B50-97D0D1A1F075}" presName="parentLeftMargin" presStyleLbl="node1" presStyleIdx="0" presStyleCnt="3"/>
      <dgm:spPr/>
      <dgm:t>
        <a:bodyPr/>
        <a:lstStyle/>
        <a:p>
          <a:endParaRPr lang="es-CL"/>
        </a:p>
      </dgm:t>
    </dgm:pt>
    <dgm:pt modelId="{365D5A49-1DC5-4F7F-BAD9-B8607FB72C71}" type="pres">
      <dgm:prSet presAssocID="{8224064B-7789-48A1-8B50-97D0D1A1F075}" presName="parentText" presStyleLbl="node1" presStyleIdx="1" presStyleCnt="3" custScaleX="105857" custScaleY="226291" custLinFactNeighborX="-6932" custLinFactNeighborY="-5212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5EC161F-F25A-46B2-A739-E8CC44256594}" type="pres">
      <dgm:prSet presAssocID="{8224064B-7789-48A1-8B50-97D0D1A1F075}" presName="negativeSpace" presStyleCnt="0"/>
      <dgm:spPr/>
    </dgm:pt>
    <dgm:pt modelId="{F3D253D0-802F-4BD5-A672-3296C2DC8165}" type="pres">
      <dgm:prSet presAssocID="{8224064B-7789-48A1-8B50-97D0D1A1F075}" presName="childText" presStyleLbl="conFgAcc1" presStyleIdx="1" presStyleCnt="3">
        <dgm:presLayoutVars>
          <dgm:bulletEnabled val="1"/>
        </dgm:presLayoutVars>
      </dgm:prSet>
      <dgm:spPr/>
    </dgm:pt>
    <dgm:pt modelId="{2967C121-CA90-4CD5-B85E-09C8C4F4AE4C}" type="pres">
      <dgm:prSet presAssocID="{3162DD3A-D31D-4B4E-AD22-29308D6CBA1C}" presName="spaceBetweenRectangles" presStyleCnt="0"/>
      <dgm:spPr/>
    </dgm:pt>
    <dgm:pt modelId="{2F93544D-5E21-47D8-A9E9-195B74AACB91}" type="pres">
      <dgm:prSet presAssocID="{713831C0-1F91-4A89-B265-F73483B63967}" presName="parentLin" presStyleCnt="0"/>
      <dgm:spPr/>
    </dgm:pt>
    <dgm:pt modelId="{5A380BA6-9031-491F-BF2E-4EDC237C9CD1}" type="pres">
      <dgm:prSet presAssocID="{713831C0-1F91-4A89-B265-F73483B63967}" presName="parentLeftMargin" presStyleLbl="node1" presStyleIdx="1" presStyleCnt="3"/>
      <dgm:spPr/>
      <dgm:t>
        <a:bodyPr/>
        <a:lstStyle/>
        <a:p>
          <a:endParaRPr lang="es-CL"/>
        </a:p>
      </dgm:t>
    </dgm:pt>
    <dgm:pt modelId="{091C9036-18F0-4C11-9AFA-B5CD303C8DE2}" type="pres">
      <dgm:prSet presAssocID="{713831C0-1F91-4A89-B265-F73483B63967}" presName="parentText" presStyleLbl="node1" presStyleIdx="2" presStyleCnt="3" custScaleX="107714" custScaleY="218737" custLinFactNeighborX="-32930" custLinFactNeighborY="-6850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C9F8BD4-9595-4517-B33C-3BF80A67035F}" type="pres">
      <dgm:prSet presAssocID="{713831C0-1F91-4A89-B265-F73483B63967}" presName="negativeSpace" presStyleCnt="0"/>
      <dgm:spPr/>
    </dgm:pt>
    <dgm:pt modelId="{A457FC41-FA35-4869-963D-577BF215E7B9}" type="pres">
      <dgm:prSet presAssocID="{713831C0-1F91-4A89-B265-F73483B6396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178362E-0CDC-42D8-9052-E9E2180D897A}" type="presOf" srcId="{E856E424-6BB1-4FD2-B39D-DA8CF68461AC}" destId="{F17D5D13-93AC-40DD-BFDC-5D1DB2C24F3D}" srcOrd="1" destOrd="0" presId="urn:microsoft.com/office/officeart/2005/8/layout/list1"/>
    <dgm:cxn modelId="{300C8E0B-D209-465E-8E79-E1B6EB996364}" type="presOf" srcId="{91CEC570-1CC7-4D66-82E6-504F13165F42}" destId="{A7F970BB-49ED-451A-BEE6-3FE229A1BF37}" srcOrd="0" destOrd="0" presId="urn:microsoft.com/office/officeart/2005/8/layout/list1"/>
    <dgm:cxn modelId="{54DD6C8D-11B8-458A-9163-50052A1AF723}" srcId="{91CEC570-1CC7-4D66-82E6-504F13165F42}" destId="{8224064B-7789-48A1-8B50-97D0D1A1F075}" srcOrd="1" destOrd="0" parTransId="{4F0B91ED-3FB3-4848-8CAD-5180EB0B8308}" sibTransId="{3162DD3A-D31D-4B4E-AD22-29308D6CBA1C}"/>
    <dgm:cxn modelId="{0C0D8F96-38FE-4B56-96F4-5E90F2E6499E}" type="presOf" srcId="{E856E424-6BB1-4FD2-B39D-DA8CF68461AC}" destId="{8A680271-6F3D-43D8-B794-A38BEF108500}" srcOrd="0" destOrd="0" presId="urn:microsoft.com/office/officeart/2005/8/layout/list1"/>
    <dgm:cxn modelId="{9DEC0772-3E16-488F-9658-C0CAC0E13D38}" type="presOf" srcId="{8224064B-7789-48A1-8B50-97D0D1A1F075}" destId="{3CC4283C-DF34-4C8C-84BA-C8B7928A46B1}" srcOrd="0" destOrd="0" presId="urn:microsoft.com/office/officeart/2005/8/layout/list1"/>
    <dgm:cxn modelId="{5A86FD98-5BD1-401D-B1B0-E7F0715E2C04}" type="presOf" srcId="{8224064B-7789-48A1-8B50-97D0D1A1F075}" destId="{365D5A49-1DC5-4F7F-BAD9-B8607FB72C71}" srcOrd="1" destOrd="0" presId="urn:microsoft.com/office/officeart/2005/8/layout/list1"/>
    <dgm:cxn modelId="{511E1B09-C441-4952-902A-DB3009A1FBFC}" type="presOf" srcId="{713831C0-1F91-4A89-B265-F73483B63967}" destId="{091C9036-18F0-4C11-9AFA-B5CD303C8DE2}" srcOrd="1" destOrd="0" presId="urn:microsoft.com/office/officeart/2005/8/layout/list1"/>
    <dgm:cxn modelId="{09419C4F-9138-4597-B6D5-5E155A976EB3}" srcId="{91CEC570-1CC7-4D66-82E6-504F13165F42}" destId="{E856E424-6BB1-4FD2-B39D-DA8CF68461AC}" srcOrd="0" destOrd="0" parTransId="{4BF488A6-29FD-4F91-95EA-7DC0A78A5C6A}" sibTransId="{3BF9E525-4A7B-466F-8A8A-F27FCE3CB49A}"/>
    <dgm:cxn modelId="{163430D8-D752-42B6-B609-16380582AA58}" srcId="{91CEC570-1CC7-4D66-82E6-504F13165F42}" destId="{713831C0-1F91-4A89-B265-F73483B63967}" srcOrd="2" destOrd="0" parTransId="{20853B10-DD95-4E2B-B63F-4E613241ECA6}" sibTransId="{7409FCC1-0692-494E-BB31-A96BD9EC8A59}"/>
    <dgm:cxn modelId="{14ED3C9F-2626-4247-AFA2-BD572DB42422}" type="presOf" srcId="{713831C0-1F91-4A89-B265-F73483B63967}" destId="{5A380BA6-9031-491F-BF2E-4EDC237C9CD1}" srcOrd="0" destOrd="0" presId="urn:microsoft.com/office/officeart/2005/8/layout/list1"/>
    <dgm:cxn modelId="{7D2587DC-5A75-4BF8-99E8-91FCB4B2FDC0}" type="presParOf" srcId="{A7F970BB-49ED-451A-BEE6-3FE229A1BF37}" destId="{36A35CAB-199A-4673-B469-AADA0B4A5963}" srcOrd="0" destOrd="0" presId="urn:microsoft.com/office/officeart/2005/8/layout/list1"/>
    <dgm:cxn modelId="{F33A8443-95E4-401A-90FA-D7D27408561F}" type="presParOf" srcId="{36A35CAB-199A-4673-B469-AADA0B4A5963}" destId="{8A680271-6F3D-43D8-B794-A38BEF108500}" srcOrd="0" destOrd="0" presId="urn:microsoft.com/office/officeart/2005/8/layout/list1"/>
    <dgm:cxn modelId="{5B23F094-72CB-45A1-A10D-488B07E70D7F}" type="presParOf" srcId="{36A35CAB-199A-4673-B469-AADA0B4A5963}" destId="{F17D5D13-93AC-40DD-BFDC-5D1DB2C24F3D}" srcOrd="1" destOrd="0" presId="urn:microsoft.com/office/officeart/2005/8/layout/list1"/>
    <dgm:cxn modelId="{EB6C4299-F93B-4D0D-AE3E-6D080F8EAC08}" type="presParOf" srcId="{A7F970BB-49ED-451A-BEE6-3FE229A1BF37}" destId="{49FBCC65-D4B0-489F-91F0-EE912C5B02A8}" srcOrd="1" destOrd="0" presId="urn:microsoft.com/office/officeart/2005/8/layout/list1"/>
    <dgm:cxn modelId="{889B94C9-61DE-4297-BBAC-3A07BE9719A1}" type="presParOf" srcId="{A7F970BB-49ED-451A-BEE6-3FE229A1BF37}" destId="{C80FC6FF-1765-4AC1-8D38-2CA9B45873E2}" srcOrd="2" destOrd="0" presId="urn:microsoft.com/office/officeart/2005/8/layout/list1"/>
    <dgm:cxn modelId="{9E0A2D48-DE75-41C5-AD1F-3263A194B071}" type="presParOf" srcId="{A7F970BB-49ED-451A-BEE6-3FE229A1BF37}" destId="{C29FE2D8-3AD4-43F8-AF01-257CBF847398}" srcOrd="3" destOrd="0" presId="urn:microsoft.com/office/officeart/2005/8/layout/list1"/>
    <dgm:cxn modelId="{7D2D0DDC-A9A7-48F0-9607-94A9E91309A1}" type="presParOf" srcId="{A7F970BB-49ED-451A-BEE6-3FE229A1BF37}" destId="{6783EBB4-0E9D-4F65-AAFD-9BCD4B840538}" srcOrd="4" destOrd="0" presId="urn:microsoft.com/office/officeart/2005/8/layout/list1"/>
    <dgm:cxn modelId="{47F21B4B-F2E9-4234-B6B7-3BCF4C045EF8}" type="presParOf" srcId="{6783EBB4-0E9D-4F65-AAFD-9BCD4B840538}" destId="{3CC4283C-DF34-4C8C-84BA-C8B7928A46B1}" srcOrd="0" destOrd="0" presId="urn:microsoft.com/office/officeart/2005/8/layout/list1"/>
    <dgm:cxn modelId="{91B3E785-06C9-4D0B-AFA3-3265A7E3A483}" type="presParOf" srcId="{6783EBB4-0E9D-4F65-AAFD-9BCD4B840538}" destId="{365D5A49-1DC5-4F7F-BAD9-B8607FB72C71}" srcOrd="1" destOrd="0" presId="urn:microsoft.com/office/officeart/2005/8/layout/list1"/>
    <dgm:cxn modelId="{178B7102-8138-44C5-954B-5F6F3CA3DA7A}" type="presParOf" srcId="{A7F970BB-49ED-451A-BEE6-3FE229A1BF37}" destId="{75EC161F-F25A-46B2-A739-E8CC44256594}" srcOrd="5" destOrd="0" presId="urn:microsoft.com/office/officeart/2005/8/layout/list1"/>
    <dgm:cxn modelId="{D948A819-5924-4910-AC8A-9FE292373927}" type="presParOf" srcId="{A7F970BB-49ED-451A-BEE6-3FE229A1BF37}" destId="{F3D253D0-802F-4BD5-A672-3296C2DC8165}" srcOrd="6" destOrd="0" presId="urn:microsoft.com/office/officeart/2005/8/layout/list1"/>
    <dgm:cxn modelId="{FEB64EFA-5F12-4AE6-A961-DC832C3B7F22}" type="presParOf" srcId="{A7F970BB-49ED-451A-BEE6-3FE229A1BF37}" destId="{2967C121-CA90-4CD5-B85E-09C8C4F4AE4C}" srcOrd="7" destOrd="0" presId="urn:microsoft.com/office/officeart/2005/8/layout/list1"/>
    <dgm:cxn modelId="{2DF36427-45FE-4CBC-AF0B-3C59A60525BC}" type="presParOf" srcId="{A7F970BB-49ED-451A-BEE6-3FE229A1BF37}" destId="{2F93544D-5E21-47D8-A9E9-195B74AACB91}" srcOrd="8" destOrd="0" presId="urn:microsoft.com/office/officeart/2005/8/layout/list1"/>
    <dgm:cxn modelId="{678E0B16-985D-4D49-8586-6EE701C094EE}" type="presParOf" srcId="{2F93544D-5E21-47D8-A9E9-195B74AACB91}" destId="{5A380BA6-9031-491F-BF2E-4EDC237C9CD1}" srcOrd="0" destOrd="0" presId="urn:microsoft.com/office/officeart/2005/8/layout/list1"/>
    <dgm:cxn modelId="{20DF24F8-E2F0-4638-85CE-805F77A03518}" type="presParOf" srcId="{2F93544D-5E21-47D8-A9E9-195B74AACB91}" destId="{091C9036-18F0-4C11-9AFA-B5CD303C8DE2}" srcOrd="1" destOrd="0" presId="urn:microsoft.com/office/officeart/2005/8/layout/list1"/>
    <dgm:cxn modelId="{840F66A4-C76B-4166-8C17-C423001A84D9}" type="presParOf" srcId="{A7F970BB-49ED-451A-BEE6-3FE229A1BF37}" destId="{9C9F8BD4-9595-4517-B33C-3BF80A67035F}" srcOrd="9" destOrd="0" presId="urn:microsoft.com/office/officeart/2005/8/layout/list1"/>
    <dgm:cxn modelId="{70940DAB-92C2-49CF-BB6E-E97E72D6D3D2}" type="presParOf" srcId="{A7F970BB-49ED-451A-BEE6-3FE229A1BF37}" destId="{A457FC41-FA35-4869-963D-577BF215E7B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DFE8F1-3B5B-404F-A2D8-A406FD607ECD}">
      <dsp:nvSpPr>
        <dsp:cNvPr id="0" name=""/>
        <dsp:cNvSpPr/>
      </dsp:nvSpPr>
      <dsp:spPr>
        <a:xfrm>
          <a:off x="0" y="879338"/>
          <a:ext cx="686117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2101ED-400C-4D83-BED8-A847AAD8D353}">
      <dsp:nvSpPr>
        <dsp:cNvPr id="0" name=""/>
        <dsp:cNvSpPr/>
      </dsp:nvSpPr>
      <dsp:spPr>
        <a:xfrm>
          <a:off x="294415" y="134938"/>
          <a:ext cx="6526168" cy="903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535" tIns="0" rIns="18153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/>
            <a:t>IDEA DE FUNCIÓN PÚBLICA</a:t>
          </a:r>
          <a:endParaRPr lang="es-ES" sz="1500" kern="1200" dirty="0"/>
        </a:p>
      </dsp:txBody>
      <dsp:txXfrm>
        <a:off x="294415" y="134938"/>
        <a:ext cx="6526168" cy="903949"/>
      </dsp:txXfrm>
    </dsp:sp>
    <dsp:sp modelId="{6845616E-AD08-410B-8038-31173B7DCC60}">
      <dsp:nvSpPr>
        <dsp:cNvPr id="0" name=""/>
        <dsp:cNvSpPr/>
      </dsp:nvSpPr>
      <dsp:spPr>
        <a:xfrm>
          <a:off x="0" y="2223530"/>
          <a:ext cx="686117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F75A8-75D7-4D22-9262-010A627A3651}">
      <dsp:nvSpPr>
        <dsp:cNvPr id="0" name=""/>
        <dsp:cNvSpPr/>
      </dsp:nvSpPr>
      <dsp:spPr>
        <a:xfrm>
          <a:off x="206348" y="1325085"/>
          <a:ext cx="6521275" cy="11065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535" tIns="0" rIns="18153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/>
            <a:t>TEORÍA DEL ÓRGANO: QUE ES EL CENTRO TITULARIZADO DE COMPETENCIAS  </a:t>
          </a:r>
          <a:endParaRPr lang="es-ES" sz="1500" kern="1200" dirty="0"/>
        </a:p>
      </dsp:txBody>
      <dsp:txXfrm>
        <a:off x="206348" y="1325085"/>
        <a:ext cx="6521275" cy="1106592"/>
      </dsp:txXfrm>
    </dsp:sp>
    <dsp:sp modelId="{109116F5-2711-4E60-9B95-7125E0C47BDB}">
      <dsp:nvSpPr>
        <dsp:cNvPr id="0" name=""/>
        <dsp:cNvSpPr/>
      </dsp:nvSpPr>
      <dsp:spPr>
        <a:xfrm>
          <a:off x="0" y="3911486"/>
          <a:ext cx="686117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CD2E9-6160-4281-9C14-B896C43EEC15}">
      <dsp:nvSpPr>
        <dsp:cNvPr id="0" name=""/>
        <dsp:cNvSpPr/>
      </dsp:nvSpPr>
      <dsp:spPr>
        <a:xfrm>
          <a:off x="271438" y="2709036"/>
          <a:ext cx="6519890" cy="14503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535" tIns="0" rIns="18153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/>
            <a:t>- PRINCIPIO DE LEGALIDAD Y COMPETENCIAS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/>
            <a:t>- PRINCIPIO DE RESPONSABILIDAD </a:t>
          </a:r>
          <a:endParaRPr lang="es-ES" sz="1500" kern="1200" dirty="0"/>
        </a:p>
      </dsp:txBody>
      <dsp:txXfrm>
        <a:off x="271438" y="2709036"/>
        <a:ext cx="6519890" cy="145035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794AC-9D6A-404E-8E5F-BEF3E5B3229A}" type="datetimeFigureOut">
              <a:rPr lang="es-CL" smtClean="0"/>
              <a:pPr/>
              <a:t>14-10-2017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A58CA-A2DE-4EF2-9DF8-AE93C7C4087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52330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A58CA-A2DE-4EF2-9DF8-AE93C7C40873}" type="slidenum">
              <a:rPr lang="es-CL" smtClean="0"/>
              <a:pPr/>
              <a:t>32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382958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A58CA-A2DE-4EF2-9DF8-AE93C7C40873}" type="slidenum">
              <a:rPr lang="es-CL" smtClean="0"/>
              <a:pPr/>
              <a:t>42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197955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A58CA-A2DE-4EF2-9DF8-AE93C7C40873}" type="slidenum">
              <a:rPr lang="es-CL" smtClean="0"/>
              <a:pPr/>
              <a:t>43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286779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A58CA-A2DE-4EF2-9DF8-AE93C7C40873}" type="slidenum">
              <a:rPr lang="es-CL" smtClean="0"/>
              <a:pPr/>
              <a:t>44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351457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A58CA-A2DE-4EF2-9DF8-AE93C7C40873}" type="slidenum">
              <a:rPr lang="es-CL" smtClean="0"/>
              <a:pPr/>
              <a:t>45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932221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A58CA-A2DE-4EF2-9DF8-AE93C7C40873}" type="slidenum">
              <a:rPr lang="es-CL" smtClean="0"/>
              <a:pPr/>
              <a:t>34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277980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A58CA-A2DE-4EF2-9DF8-AE93C7C40873}" type="slidenum">
              <a:rPr lang="es-CL" smtClean="0"/>
              <a:pPr/>
              <a:t>35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794998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A58CA-A2DE-4EF2-9DF8-AE93C7C40873}" type="slidenum">
              <a:rPr lang="es-CL" smtClean="0"/>
              <a:pPr/>
              <a:t>36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129039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A58CA-A2DE-4EF2-9DF8-AE93C7C40873}" type="slidenum">
              <a:rPr lang="es-CL" smtClean="0"/>
              <a:pPr/>
              <a:t>37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637654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A58CA-A2DE-4EF2-9DF8-AE93C7C40873}" type="slidenum">
              <a:rPr lang="es-CL" smtClean="0"/>
              <a:pPr/>
              <a:t>38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672370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A58CA-A2DE-4EF2-9DF8-AE93C7C40873}" type="slidenum">
              <a:rPr lang="es-CL" smtClean="0"/>
              <a:pPr/>
              <a:t>39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111833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A58CA-A2DE-4EF2-9DF8-AE93C7C40873}" type="slidenum">
              <a:rPr lang="es-CL" smtClean="0"/>
              <a:pPr/>
              <a:t>40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890232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A58CA-A2DE-4EF2-9DF8-AE93C7C40873}" type="slidenum">
              <a:rPr lang="es-CL" smtClean="0"/>
              <a:pPr/>
              <a:t>41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018158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9C7EE0-18FA-4588-8843-838897BFF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163802F-2C21-4381-952D-0D8649A11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058CA79-5A4A-4DA8-B8DC-CBB2F806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142F-7EC1-49B2-ACE6-437FD8EBB09B}" type="datetimeFigureOut">
              <a:rPr lang="es-ES" smtClean="0"/>
              <a:pPr/>
              <a:t>14/10/2017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9BDCB3A-00B5-42BC-8824-5547363C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F0AB0E2-720C-43FF-A008-6564AA456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983D-E4FA-4A53-A212-84DABD82D15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61045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5F8FD56-0481-414C-B19B-3E2726453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819C88F-3AEA-493C-A76C-80A66A942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5EE05EE-6D9C-4A78-8D85-BDE1666EF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142F-7EC1-49B2-ACE6-437FD8EBB09B}" type="datetimeFigureOut">
              <a:rPr lang="es-ES" smtClean="0"/>
              <a:pPr/>
              <a:t>14/10/2017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A493747-E094-4084-AD5B-8141C11C0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F67FA27-35C6-4197-899D-48878ABEC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983D-E4FA-4A53-A212-84DABD82D15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87773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7FE37D1F-4F33-45D7-94AE-7BE86CA70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EE7FEDC-2114-423D-8C76-B5FA982C1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C97D027-BB1E-4654-9AB4-FBAB74B0B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142F-7EC1-49B2-ACE6-437FD8EBB09B}" type="datetimeFigureOut">
              <a:rPr lang="es-ES" smtClean="0"/>
              <a:pPr/>
              <a:t>14/10/2017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0E3C3CF-99A7-47E5-8BA0-D7AF4FDF6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55B55F2-C908-4D7D-8F2C-A01CD1ED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983D-E4FA-4A53-A212-84DABD82D15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89071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99779F-31FD-495C-84BF-13BAD4FB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B4CF94C-D34F-4BA0-813F-98DD35A66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954CD4D-E0B4-4C6A-BBCE-92CEFC2F1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142F-7EC1-49B2-ACE6-437FD8EBB09B}" type="datetimeFigureOut">
              <a:rPr lang="es-ES" smtClean="0"/>
              <a:pPr/>
              <a:t>14/10/2017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87C8E0-1895-4B00-B952-306FF819E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B248BB2-4943-4983-A19D-89946616C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983D-E4FA-4A53-A212-84DABD82D15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91939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7F0EA09-7553-456A-9C33-7F0E56BB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2801098-72CE-47CF-8DD2-876137011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A9FCDDF-81D7-4C82-8085-8E9176DE9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142F-7EC1-49B2-ACE6-437FD8EBB09B}" type="datetimeFigureOut">
              <a:rPr lang="es-ES" smtClean="0"/>
              <a:pPr/>
              <a:t>14/10/2017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B4F3E0A-4DD1-4976-8726-1EFD0DD4E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915619D-3A7C-490E-A80B-6E88D3D05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983D-E4FA-4A53-A212-84DABD82D15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43780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07B6D9-67F0-4782-8BBE-D5B2A0012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95605E5-EBED-4FC7-82BE-D78C9C189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E056256-04C2-4981-86C2-28F5D6FAC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6D38FFB-AA32-409D-8B0E-A12337C8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142F-7EC1-49B2-ACE6-437FD8EBB09B}" type="datetimeFigureOut">
              <a:rPr lang="es-ES" smtClean="0"/>
              <a:pPr/>
              <a:t>14/10/2017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0E1B0CA-2207-4621-AAB8-A91B49B9A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98E98B2-1049-49C6-9280-E205F5C4A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983D-E4FA-4A53-A212-84DABD82D15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9011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20C690-8004-46A2-AA24-1F8A37166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2E13250-3EAB-4AE5-8B91-65635FA98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D0DA4C8-EA69-4D30-B0BE-CC4A69AEC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BDA58E1-B1C9-4AA3-984B-EF66F6EF6A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87407A2-20B2-438D-8101-3A6BC724CF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AFEF8EE-6929-4163-A1AE-2C31C1FE2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142F-7EC1-49B2-ACE6-437FD8EBB09B}" type="datetimeFigureOut">
              <a:rPr lang="es-ES" smtClean="0"/>
              <a:pPr/>
              <a:t>14/10/2017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5364BF6-546A-4B33-B5EA-DDFD5C6B8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22DED8B3-E33E-4444-986B-781B965D5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983D-E4FA-4A53-A212-84DABD82D15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1316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98F779-4EED-4A8F-BE6F-A58C24A0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8F82BF4-1071-4574-BB0A-53F61790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142F-7EC1-49B2-ACE6-437FD8EBB09B}" type="datetimeFigureOut">
              <a:rPr lang="es-ES" smtClean="0"/>
              <a:pPr/>
              <a:t>14/10/2017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E0A3A9A-90FE-40FC-90ED-1C40F3F25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281F5BA6-155E-4360-9553-59A2F6284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983D-E4FA-4A53-A212-84DABD82D15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7863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8E88B5DB-A17D-4DBD-AA50-79B6DB52D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142F-7EC1-49B2-ACE6-437FD8EBB09B}" type="datetimeFigureOut">
              <a:rPr lang="es-ES" smtClean="0"/>
              <a:pPr/>
              <a:t>14/10/2017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61C45B8E-AB23-4BB2-B9E1-822B6194F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BC2BFDC5-5FA8-42AF-AB9C-48D44CE5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983D-E4FA-4A53-A212-84DABD82D15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44978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B372F4-7F3B-497A-AC36-215ED4696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0EADD45-07B6-46F4-8397-08095DE8E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59464BC-D89B-4DD3-8F14-B1FD7F515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2D5FE16-4080-46CC-BAD9-411526EAB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142F-7EC1-49B2-ACE6-437FD8EBB09B}" type="datetimeFigureOut">
              <a:rPr lang="es-ES" smtClean="0"/>
              <a:pPr/>
              <a:t>14/10/2017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06129EB-8E54-46AE-AB3D-4B4FBA90A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F8041C0-9EB8-433E-AD90-F7A1457F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983D-E4FA-4A53-A212-84DABD82D15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884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C40D35-1B79-4E44-9D8B-598E630F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5BA94B4A-127F-44FC-84F2-AFD555682A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CACE394-C4CF-42AF-A466-DAD749FB8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66A90F4-2644-43C9-A39E-994BBED6E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142F-7EC1-49B2-ACE6-437FD8EBB09B}" type="datetimeFigureOut">
              <a:rPr lang="es-ES" smtClean="0"/>
              <a:pPr/>
              <a:t>14/10/2017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3B2501D-0840-4D95-A9AA-F6A048AE2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FBE826C-3927-41B6-AB41-F70686FAE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983D-E4FA-4A53-A212-84DABD82D15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91542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5DF0FCB6-6B65-4AC3-A650-60A0C2D83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9CAC75F-5B53-4293-8A88-2E713678C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57DB823-EB6F-40DD-AD1B-45790767F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A142F-7EC1-49B2-ACE6-437FD8EBB09B}" type="datetimeFigureOut">
              <a:rPr lang="es-ES" smtClean="0"/>
              <a:pPr/>
              <a:t>14/10/2017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E609DD4-0976-4273-AEC5-88446048A8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9380574-3CFC-4EE1-82DD-BF4994105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B983D-E4FA-4A53-A212-84DABD82D15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1188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063871-5D18-4BE5-82CE-983B36492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CL"/>
              <a:t>Estatuto Especial del Profesional Funcionario: Médicos Cirujanos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1EE8C43-9475-4C72-8BF0-A1D2EA4F1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s-CL"/>
              <a:t>Colegio Médico de Chile A.G. </a:t>
            </a:r>
          </a:p>
          <a:p>
            <a:r>
              <a:rPr lang="es-CL"/>
              <a:t>Gabriel Nieto Muñoz</a:t>
            </a:r>
          </a:p>
          <a:p>
            <a:r>
              <a:rPr lang="es-CL"/>
              <a:t>Abogado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848180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/>
              <a:t>INGRESO A LA PLANTA </a:t>
            </a:r>
            <a:endParaRPr lang="es-CL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El profesional funcionario que ingrese a la planta de un Servicio como titular deberá hacerlo: </a:t>
            </a:r>
          </a:p>
          <a:p>
            <a:pPr lvl="1"/>
            <a:r>
              <a:rPr lang="es-CL" dirty="0" smtClean="0"/>
              <a:t>A) </a:t>
            </a:r>
            <a:r>
              <a:rPr lang="es-CL" b="1" dirty="0" smtClean="0"/>
              <a:t>PREVIO CONCURSO:</a:t>
            </a:r>
          </a:p>
          <a:p>
            <a:pPr lvl="2"/>
            <a:r>
              <a:rPr lang="es-CL" dirty="0" smtClean="0">
                <a:solidFill>
                  <a:srgbClr val="FF0000"/>
                </a:solidFill>
              </a:rPr>
              <a:t>Se llama a concurso dentro del plazo de 60 días, contado desde la fecha en que se produjo la vacancia. </a:t>
            </a:r>
          </a:p>
          <a:p>
            <a:pPr lvl="2"/>
            <a:r>
              <a:rPr lang="es-CL" dirty="0" smtClean="0">
                <a:solidFill>
                  <a:srgbClr val="0070C0"/>
                </a:solidFill>
              </a:rPr>
              <a:t>El concurso será amplio, abierto a todo concursante; o</a:t>
            </a:r>
          </a:p>
          <a:p>
            <a:pPr lvl="2"/>
            <a:r>
              <a:rPr lang="es-CL" dirty="0" smtClean="0">
                <a:solidFill>
                  <a:srgbClr val="FF0000"/>
                </a:solidFill>
              </a:rPr>
              <a:t>Interino: limitado a los funcionarios del servicio, según se determina en el Reglamento de concursos de cada servicio o el que se dicte en los servicios que carezcan de él.</a:t>
            </a:r>
          </a:p>
          <a:p>
            <a:pPr lvl="1" algn="just"/>
            <a:r>
              <a:rPr lang="es-CL" dirty="0" smtClean="0">
                <a:solidFill>
                  <a:srgbClr val="FF0000"/>
                </a:solidFill>
              </a:rPr>
              <a:t>B) DESIGNACIÓN ESPECIAL: </a:t>
            </a:r>
            <a:r>
              <a:rPr lang="es-CL" dirty="0" smtClean="0"/>
              <a:t>Cuando en una localidad se produjere la vacante: declaración de desierto por falta de oponentes: puede designarse en propiedad sin más trámite, a cualquier interesado idóneo, </a:t>
            </a:r>
            <a:r>
              <a:rPr lang="es-CL" b="1" dirty="0" smtClean="0"/>
              <a:t>SIEMPRE QUE SE COMPROMETA A SERVIR EL CARGO POR DOS AÑOS COMO MÍNIMO. </a:t>
            </a: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xmlns="" val="89866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/>
              <a:t>INGRESO A LA PLANTA </a:t>
            </a:r>
            <a:endParaRPr lang="es-CL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1" dirty="0" smtClean="0"/>
              <a:t>PREFERENCIA: </a:t>
            </a:r>
            <a:r>
              <a:rPr lang="es-CL" dirty="0" smtClean="0"/>
              <a:t>Cuando en un servicio público se produce una vacante que no implica jefatura, y en dicho servicio hay profesionales titulares que no gozan de jornada completa, el llamado a concurso afectará exclusivamente a esos funcionarios </a:t>
            </a:r>
            <a:r>
              <a:rPr lang="es-CL" b="1" u="sng" dirty="0" smtClean="0"/>
              <a:t>de una misma especialidad</a:t>
            </a:r>
            <a:r>
              <a:rPr lang="es-CL" dirty="0" smtClean="0"/>
              <a:t>, y a falta de oponentes regirán las reglas generales. </a:t>
            </a:r>
            <a:endParaRPr lang="es-CL" dirty="0"/>
          </a:p>
          <a:p>
            <a:pPr algn="just"/>
            <a:r>
              <a:rPr lang="es-CL" b="1" dirty="0" smtClean="0"/>
              <a:t>EXTRANJEROS</a:t>
            </a:r>
            <a:r>
              <a:rPr lang="es-CL" dirty="0" smtClean="0"/>
              <a:t>: los que hayan obtenido o revalidado su título profesional en Chile, podrán ser designados en cargos o empleos regidos por el Estatuto Médico funcionario. </a:t>
            </a:r>
          </a:p>
          <a:p>
            <a:pPr algn="just"/>
            <a:r>
              <a:rPr lang="es-CL" b="1" dirty="0" smtClean="0"/>
              <a:t>TIEMPO: </a:t>
            </a:r>
            <a:r>
              <a:rPr lang="es-CL" dirty="0" smtClean="0"/>
              <a:t>el servido en el servicio público, Universidades y FFAA y Carabineros. </a:t>
            </a:r>
            <a:endParaRPr lang="es-CL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263063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/>
              <a:t>DECRETO DE NOMBRAMIENTO </a:t>
            </a:r>
            <a:endParaRPr lang="es-CL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1" dirty="0" smtClean="0"/>
              <a:t>UNA VEZ QUE SE PROVEE EL CARGO, SE DICTA EL RESPECTIVO DECRETO, QUE CONSTITUYE UNA RESOLUCIÓN AFECTA: </a:t>
            </a:r>
          </a:p>
          <a:p>
            <a:pPr marL="0" indent="0">
              <a:buNone/>
            </a:pPr>
            <a:endParaRPr lang="es-CL" b="1" dirty="0" smtClean="0"/>
          </a:p>
          <a:p>
            <a:pPr lvl="1"/>
            <a:r>
              <a:rPr lang="es-CL" b="1" dirty="0" smtClean="0"/>
              <a:t>INDIVIDUALIZACIÓN DEL PROFESIONAL</a:t>
            </a:r>
          </a:p>
          <a:p>
            <a:pPr lvl="1"/>
            <a:r>
              <a:rPr lang="es-CL" b="1" dirty="0" smtClean="0"/>
              <a:t>CARGO QUE SE VA A DESEMPEÑAR</a:t>
            </a:r>
          </a:p>
          <a:p>
            <a:pPr lvl="1"/>
            <a:r>
              <a:rPr lang="es-CL" b="1" dirty="0" smtClean="0"/>
              <a:t>LUGAR Y CONDICIONES DE TRABAJO</a:t>
            </a:r>
          </a:p>
          <a:p>
            <a:pPr lvl="1"/>
            <a:r>
              <a:rPr lang="es-CL" b="1" dirty="0" smtClean="0"/>
              <a:t>JORNADA DE TRABAJO</a:t>
            </a:r>
          </a:p>
          <a:p>
            <a:pPr lvl="1"/>
            <a:r>
              <a:rPr lang="es-CL" b="1" dirty="0" smtClean="0"/>
              <a:t>REMUNERACIÓN Y DEMÁS CARACTERÍSTICAS DEL CARGO </a:t>
            </a:r>
          </a:p>
        </p:txBody>
      </p:sp>
    </p:spTree>
    <p:extLst>
      <p:ext uri="{BB962C8B-B14F-4D97-AF65-F5344CB8AC3E}">
        <p14:creationId xmlns:p14="http://schemas.microsoft.com/office/powerpoint/2010/main" xmlns="" val="2547763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/>
              <a:t>JORNADA DE TRABAJO E INCOMPATIBILIDADES</a:t>
            </a:r>
            <a:endParaRPr lang="es-CL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1" dirty="0" smtClean="0"/>
              <a:t>JORNADA COMPLETA </a:t>
            </a:r>
          </a:p>
          <a:p>
            <a:pPr lvl="1"/>
            <a:r>
              <a:rPr lang="es-CL" b="1" dirty="0" smtClean="0"/>
              <a:t>ES DE </a:t>
            </a:r>
            <a:r>
              <a:rPr lang="es-CL" b="1" u="sng" dirty="0" smtClean="0"/>
              <a:t>44 HORAS SEMANALES</a:t>
            </a:r>
          </a:p>
          <a:p>
            <a:pPr lvl="2"/>
            <a:r>
              <a:rPr lang="es-CL" b="1" u="sng" dirty="0" smtClean="0"/>
              <a:t>La cual, debe cumplirse con 8 horas diarias, de lunes a viernes, cuatro horas, en día sábado</a:t>
            </a:r>
          </a:p>
          <a:p>
            <a:pPr lvl="1"/>
            <a:r>
              <a:rPr lang="es-CL" b="1" u="sng" dirty="0" smtClean="0"/>
              <a:t>TAMBIÉN HAY JORNADAS PARCIALES: 11, 22, 33 HORAS</a:t>
            </a:r>
          </a:p>
          <a:p>
            <a:pPr lvl="2"/>
            <a:r>
              <a:rPr lang="es-CL" u="sng" dirty="0" smtClean="0"/>
              <a:t>La jornada de 33 horas se cumple con 6 horas de lunes a viernes y 3 los sábados</a:t>
            </a:r>
          </a:p>
          <a:p>
            <a:pPr lvl="2"/>
            <a:r>
              <a:rPr lang="es-CL" u="sng" dirty="0" smtClean="0"/>
              <a:t>La jornada de 22 horas se cumple con 4 horas de lunes a viernes y 2 los sábados</a:t>
            </a:r>
          </a:p>
          <a:p>
            <a:pPr lvl="2"/>
            <a:r>
              <a:rPr lang="es-CL" u="sng" dirty="0" smtClean="0"/>
              <a:t>La jornada de 11 horas se cumple con 2 horas de lunes a viernes y 1 los sábados</a:t>
            </a:r>
            <a:r>
              <a:rPr lang="es-CL" b="1" u="sng" dirty="0" smtClean="0"/>
              <a:t> </a:t>
            </a:r>
            <a:endParaRPr lang="es-CL" b="1" dirty="0"/>
          </a:p>
          <a:p>
            <a:pPr marL="457200" lvl="1" indent="0" algn="ctr">
              <a:buNone/>
            </a:pPr>
            <a:r>
              <a:rPr lang="es-CL" u="sng" dirty="0" smtClean="0">
                <a:solidFill>
                  <a:srgbClr val="FF0000"/>
                </a:solidFill>
              </a:rPr>
              <a:t>LOS SERVICIOS DE SALUD Y DEMÁS INSTITUCIONES EMPLEADORAS PODRÁN </a:t>
            </a:r>
            <a:r>
              <a:rPr lang="es-CL" b="1" u="sng" dirty="0" smtClean="0">
                <a:solidFill>
                  <a:srgbClr val="FF0000"/>
                </a:solidFill>
              </a:rPr>
              <a:t>DISTRIBUIR EN OTRA FORMA </a:t>
            </a:r>
            <a:r>
              <a:rPr lang="es-CL" u="sng" dirty="0" smtClean="0">
                <a:solidFill>
                  <a:srgbClr val="FF0000"/>
                </a:solidFill>
              </a:rPr>
              <a:t>LAS JORNADAS SEÑALADAS, SIN QUE DEBAN COMPRENDER ESOS SEIS DÍAS DE LA SEMANA</a:t>
            </a:r>
          </a:p>
        </p:txBody>
      </p:sp>
    </p:spTree>
    <p:extLst>
      <p:ext uri="{BB962C8B-B14F-4D97-AF65-F5344CB8AC3E}">
        <p14:creationId xmlns:p14="http://schemas.microsoft.com/office/powerpoint/2010/main" xmlns="" val="3910678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/>
              <a:t>JORNADA DE TRABAJO E INCOMPATIBILIDADES</a:t>
            </a:r>
            <a:br>
              <a:rPr lang="es-CL" b="1" dirty="0" smtClean="0"/>
            </a:br>
            <a:r>
              <a:rPr lang="es-CL" b="1" dirty="0" smtClean="0"/>
              <a:t>28 HORAS</a:t>
            </a:r>
            <a:endParaRPr lang="es-CL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CL" sz="2500" u="sng" dirty="0"/>
              <a:t>No regirá la limitación máxima </a:t>
            </a:r>
            <a:r>
              <a:rPr lang="es-CL" sz="2500" u="sng" dirty="0" smtClean="0"/>
              <a:t> diaria </a:t>
            </a:r>
            <a:r>
              <a:rPr lang="es-CL" sz="2500" u="sng" dirty="0"/>
              <a:t>para los turnos de noche y </a:t>
            </a:r>
            <a:r>
              <a:rPr lang="es-CL" sz="2500" u="sng" dirty="0" smtClean="0"/>
              <a:t>en días </a:t>
            </a:r>
            <a:r>
              <a:rPr lang="es-CL" sz="2500" u="sng" dirty="0"/>
              <a:t>festivos en Servicios de Urgencia, </a:t>
            </a:r>
            <a:r>
              <a:rPr lang="es-CL" sz="2500" u="sng" dirty="0" smtClean="0"/>
              <a:t>Maternidades </a:t>
            </a:r>
            <a:r>
              <a:rPr lang="es-CL" sz="2500" u="sng" dirty="0"/>
              <a:t>y Servicios Médicos </a:t>
            </a:r>
            <a:r>
              <a:rPr lang="es-CL" sz="2500" u="sng" dirty="0" smtClean="0"/>
              <a:t>Legales.</a:t>
            </a:r>
          </a:p>
          <a:p>
            <a:pPr marL="0" indent="0" algn="just">
              <a:buNone/>
            </a:pPr>
            <a:endParaRPr lang="es-CL" sz="2500" u="sng" dirty="0" smtClean="0"/>
          </a:p>
          <a:p>
            <a:pPr algn="just"/>
            <a:r>
              <a:rPr lang="es-CL" sz="2500" u="sng" dirty="0" smtClean="0"/>
              <a:t>Los </a:t>
            </a:r>
            <a:r>
              <a:rPr lang="es-CL" sz="2500" u="sng" dirty="0"/>
              <a:t>profesionales funcionarios </a:t>
            </a:r>
            <a:r>
              <a:rPr lang="es-CL" sz="2500" u="sng" dirty="0" smtClean="0"/>
              <a:t> deberán </a:t>
            </a:r>
            <a:r>
              <a:rPr lang="es-CL" sz="2500" u="sng" dirty="0"/>
              <a:t>cumplir su jornada en forma </a:t>
            </a:r>
            <a:r>
              <a:rPr lang="es-CL" sz="2500" u="sng" dirty="0" smtClean="0"/>
              <a:t>continuada </a:t>
            </a:r>
            <a:r>
              <a:rPr lang="es-CL" sz="2500" u="sng" dirty="0"/>
              <a:t>siempre que fuere </a:t>
            </a:r>
            <a:r>
              <a:rPr lang="es-CL" sz="2500" b="1" u="sng" dirty="0"/>
              <a:t>igual o </a:t>
            </a:r>
            <a:r>
              <a:rPr lang="es-CL" sz="2500" b="1" u="sng" dirty="0" smtClean="0"/>
              <a:t>inferior </a:t>
            </a:r>
            <a:r>
              <a:rPr lang="es-CL" sz="2500" b="1" u="sng" dirty="0"/>
              <a:t>a cuatro horas diarias</a:t>
            </a:r>
            <a:r>
              <a:rPr lang="es-CL" sz="2500" u="sng" dirty="0"/>
              <a:t>. Si dicha </a:t>
            </a:r>
            <a:r>
              <a:rPr lang="es-CL" sz="2500" u="sng" dirty="0" smtClean="0"/>
              <a:t>jornada </a:t>
            </a:r>
            <a:r>
              <a:rPr lang="es-CL" sz="2500" u="sng" dirty="0"/>
              <a:t>fuere superior, deberán cumplirla </a:t>
            </a:r>
            <a:r>
              <a:rPr lang="es-CL" sz="2500" u="sng" dirty="0" smtClean="0"/>
              <a:t>en </a:t>
            </a:r>
            <a:r>
              <a:rPr lang="es-CL" sz="2500" u="sng" dirty="0"/>
              <a:t>dos períodos. Estas normas no </a:t>
            </a:r>
            <a:r>
              <a:rPr lang="es-CL" sz="2500" u="sng" dirty="0" smtClean="0"/>
              <a:t>serán aplicables </a:t>
            </a:r>
            <a:r>
              <a:rPr lang="es-CL" sz="2500" u="sng" dirty="0"/>
              <a:t>a los </a:t>
            </a:r>
            <a:r>
              <a:rPr lang="es-CL" sz="2500" u="sng" dirty="0" smtClean="0"/>
              <a:t>profesionales funcionarios </a:t>
            </a:r>
            <a:r>
              <a:rPr lang="es-CL" sz="2500" u="sng" dirty="0"/>
              <a:t>que presten servicios en </a:t>
            </a:r>
            <a:r>
              <a:rPr lang="es-CL" sz="2500" u="sng" dirty="0" smtClean="0"/>
              <a:t>atenciones </a:t>
            </a:r>
            <a:r>
              <a:rPr lang="es-CL" sz="2500" u="sng" dirty="0"/>
              <a:t>de urgencia, maternidades </a:t>
            </a:r>
            <a:r>
              <a:rPr lang="es-CL" sz="2500" u="sng" dirty="0" smtClean="0"/>
              <a:t>y </a:t>
            </a:r>
            <a:r>
              <a:rPr lang="es-CL" sz="2500" u="sng" dirty="0"/>
              <a:t>unidades de cuidado intensivo. La </a:t>
            </a:r>
            <a:r>
              <a:rPr lang="es-CL" sz="2500" u="sng" dirty="0" smtClean="0"/>
              <a:t>distribución </a:t>
            </a:r>
            <a:r>
              <a:rPr lang="es-CL" sz="2500" u="sng" dirty="0"/>
              <a:t>de la jornada de trabajo </a:t>
            </a:r>
            <a:r>
              <a:rPr lang="es-CL" sz="2500" u="sng" dirty="0" smtClean="0"/>
              <a:t>de </a:t>
            </a:r>
            <a:r>
              <a:rPr lang="es-CL" sz="2500" u="sng" dirty="0"/>
              <a:t>estos profesionales será fijada por </a:t>
            </a:r>
            <a:r>
              <a:rPr lang="es-CL" sz="2500" u="sng" dirty="0" smtClean="0"/>
              <a:t>el </a:t>
            </a:r>
            <a:r>
              <a:rPr lang="es-CL" sz="2500" u="sng" dirty="0"/>
              <a:t>director del establecimiento, de </a:t>
            </a:r>
            <a:r>
              <a:rPr lang="es-CL" sz="2500" u="sng" dirty="0" smtClean="0"/>
              <a:t>acuerdo </a:t>
            </a:r>
            <a:r>
              <a:rPr lang="es-CL" sz="2500" u="sng" dirty="0"/>
              <a:t>a los preceptos reglamentarios </a:t>
            </a:r>
            <a:r>
              <a:rPr lang="es-CL" sz="2500" u="sng" dirty="0" smtClean="0"/>
              <a:t>en </a:t>
            </a:r>
            <a:r>
              <a:rPr lang="es-CL" sz="2500" u="sng" dirty="0"/>
              <a:t>vigencia.</a:t>
            </a:r>
            <a:endParaRPr lang="es-CL" sz="2500" u="sng" dirty="0" smtClean="0"/>
          </a:p>
        </p:txBody>
      </p:sp>
    </p:spTree>
    <p:extLst>
      <p:ext uri="{BB962C8B-B14F-4D97-AF65-F5344CB8AC3E}">
        <p14:creationId xmlns:p14="http://schemas.microsoft.com/office/powerpoint/2010/main" xmlns="" val="3372323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/>
              <a:t>JORNADA DE TRABAJO E INCOMPATIBILIDADES</a:t>
            </a:r>
            <a:br>
              <a:rPr lang="es-CL" b="1" dirty="0" smtClean="0"/>
            </a:br>
            <a:r>
              <a:rPr lang="es-CL" b="1" dirty="0" smtClean="0"/>
              <a:t>28 HORAS</a:t>
            </a:r>
            <a:endParaRPr lang="es-CL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endParaRPr lang="es-CL" sz="3000" u="sng" dirty="0" smtClean="0"/>
          </a:p>
          <a:p>
            <a:pPr algn="just"/>
            <a:r>
              <a:rPr lang="es-CL" sz="3000" u="sng" dirty="0" smtClean="0"/>
              <a:t>Los </a:t>
            </a:r>
            <a:r>
              <a:rPr lang="es-CL" sz="3000" u="sng" dirty="0"/>
              <a:t>cargos o contratos de cuatro </a:t>
            </a:r>
            <a:r>
              <a:rPr lang="es-CL" sz="3000" u="sng" dirty="0" smtClean="0"/>
              <a:t>horas </a:t>
            </a:r>
            <a:r>
              <a:rPr lang="es-CL" sz="3000" u="sng" dirty="0"/>
              <a:t>en los Servicios de Urgencia o </a:t>
            </a:r>
            <a:r>
              <a:rPr lang="es-CL" sz="3000" u="sng" dirty="0" smtClean="0"/>
              <a:t>Maternidades </a:t>
            </a:r>
            <a:r>
              <a:rPr lang="es-CL" sz="3000" u="sng" dirty="0"/>
              <a:t>y en unidades de cuidado </a:t>
            </a:r>
            <a:r>
              <a:rPr lang="es-CL" sz="3000" u="sng" dirty="0" smtClean="0"/>
              <a:t>intensivo </a:t>
            </a:r>
            <a:r>
              <a:rPr lang="es-CL" sz="3000" u="sng" dirty="0"/>
              <a:t>que deban trabajar los siete </a:t>
            </a:r>
            <a:r>
              <a:rPr lang="es-CL" sz="3000" u="sng" dirty="0" smtClean="0"/>
              <a:t>días </a:t>
            </a:r>
            <a:r>
              <a:rPr lang="es-CL" sz="3000" u="sng" dirty="0"/>
              <a:t>de la semana, se considerarán para </a:t>
            </a:r>
            <a:r>
              <a:rPr lang="es-CL" sz="3000" u="sng" dirty="0" smtClean="0"/>
              <a:t>su </a:t>
            </a:r>
            <a:r>
              <a:rPr lang="es-CL" sz="3000" u="sng" dirty="0"/>
              <a:t>pago y previsión como veintiocho horas </a:t>
            </a:r>
            <a:r>
              <a:rPr lang="es-CL" sz="3000" u="sng" dirty="0" smtClean="0"/>
              <a:t>semanales</a:t>
            </a:r>
            <a:r>
              <a:rPr lang="es-CL" sz="3000" u="sng" dirty="0"/>
              <a:t>, pero sólo incompatibilizarán </a:t>
            </a:r>
            <a:r>
              <a:rPr lang="es-CL" sz="3000" u="sng" dirty="0" smtClean="0"/>
              <a:t>once </a:t>
            </a:r>
            <a:r>
              <a:rPr lang="es-CL" sz="3000" u="sng" dirty="0"/>
              <a:t>horas a la semana, excepto en la </a:t>
            </a:r>
            <a:r>
              <a:rPr lang="es-CL" sz="3000" u="sng" dirty="0" smtClean="0"/>
              <a:t>situación </a:t>
            </a:r>
            <a:r>
              <a:rPr lang="es-CL" sz="3000" u="sng" dirty="0"/>
              <a:t>prevista en el artículo 92° </a:t>
            </a:r>
            <a:r>
              <a:rPr lang="es-CL" sz="3000" u="sng" dirty="0" smtClean="0"/>
              <a:t>de </a:t>
            </a:r>
            <a:r>
              <a:rPr lang="es-CL" sz="3000" u="sng" dirty="0"/>
              <a:t>la ley N° 18.591, en que los cargos </a:t>
            </a:r>
            <a:r>
              <a:rPr lang="es-CL" sz="3000" u="sng" dirty="0" smtClean="0"/>
              <a:t>de </a:t>
            </a:r>
            <a:r>
              <a:rPr lang="es-CL" sz="3000" u="sng" dirty="0"/>
              <a:t>veintiocho horas semanales, serán </a:t>
            </a:r>
            <a:r>
              <a:rPr lang="es-CL" sz="3000" u="sng" dirty="0" smtClean="0"/>
              <a:t>compatibles </a:t>
            </a:r>
            <a:r>
              <a:rPr lang="es-CL" sz="3000" u="sng" dirty="0"/>
              <a:t>sólo con jornadas de un </a:t>
            </a:r>
            <a:r>
              <a:rPr lang="es-CL" sz="3000" u="sng" dirty="0" smtClean="0"/>
              <a:t>máximo </a:t>
            </a:r>
            <a:r>
              <a:rPr lang="es-CL" sz="3000" u="sng" dirty="0"/>
              <a:t>de veintidós horas semanales, </a:t>
            </a:r>
            <a:r>
              <a:rPr lang="es-CL" sz="3000" u="sng" dirty="0" smtClean="0"/>
              <a:t>cualquiera </a:t>
            </a:r>
            <a:r>
              <a:rPr lang="es-CL" sz="3000" u="sng" dirty="0"/>
              <a:t>sea la calidad jurídica de </a:t>
            </a:r>
            <a:r>
              <a:rPr lang="es-CL" sz="3000" u="sng" dirty="0" smtClean="0"/>
              <a:t>las </a:t>
            </a:r>
            <a:r>
              <a:rPr lang="es-CL" sz="3000" u="sng" dirty="0"/>
              <a:t>designaciones.</a:t>
            </a:r>
            <a:endParaRPr lang="es-CL" sz="3000" u="sng" dirty="0" smtClean="0"/>
          </a:p>
        </p:txBody>
      </p:sp>
    </p:spTree>
    <p:extLst>
      <p:ext uri="{BB962C8B-B14F-4D97-AF65-F5344CB8AC3E}">
        <p14:creationId xmlns:p14="http://schemas.microsoft.com/office/powerpoint/2010/main" xmlns="" val="2646889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/>
              <a:t>REEMPLAZOS EN UNIDADES DE URGENCIA, MATERNIDAD Y CUIDADO INTENSIVO</a:t>
            </a:r>
            <a:endParaRPr lang="es-CL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endParaRPr lang="es-CL" sz="3000" u="sng" dirty="0" smtClean="0"/>
          </a:p>
          <a:p>
            <a:pPr algn="just"/>
            <a:endParaRPr lang="es-CL" sz="3000" u="sng" dirty="0"/>
          </a:p>
          <a:p>
            <a:pPr algn="just"/>
            <a:r>
              <a:rPr lang="es-CL" sz="3000" u="sng" dirty="0" smtClean="0"/>
              <a:t> </a:t>
            </a:r>
            <a:r>
              <a:rPr lang="es-CL" sz="3000" u="sng" dirty="0"/>
              <a:t>Para efectuar suplencias y </a:t>
            </a:r>
            <a:r>
              <a:rPr lang="es-CL" sz="3000" u="sng" dirty="0" smtClean="0"/>
              <a:t>reemplazos </a:t>
            </a:r>
            <a:r>
              <a:rPr lang="es-CL" sz="3000" u="sng" dirty="0"/>
              <a:t>en Asistencias Públicas, </a:t>
            </a:r>
            <a:r>
              <a:rPr lang="es-CL" sz="3000" u="sng" dirty="0" smtClean="0"/>
              <a:t>Servicios </a:t>
            </a:r>
            <a:r>
              <a:rPr lang="es-CL" sz="3000" u="sng" dirty="0"/>
              <a:t>de Urgencias y Maternidades, </a:t>
            </a:r>
            <a:r>
              <a:rPr lang="es-CL" sz="3000" u="sng" dirty="0" smtClean="0"/>
              <a:t>por </a:t>
            </a:r>
            <a:r>
              <a:rPr lang="es-CL" sz="3000" u="sng" dirty="0"/>
              <a:t>lapsos no superiores a cuatro meses </a:t>
            </a:r>
            <a:r>
              <a:rPr lang="es-CL" sz="3000" u="sng" dirty="0" smtClean="0"/>
              <a:t>en </a:t>
            </a:r>
            <a:r>
              <a:rPr lang="es-CL" sz="3000" u="sng" dirty="0"/>
              <a:t>cada año calendario, los profesionales </a:t>
            </a:r>
            <a:r>
              <a:rPr lang="es-CL" sz="3000" u="sng" dirty="0" smtClean="0"/>
              <a:t>funcionarios </a:t>
            </a:r>
            <a:r>
              <a:rPr lang="es-CL" sz="3000" u="sng" dirty="0"/>
              <a:t>podrán excederse hasta </a:t>
            </a:r>
            <a:r>
              <a:rPr lang="es-CL" sz="3000" u="sng" dirty="0" smtClean="0"/>
              <a:t>cuatro </a:t>
            </a:r>
            <a:r>
              <a:rPr lang="es-CL" sz="3000" u="sng" dirty="0"/>
              <a:t>horas diarias de la jornada máxima </a:t>
            </a:r>
            <a:r>
              <a:rPr lang="es-CL" sz="3000" u="sng" dirty="0" smtClean="0"/>
              <a:t>establecida </a:t>
            </a:r>
            <a:r>
              <a:rPr lang="es-CL" sz="3000" u="sng" dirty="0"/>
              <a:t>en la presente ley.</a:t>
            </a:r>
            <a:endParaRPr lang="es-CL" sz="3000" u="sng" dirty="0" smtClean="0"/>
          </a:p>
        </p:txBody>
      </p:sp>
    </p:spTree>
    <p:extLst>
      <p:ext uri="{BB962C8B-B14F-4D97-AF65-F5344CB8AC3E}">
        <p14:creationId xmlns:p14="http://schemas.microsoft.com/office/powerpoint/2010/main" xmlns="" val="1615205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b="1" dirty="0" smtClean="0"/>
              <a:t>REEMPLAZOS EN UNIDADES DE URGENCIA, MATERNIDAD Y CUIDADO INTENSIVO</a:t>
            </a:r>
            <a:br>
              <a:rPr lang="es-CL" b="1" dirty="0" smtClean="0"/>
            </a:br>
            <a:r>
              <a:rPr lang="es-CL" b="1" dirty="0" smtClean="0"/>
              <a:t>caso de los Becarios</a:t>
            </a:r>
            <a:endParaRPr lang="es-CL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endParaRPr lang="es-CL" sz="3000" u="sng" dirty="0" smtClean="0"/>
          </a:p>
          <a:p>
            <a:pPr algn="just"/>
            <a:endParaRPr lang="es-CL" sz="3000" u="sng" dirty="0"/>
          </a:p>
          <a:p>
            <a:pPr algn="just"/>
            <a:r>
              <a:rPr lang="es-CL" sz="3000" u="sng" dirty="0"/>
              <a:t> Cuando las necesidades de los </a:t>
            </a:r>
            <a:r>
              <a:rPr lang="es-CL" sz="3000" u="sng" dirty="0" smtClean="0"/>
              <a:t>Servicios </a:t>
            </a:r>
            <a:r>
              <a:rPr lang="es-CL" sz="3000" u="sng" dirty="0"/>
              <a:t>lo requieran, los Directores de </a:t>
            </a:r>
            <a:r>
              <a:rPr lang="es-CL" sz="3000" u="sng" dirty="0" smtClean="0"/>
              <a:t>los </a:t>
            </a:r>
            <a:r>
              <a:rPr lang="es-CL" sz="3000" u="sng" dirty="0"/>
              <a:t>Servicios de Salud podrán autorizar </a:t>
            </a:r>
            <a:r>
              <a:rPr lang="es-CL" sz="3000" u="sng" dirty="0" smtClean="0"/>
              <a:t>la </a:t>
            </a:r>
            <a:r>
              <a:rPr lang="es-CL" sz="3000" u="sng" dirty="0"/>
              <a:t>contratación de profesionales </a:t>
            </a:r>
            <a:r>
              <a:rPr lang="es-CL" sz="3000" u="sng" dirty="0" smtClean="0"/>
              <a:t>funcionarios </a:t>
            </a:r>
            <a:r>
              <a:rPr lang="es-CL" sz="3000" u="sng" dirty="0"/>
              <a:t>becarios para efectuar </a:t>
            </a:r>
            <a:r>
              <a:rPr lang="es-CL" sz="3000" u="sng" dirty="0" smtClean="0"/>
              <a:t>suplencias </a:t>
            </a:r>
            <a:r>
              <a:rPr lang="es-CL" sz="3000" u="sng" dirty="0"/>
              <a:t>del inciso anterior, sin </a:t>
            </a:r>
            <a:r>
              <a:rPr lang="es-CL" sz="3000" u="sng" dirty="0" smtClean="0"/>
              <a:t>perjuicio </a:t>
            </a:r>
            <a:r>
              <a:rPr lang="es-CL" sz="3000" u="sng" dirty="0"/>
              <a:t>de sus obligaciones como </a:t>
            </a:r>
            <a:r>
              <a:rPr lang="es-CL" sz="3000" u="sng" dirty="0" smtClean="0"/>
              <a:t>becarios</a:t>
            </a:r>
            <a:r>
              <a:rPr lang="es-CL" sz="3000" u="sng" dirty="0"/>
              <a:t>.</a:t>
            </a:r>
            <a:endParaRPr lang="es-CL" sz="3000" u="sng" dirty="0" smtClean="0"/>
          </a:p>
        </p:txBody>
      </p:sp>
    </p:spTree>
    <p:extLst>
      <p:ext uri="{BB962C8B-B14F-4D97-AF65-F5344CB8AC3E}">
        <p14:creationId xmlns:p14="http://schemas.microsoft.com/office/powerpoint/2010/main" xmlns="" val="4001864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b="1" dirty="0" smtClean="0"/>
              <a:t>COMPATIBILIDAD HORARIA</a:t>
            </a:r>
            <a:endParaRPr lang="es-CL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2000" u="sng" dirty="0"/>
              <a:t>Los cargos y </a:t>
            </a:r>
            <a:r>
              <a:rPr lang="es-CL" sz="2000" u="sng" dirty="0" smtClean="0"/>
              <a:t>remuneraciones </a:t>
            </a:r>
            <a:r>
              <a:rPr lang="es-CL" sz="2000" u="sng" dirty="0"/>
              <a:t>de los profesionales </a:t>
            </a:r>
            <a:r>
              <a:rPr lang="es-CL" sz="2000" u="sng" dirty="0" smtClean="0"/>
              <a:t>funcionarios </a:t>
            </a:r>
            <a:r>
              <a:rPr lang="es-CL" sz="2000" u="sng" dirty="0"/>
              <a:t>son compatibles hasta los </a:t>
            </a:r>
            <a:r>
              <a:rPr lang="es-CL" sz="2000" u="sng" dirty="0" smtClean="0"/>
              <a:t>máximos </a:t>
            </a:r>
            <a:r>
              <a:rPr lang="es-CL" sz="2000" u="sng" dirty="0"/>
              <a:t>indicados en el artículo 12°. </a:t>
            </a:r>
            <a:endParaRPr lang="es-CL" sz="2000" u="sng" dirty="0" smtClean="0"/>
          </a:p>
          <a:p>
            <a:pPr marL="0" indent="0" algn="just">
              <a:buNone/>
            </a:pPr>
            <a:r>
              <a:rPr lang="es-CL" sz="2000" u="sng" dirty="0" smtClean="0"/>
              <a:t>Además</a:t>
            </a:r>
            <a:r>
              <a:rPr lang="es-CL" sz="2000" u="sng" dirty="0"/>
              <a:t>, son compatibles con el desempeño </a:t>
            </a:r>
            <a:r>
              <a:rPr lang="es-CL" sz="2000" u="sng" dirty="0" smtClean="0"/>
              <a:t>de </a:t>
            </a:r>
            <a:r>
              <a:rPr lang="es-CL" sz="2000" u="sng" dirty="0"/>
              <a:t>cargos docentes hasta un máximo de </a:t>
            </a:r>
            <a:r>
              <a:rPr lang="es-CL" sz="2000" u="sng" dirty="0" smtClean="0"/>
              <a:t>doce </a:t>
            </a:r>
            <a:r>
              <a:rPr lang="es-CL" sz="2000" u="sng" dirty="0"/>
              <a:t>horas semanales, sin perjuicio </a:t>
            </a:r>
            <a:r>
              <a:rPr lang="es-CL" sz="2000" u="sng" dirty="0" smtClean="0"/>
              <a:t>del </a:t>
            </a:r>
            <a:r>
              <a:rPr lang="es-CL" sz="2000" u="sng" dirty="0"/>
              <a:t>cabal cumplimiento de la jornada </a:t>
            </a:r>
            <a:r>
              <a:rPr lang="es-CL" sz="2000" u="sng" dirty="0" smtClean="0"/>
              <a:t>contratada.</a:t>
            </a:r>
          </a:p>
          <a:p>
            <a:pPr marL="0" indent="0" algn="just">
              <a:buNone/>
            </a:pPr>
            <a:r>
              <a:rPr lang="es-CL" sz="2000" u="sng" dirty="0" smtClean="0"/>
              <a:t>Las </a:t>
            </a:r>
            <a:r>
              <a:rPr lang="es-CL" sz="2000" u="sng" dirty="0"/>
              <a:t>compatibilidades e </a:t>
            </a:r>
            <a:r>
              <a:rPr lang="es-CL" sz="2000" u="sng" dirty="0" smtClean="0"/>
              <a:t>incompatibilidades </a:t>
            </a:r>
            <a:r>
              <a:rPr lang="es-CL" sz="2000" u="sng" dirty="0"/>
              <a:t>a que se refiere </a:t>
            </a:r>
            <a:r>
              <a:rPr lang="es-CL" sz="2000" u="sng" dirty="0" smtClean="0"/>
              <a:t>el </a:t>
            </a:r>
            <a:r>
              <a:rPr lang="es-CL" sz="2000" u="sng" dirty="0"/>
              <a:t>inciso precedente, sólo serán </a:t>
            </a:r>
            <a:r>
              <a:rPr lang="es-CL" sz="2000" u="sng" dirty="0" smtClean="0"/>
              <a:t>aplicables </a:t>
            </a:r>
            <a:r>
              <a:rPr lang="es-CL" sz="2000" u="sng" dirty="0"/>
              <a:t>respecto de cargos y horarios </a:t>
            </a:r>
            <a:r>
              <a:rPr lang="es-CL" sz="2000" u="sng" dirty="0" smtClean="0"/>
              <a:t>contratados </a:t>
            </a:r>
            <a:r>
              <a:rPr lang="es-CL" sz="2000" u="sng" dirty="0"/>
              <a:t>por las instituciones </a:t>
            </a:r>
            <a:r>
              <a:rPr lang="es-CL" sz="2000" u="sng" dirty="0" smtClean="0"/>
              <a:t>señaladas </a:t>
            </a:r>
            <a:r>
              <a:rPr lang="es-CL" sz="2000" u="sng" dirty="0"/>
              <a:t>en el inciso segundo del </a:t>
            </a:r>
            <a:r>
              <a:rPr lang="es-CL" sz="2000" u="sng" dirty="0" smtClean="0"/>
              <a:t>artículo 1°</a:t>
            </a:r>
          </a:p>
          <a:p>
            <a:pPr marL="0" indent="0" algn="just">
              <a:buNone/>
            </a:pPr>
            <a:r>
              <a:rPr lang="es-CL" sz="3000" b="1" u="sng" dirty="0" smtClean="0">
                <a:solidFill>
                  <a:srgbClr val="FF0000"/>
                </a:solidFill>
              </a:rPr>
              <a:t>Cualquiera </a:t>
            </a:r>
            <a:r>
              <a:rPr lang="es-CL" sz="3000" b="1" u="sng" dirty="0">
                <a:solidFill>
                  <a:srgbClr val="FF0000"/>
                </a:solidFill>
              </a:rPr>
              <a:t>que sea la jornada de </a:t>
            </a:r>
            <a:r>
              <a:rPr lang="es-CL" sz="3000" b="1" u="sng" dirty="0" smtClean="0">
                <a:solidFill>
                  <a:srgbClr val="FF0000"/>
                </a:solidFill>
              </a:rPr>
              <a:t>trabajo </a:t>
            </a:r>
            <a:r>
              <a:rPr lang="es-CL" sz="3000" b="1" u="sng" dirty="0">
                <a:solidFill>
                  <a:srgbClr val="FF0000"/>
                </a:solidFill>
              </a:rPr>
              <a:t>que desempeñe el profesional </a:t>
            </a:r>
            <a:r>
              <a:rPr lang="es-CL" sz="3000" b="1" u="sng" dirty="0" smtClean="0">
                <a:solidFill>
                  <a:srgbClr val="FF0000"/>
                </a:solidFill>
              </a:rPr>
              <a:t>funcionario</a:t>
            </a:r>
            <a:r>
              <a:rPr lang="es-CL" sz="3000" b="1" u="sng" dirty="0">
                <a:solidFill>
                  <a:srgbClr val="FF0000"/>
                </a:solidFill>
              </a:rPr>
              <a:t>, no quedará inhabilitado </a:t>
            </a:r>
            <a:r>
              <a:rPr lang="es-CL" sz="3000" b="1" u="sng" dirty="0" smtClean="0">
                <a:solidFill>
                  <a:srgbClr val="FF0000"/>
                </a:solidFill>
              </a:rPr>
              <a:t>para </a:t>
            </a:r>
            <a:r>
              <a:rPr lang="es-CL" sz="3000" b="1" u="sng" dirty="0">
                <a:solidFill>
                  <a:srgbClr val="FF0000"/>
                </a:solidFill>
              </a:rPr>
              <a:t>el libre ejercicio de su profesión </a:t>
            </a:r>
            <a:r>
              <a:rPr lang="es-CL" sz="3000" b="1" u="sng" dirty="0" smtClean="0">
                <a:solidFill>
                  <a:srgbClr val="FF0000"/>
                </a:solidFill>
              </a:rPr>
              <a:t>fuera </a:t>
            </a:r>
            <a:r>
              <a:rPr lang="es-CL" sz="3000" b="1" u="sng" dirty="0">
                <a:solidFill>
                  <a:srgbClr val="FF0000"/>
                </a:solidFill>
              </a:rPr>
              <a:t>de las horas contratadas.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-71482"/>
            <a:ext cx="65" cy="6001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s-CL" altLang="es-C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1784350" cy="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  <a:t/>
            </a:r>
            <a:b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</a:b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791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b="1" dirty="0" smtClean="0"/>
              <a:t>INCOMPATIBILIDADES FUNCIONARIAS</a:t>
            </a:r>
            <a:endParaRPr lang="es-CL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4500" b="1" u="sng" dirty="0">
                <a:solidFill>
                  <a:srgbClr val="FF0000"/>
                </a:solidFill>
              </a:rPr>
              <a:t>La designación de </a:t>
            </a:r>
            <a:r>
              <a:rPr lang="es-CL" sz="4500" b="1" u="sng" dirty="0" smtClean="0">
                <a:solidFill>
                  <a:srgbClr val="FF0000"/>
                </a:solidFill>
              </a:rPr>
              <a:t>un profesional </a:t>
            </a:r>
            <a:r>
              <a:rPr lang="es-CL" sz="4500" b="1" u="sng" dirty="0">
                <a:solidFill>
                  <a:srgbClr val="FF0000"/>
                </a:solidFill>
              </a:rPr>
              <a:t>funcionario que desempeñe </a:t>
            </a:r>
            <a:r>
              <a:rPr lang="es-CL" sz="4500" b="1" u="sng" dirty="0" smtClean="0">
                <a:solidFill>
                  <a:srgbClr val="FF0000"/>
                </a:solidFill>
              </a:rPr>
              <a:t>un </a:t>
            </a:r>
            <a:r>
              <a:rPr lang="es-CL" sz="4500" b="1" u="sng" dirty="0">
                <a:solidFill>
                  <a:srgbClr val="FF0000"/>
                </a:solidFill>
              </a:rPr>
              <a:t>cargo en propiedad para ocupar otro </a:t>
            </a:r>
            <a:r>
              <a:rPr lang="es-CL" sz="4500" b="1" u="sng" dirty="0" smtClean="0">
                <a:solidFill>
                  <a:srgbClr val="FF0000"/>
                </a:solidFill>
              </a:rPr>
              <a:t>incompatible</a:t>
            </a:r>
            <a:r>
              <a:rPr lang="es-CL" sz="4500" b="1" u="sng" dirty="0">
                <a:solidFill>
                  <a:srgbClr val="FF0000"/>
                </a:solidFill>
              </a:rPr>
              <a:t>, produce la vacancia del </a:t>
            </a:r>
            <a:r>
              <a:rPr lang="es-CL" sz="4500" b="1" u="sng" dirty="0" smtClean="0">
                <a:solidFill>
                  <a:srgbClr val="FF0000"/>
                </a:solidFill>
              </a:rPr>
              <a:t>anterior </a:t>
            </a:r>
            <a:r>
              <a:rPr lang="es-CL" sz="4500" b="1" u="sng" dirty="0">
                <a:solidFill>
                  <a:srgbClr val="FF0000"/>
                </a:solidFill>
              </a:rPr>
              <a:t>por el solo ministerio de la </a:t>
            </a:r>
            <a:r>
              <a:rPr lang="es-CL" sz="4500" b="1" u="sng" dirty="0" smtClean="0">
                <a:solidFill>
                  <a:srgbClr val="FF0000"/>
                </a:solidFill>
              </a:rPr>
              <a:t>ley</a:t>
            </a:r>
            <a:r>
              <a:rPr lang="es-CL" sz="4500" b="1" u="sng" dirty="0">
                <a:solidFill>
                  <a:srgbClr val="FF0000"/>
                </a:solidFill>
              </a:rPr>
              <a:t>, a menos de rechazar por escrito </a:t>
            </a:r>
            <a:r>
              <a:rPr lang="es-CL" sz="4500" b="1" u="sng" dirty="0" smtClean="0">
                <a:solidFill>
                  <a:srgbClr val="FF0000"/>
                </a:solidFill>
              </a:rPr>
              <a:t>el </a:t>
            </a:r>
            <a:r>
              <a:rPr lang="es-CL" sz="4500" b="1" u="sng" dirty="0">
                <a:solidFill>
                  <a:srgbClr val="FF0000"/>
                </a:solidFill>
              </a:rPr>
              <a:t>nuevo cargo.</a:t>
            </a:r>
          </a:p>
          <a:p>
            <a:pPr marL="0" indent="0" algn="just">
              <a:buNone/>
            </a:pPr>
            <a:endParaRPr lang="es-CL" sz="3000" b="1" u="sng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s-CL" sz="3000" b="1" u="sng" dirty="0">
              <a:solidFill>
                <a:srgbClr val="FF0000"/>
              </a:solidFill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-71482"/>
            <a:ext cx="65" cy="6001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s-CL" altLang="es-C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1784350" cy="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  <a:t/>
            </a:r>
            <a:b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</a:b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466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C2F747-34D6-4968-8B55-D91BBA010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El Empleo Público</a:t>
            </a:r>
            <a:endParaRPr lang="es-ES" b="1" dirty="0"/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xmlns="" id="{D1718784-73A9-4FE3-9687-33C37FB8410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049493678"/>
              </p:ext>
            </p:extLst>
          </p:nvPr>
        </p:nvGraphicFramePr>
        <p:xfrm>
          <a:off x="838200" y="1690688"/>
          <a:ext cx="6861175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3EA118DA-5410-465B-B878-9D07081AD7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7832658" y="1825624"/>
            <a:ext cx="3984204" cy="425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0430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b="1" dirty="0" smtClean="0"/>
              <a:t>INCOMPATIBILIDADES FUNCIONARIAS</a:t>
            </a:r>
            <a:endParaRPr lang="es-CL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3000" b="1" u="sng" dirty="0" smtClean="0">
                <a:solidFill>
                  <a:srgbClr val="FF0000"/>
                </a:solidFill>
              </a:rPr>
              <a:t>SE EXCEPTÚAN:</a:t>
            </a:r>
          </a:p>
          <a:p>
            <a:pPr marL="0" indent="0" algn="just">
              <a:buNone/>
            </a:pPr>
            <a:endParaRPr lang="es-CL" sz="3000" b="1" u="sng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s-CL" sz="3000" b="1" dirty="0" smtClean="0">
                <a:solidFill>
                  <a:srgbClr val="FF0000"/>
                </a:solidFill>
              </a:rPr>
              <a:t>	</a:t>
            </a:r>
            <a:r>
              <a:rPr lang="es-CL" sz="3000" b="1" dirty="0" smtClean="0">
                <a:solidFill>
                  <a:srgbClr val="002060"/>
                </a:solidFill>
              </a:rPr>
              <a:t>-</a:t>
            </a:r>
            <a:r>
              <a:rPr lang="es-CL" sz="3000" b="1" dirty="0" smtClean="0">
                <a:solidFill>
                  <a:srgbClr val="FF0000"/>
                </a:solidFill>
              </a:rPr>
              <a:t> </a:t>
            </a:r>
            <a:r>
              <a:rPr lang="es-CL" sz="3000" b="1" dirty="0" smtClean="0">
                <a:solidFill>
                  <a:srgbClr val="002060"/>
                </a:solidFill>
              </a:rPr>
              <a:t>MINISTROS DE ESTADO</a:t>
            </a:r>
          </a:p>
          <a:p>
            <a:pPr marL="0" indent="0" algn="just">
              <a:buNone/>
            </a:pPr>
            <a:endParaRPr lang="es-CL" sz="30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s-CL" sz="3000" b="1" dirty="0" smtClean="0">
                <a:solidFill>
                  <a:srgbClr val="002060"/>
                </a:solidFill>
              </a:rPr>
              <a:t>	- RECTOR DE UNIVERSIDAD</a:t>
            </a:r>
          </a:p>
          <a:p>
            <a:pPr marL="0" indent="0" algn="just">
              <a:buNone/>
            </a:pPr>
            <a:endParaRPr lang="es-CL" sz="30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s-CL" sz="3000" b="1" dirty="0" smtClean="0">
                <a:solidFill>
                  <a:srgbClr val="002060"/>
                </a:solidFill>
              </a:rPr>
              <a:t>	- ALTA DIRECCIÓN PÚBLICA</a:t>
            </a:r>
            <a:endParaRPr lang="es-CL" sz="30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s-CL" sz="3000" b="1" u="sng" dirty="0">
              <a:solidFill>
                <a:srgbClr val="FF0000"/>
              </a:solidFill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-71482"/>
            <a:ext cx="65" cy="6001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s-CL" altLang="es-C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1784350" cy="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  <a:t/>
            </a:r>
            <a:b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</a:b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869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b="1" dirty="0" smtClean="0"/>
              <a:t>INCOMPATIBILIDADES FUNCIONARIAS</a:t>
            </a:r>
            <a:endParaRPr lang="es-CL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3000" b="1" u="sng" dirty="0" smtClean="0">
                <a:solidFill>
                  <a:srgbClr val="FF0000"/>
                </a:solidFill>
              </a:rPr>
              <a:t>SE EXCEPTÚAN:</a:t>
            </a:r>
          </a:p>
          <a:p>
            <a:pPr marL="0" indent="0" algn="just">
              <a:buNone/>
            </a:pPr>
            <a:r>
              <a:rPr lang="es-CL" sz="3000" b="1" dirty="0" smtClean="0">
                <a:solidFill>
                  <a:srgbClr val="FF0000"/>
                </a:solidFill>
              </a:rPr>
              <a:t>	</a:t>
            </a:r>
            <a:r>
              <a:rPr lang="es-CL" sz="3000" b="1" dirty="0" smtClean="0">
                <a:solidFill>
                  <a:srgbClr val="002060"/>
                </a:solidFill>
              </a:rPr>
              <a:t>-</a:t>
            </a:r>
            <a:r>
              <a:rPr lang="es-CL" sz="3000" b="1" dirty="0" smtClean="0">
                <a:solidFill>
                  <a:srgbClr val="FF0000"/>
                </a:solidFill>
              </a:rPr>
              <a:t> </a:t>
            </a:r>
            <a:r>
              <a:rPr lang="es-CL" sz="3000" b="1" dirty="0" smtClean="0">
                <a:solidFill>
                  <a:srgbClr val="002060"/>
                </a:solidFill>
              </a:rPr>
              <a:t>MINISTROS DE ESTADO</a:t>
            </a:r>
          </a:p>
          <a:p>
            <a:pPr marL="0" indent="0" algn="just">
              <a:buNone/>
            </a:pPr>
            <a:endParaRPr lang="es-CL" sz="30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s-CL" sz="3000" b="1" dirty="0" smtClean="0">
                <a:solidFill>
                  <a:srgbClr val="002060"/>
                </a:solidFill>
              </a:rPr>
              <a:t>	- RECTOR DE UNIVERSIDAD</a:t>
            </a:r>
          </a:p>
          <a:p>
            <a:pPr marL="0" indent="0" algn="just">
              <a:buNone/>
            </a:pPr>
            <a:endParaRPr lang="es-CL" sz="30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s-CL" sz="3000" b="1" dirty="0" smtClean="0">
                <a:solidFill>
                  <a:srgbClr val="002060"/>
                </a:solidFill>
              </a:rPr>
              <a:t>	- ALTA DIRECCIÓN PÚBLICA</a:t>
            </a:r>
          </a:p>
          <a:p>
            <a:pPr marL="0" indent="0" algn="just">
              <a:buNone/>
            </a:pPr>
            <a:endParaRPr lang="es-CL" sz="30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s-CL" sz="3000" b="1" dirty="0" smtClean="0">
                <a:solidFill>
                  <a:srgbClr val="002060"/>
                </a:solidFill>
              </a:rPr>
              <a:t>	- CONTRATA: SUPLENTES O REEMPLAZANTES</a:t>
            </a:r>
            <a:endParaRPr lang="es-CL" sz="30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s-CL" sz="3000" b="1" u="sng" dirty="0">
              <a:solidFill>
                <a:srgbClr val="FF0000"/>
              </a:solidFill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-71482"/>
            <a:ext cx="65" cy="6001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s-CL" altLang="es-C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1784350" cy="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  <a:t/>
            </a:r>
            <a:b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</a:b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06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b="1" dirty="0" smtClean="0"/>
              <a:t>INCOMPATIBILIDADES FUNCIONARIAS</a:t>
            </a:r>
            <a:endParaRPr lang="es-CL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3000" b="1" u="sng" dirty="0" smtClean="0">
                <a:solidFill>
                  <a:srgbClr val="FF0000"/>
                </a:solidFill>
              </a:rPr>
              <a:t>SE EXCEPTÚAN:</a:t>
            </a:r>
          </a:p>
          <a:p>
            <a:pPr marL="0" indent="0" algn="just">
              <a:buNone/>
            </a:pPr>
            <a:r>
              <a:rPr lang="es-CL" sz="3000" b="1" dirty="0" smtClean="0">
                <a:solidFill>
                  <a:srgbClr val="FF0000"/>
                </a:solidFill>
              </a:rPr>
              <a:t>	</a:t>
            </a:r>
            <a:r>
              <a:rPr lang="es-CL" sz="3000" b="1" dirty="0" smtClean="0">
                <a:solidFill>
                  <a:srgbClr val="002060"/>
                </a:solidFill>
              </a:rPr>
              <a:t>-</a:t>
            </a:r>
            <a:r>
              <a:rPr lang="es-CL" sz="3000" b="1" dirty="0" smtClean="0">
                <a:solidFill>
                  <a:srgbClr val="FF0000"/>
                </a:solidFill>
              </a:rPr>
              <a:t> </a:t>
            </a:r>
            <a:r>
              <a:rPr lang="es-CL" sz="3000" b="1" dirty="0" smtClean="0">
                <a:solidFill>
                  <a:srgbClr val="002060"/>
                </a:solidFill>
              </a:rPr>
              <a:t>MINISTROS DE ESTADO</a:t>
            </a:r>
          </a:p>
          <a:p>
            <a:pPr marL="0" indent="0" algn="just">
              <a:buNone/>
            </a:pPr>
            <a:endParaRPr lang="es-CL" sz="30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s-CL" sz="3000" b="1" dirty="0" smtClean="0">
                <a:solidFill>
                  <a:srgbClr val="002060"/>
                </a:solidFill>
              </a:rPr>
              <a:t>	- RECTOR DE UNIVERSIDAD</a:t>
            </a:r>
          </a:p>
          <a:p>
            <a:pPr marL="0" indent="0" algn="just">
              <a:buNone/>
            </a:pPr>
            <a:endParaRPr lang="es-CL" sz="30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s-CL" sz="3000" b="1" dirty="0" smtClean="0">
                <a:solidFill>
                  <a:srgbClr val="002060"/>
                </a:solidFill>
              </a:rPr>
              <a:t>	- ALTA DIRECCIÓN PÚBLICA</a:t>
            </a:r>
          </a:p>
          <a:p>
            <a:pPr marL="0" indent="0" algn="just">
              <a:buNone/>
            </a:pPr>
            <a:endParaRPr lang="es-CL" sz="30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s-CL" sz="3000" b="1" dirty="0" smtClean="0">
                <a:solidFill>
                  <a:srgbClr val="002060"/>
                </a:solidFill>
              </a:rPr>
              <a:t>	- CONTRATA: SUPLENTES O REEMPLAZANTES</a:t>
            </a:r>
            <a:endParaRPr lang="es-CL" sz="30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s-CL" sz="3000" b="1" u="sng" dirty="0">
              <a:solidFill>
                <a:srgbClr val="FF0000"/>
              </a:solidFill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-71482"/>
            <a:ext cx="65" cy="6001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s-CL" altLang="es-C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1784350" cy="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  <a:t/>
            </a:r>
            <a:b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</a:b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426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b="1" dirty="0" smtClean="0"/>
              <a:t>CALIFICACIONES</a:t>
            </a:r>
            <a:endParaRPr lang="es-CL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3000" b="1" u="sng" dirty="0" smtClean="0">
                <a:solidFill>
                  <a:srgbClr val="FF0000"/>
                </a:solidFill>
              </a:rPr>
              <a:t>NORMATIVA APLICABLE: LEY 15.076 Y DECRETO 110, DE 1963, DEL MINISTERIO DE SALUD.</a:t>
            </a:r>
            <a:endParaRPr lang="es-CL" sz="30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s-CL" sz="2500" b="1" dirty="0"/>
              <a:t>Los Servicios Públicos </a:t>
            </a:r>
            <a:r>
              <a:rPr lang="es-CL" sz="2500" b="1" dirty="0" smtClean="0"/>
              <a:t>calificarán </a:t>
            </a:r>
            <a:r>
              <a:rPr lang="es-CL" sz="2500" b="1" dirty="0"/>
              <a:t>anualmente a sus </a:t>
            </a:r>
            <a:r>
              <a:rPr lang="es-CL" sz="2500" b="1" dirty="0" smtClean="0"/>
              <a:t>profesionales </a:t>
            </a:r>
            <a:r>
              <a:rPr lang="es-CL" sz="2500" b="1" dirty="0"/>
              <a:t>funcionarios con arreglo a </a:t>
            </a:r>
            <a:r>
              <a:rPr lang="es-CL" sz="2500" b="1" dirty="0" smtClean="0"/>
              <a:t>las </a:t>
            </a:r>
            <a:r>
              <a:rPr lang="es-CL" sz="2500" b="1" dirty="0"/>
              <a:t>disposiciones especiales que contenga </a:t>
            </a:r>
            <a:r>
              <a:rPr lang="es-CL" sz="2500" b="1" dirty="0" smtClean="0"/>
              <a:t>el </a:t>
            </a:r>
            <a:r>
              <a:rPr lang="es-CL" sz="2500" b="1" dirty="0"/>
              <a:t>reglamento.</a:t>
            </a:r>
          </a:p>
          <a:p>
            <a:pPr marL="0" indent="0" algn="just">
              <a:buNone/>
            </a:pPr>
            <a:r>
              <a:rPr lang="es-CL" sz="2500" b="1" dirty="0" smtClean="0"/>
              <a:t>En </a:t>
            </a:r>
            <a:r>
              <a:rPr lang="es-CL" sz="2500" b="1" dirty="0"/>
              <a:t>todo caso, la calificación </a:t>
            </a:r>
            <a:r>
              <a:rPr lang="es-CL" sz="2500" b="1" dirty="0" smtClean="0"/>
              <a:t>deberá </a:t>
            </a:r>
            <a:r>
              <a:rPr lang="es-CL" sz="2500" b="1" dirty="0"/>
              <a:t>hacerse a base de cuatro listas </a:t>
            </a:r>
            <a:r>
              <a:rPr lang="es-CL" sz="2500" b="1" dirty="0" smtClean="0"/>
              <a:t>que </a:t>
            </a:r>
            <a:r>
              <a:rPr lang="es-CL" sz="2500" b="1" dirty="0"/>
              <a:t>serán</a:t>
            </a:r>
            <a:r>
              <a:rPr lang="es-CL" sz="2500" b="1" dirty="0" smtClean="0"/>
              <a:t>:</a:t>
            </a:r>
            <a:endParaRPr lang="es-CL" sz="2500" b="1" dirty="0"/>
          </a:p>
          <a:p>
            <a:pPr marL="0" indent="0" algn="just">
              <a:buNone/>
            </a:pPr>
            <a:r>
              <a:rPr lang="es-CL" sz="2500" b="1" dirty="0"/>
              <a:t>     Lista 1, de distinción;</a:t>
            </a:r>
          </a:p>
          <a:p>
            <a:pPr marL="0" indent="0" algn="just">
              <a:buNone/>
            </a:pPr>
            <a:r>
              <a:rPr lang="es-CL" sz="2500" b="1" dirty="0"/>
              <a:t>     Lista 2, buena;</a:t>
            </a:r>
          </a:p>
          <a:p>
            <a:pPr marL="0" indent="0" algn="just">
              <a:buNone/>
            </a:pPr>
            <a:r>
              <a:rPr lang="es-CL" sz="2500" b="1" dirty="0"/>
              <a:t>     Lista 3, condicional, y</a:t>
            </a:r>
          </a:p>
          <a:p>
            <a:pPr marL="0" indent="0" algn="just">
              <a:buNone/>
            </a:pPr>
            <a:r>
              <a:rPr lang="es-CL" sz="2500" b="1" dirty="0"/>
              <a:t>     Lista 4, de eliminación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-71482"/>
            <a:ext cx="65" cy="6001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s-CL" altLang="es-C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1784350" cy="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  <a:t/>
            </a:r>
            <a:b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</a:b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477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b="1" dirty="0" smtClean="0"/>
              <a:t>FERIADOS, COMISIONES Y PERMISOS</a:t>
            </a:r>
            <a:endParaRPr lang="es-CL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CL" sz="2500" b="1" dirty="0" smtClean="0"/>
              <a:t> Rige al efecto, el ESTATUTO ADMINISTRATIVO GENERAL. </a:t>
            </a:r>
          </a:p>
          <a:p>
            <a:pPr marL="0" indent="0" algn="just">
              <a:buNone/>
            </a:pPr>
            <a:endParaRPr lang="es-CL" sz="2500" b="1" dirty="0" smtClean="0"/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s-CL" sz="2100" b="1" dirty="0"/>
              <a:t>Se entiende por </a:t>
            </a:r>
            <a:r>
              <a:rPr lang="es-CL" sz="2100" b="1" dirty="0" smtClean="0"/>
              <a:t>feriado </a:t>
            </a:r>
            <a:r>
              <a:rPr lang="es-CL" sz="2100" b="1" dirty="0"/>
              <a:t>el descanso a que tiene derecho </a:t>
            </a:r>
            <a:r>
              <a:rPr lang="es-CL" sz="2100" b="1" dirty="0" smtClean="0"/>
              <a:t>el </a:t>
            </a:r>
            <a:r>
              <a:rPr lang="es-CL" sz="2100" b="1" dirty="0"/>
              <a:t>funcionario, con el goce de todas las </a:t>
            </a:r>
            <a:r>
              <a:rPr lang="es-CL" sz="2100" b="1" dirty="0" smtClean="0"/>
              <a:t>remuneraciones </a:t>
            </a:r>
            <a:r>
              <a:rPr lang="es-CL" sz="2100" b="1" dirty="0"/>
              <a:t>durante el tiempo y bajo </a:t>
            </a:r>
            <a:r>
              <a:rPr lang="es-CL" sz="2100" b="1" dirty="0" smtClean="0"/>
              <a:t>las </a:t>
            </a:r>
            <a:r>
              <a:rPr lang="es-CL" sz="2100" b="1" dirty="0"/>
              <a:t>condiciones que más adelante se </a:t>
            </a:r>
            <a:r>
              <a:rPr lang="es-CL" sz="2100" b="1" dirty="0" smtClean="0"/>
              <a:t>establecen</a:t>
            </a:r>
            <a:r>
              <a:rPr lang="es-CL" sz="2100" b="1" dirty="0"/>
              <a:t>.</a:t>
            </a:r>
          </a:p>
          <a:p>
            <a:pPr lvl="1" algn="just">
              <a:buFont typeface="Wingdings" panose="05000000000000000000" pitchFamily="2" charset="2"/>
              <a:buChar char="v"/>
            </a:pPr>
            <a:endParaRPr lang="es-CL" sz="2100" b="1" dirty="0" smtClean="0"/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s-CL" sz="2100" b="1" dirty="0"/>
              <a:t>El feriado </a:t>
            </a:r>
            <a:r>
              <a:rPr lang="es-CL" sz="2100" b="1" dirty="0" smtClean="0"/>
              <a:t>corresponderá </a:t>
            </a:r>
            <a:r>
              <a:rPr lang="es-CL" sz="2100" b="1" dirty="0"/>
              <a:t>a cada año calendario y </a:t>
            </a:r>
            <a:r>
              <a:rPr lang="es-CL" sz="2100" b="1" dirty="0" smtClean="0"/>
              <a:t>será </a:t>
            </a:r>
            <a:r>
              <a:rPr lang="es-CL" sz="2100" b="1" dirty="0"/>
              <a:t>de quince días hábiles para los </a:t>
            </a:r>
            <a:r>
              <a:rPr lang="es-CL" sz="2100" b="1" dirty="0" smtClean="0"/>
              <a:t>funcionarios </a:t>
            </a:r>
            <a:r>
              <a:rPr lang="es-CL" sz="2100" b="1" dirty="0"/>
              <a:t>con menos de quince años </a:t>
            </a:r>
            <a:r>
              <a:rPr lang="es-CL" sz="2100" b="1" dirty="0" smtClean="0"/>
              <a:t>de </a:t>
            </a:r>
            <a:r>
              <a:rPr lang="es-CL" sz="2100" b="1" dirty="0"/>
              <a:t>servicios, de veinte días hábiles </a:t>
            </a:r>
            <a:r>
              <a:rPr lang="es-CL" sz="2100" b="1" dirty="0" smtClean="0"/>
              <a:t>para </a:t>
            </a:r>
            <a:r>
              <a:rPr lang="es-CL" sz="2100" b="1" dirty="0"/>
              <a:t>los funcionarios con quince o </a:t>
            </a:r>
            <a:r>
              <a:rPr lang="es-CL" sz="2100" b="1" dirty="0" err="1" smtClean="0"/>
              <a:t>másaños</a:t>
            </a:r>
            <a:r>
              <a:rPr lang="es-CL" sz="2100" b="1" dirty="0" smtClean="0"/>
              <a:t> </a:t>
            </a:r>
            <a:r>
              <a:rPr lang="es-CL" sz="2100" b="1" dirty="0"/>
              <a:t>de servicios y menos de veinte, y </a:t>
            </a:r>
            <a:r>
              <a:rPr lang="es-CL" sz="2100" b="1" dirty="0" smtClean="0"/>
              <a:t>de </a:t>
            </a:r>
            <a:r>
              <a:rPr lang="es-CL" sz="2100" b="1" dirty="0"/>
              <a:t>veinticinco días hábiles para los </a:t>
            </a:r>
            <a:r>
              <a:rPr lang="es-CL" sz="2100" b="1" dirty="0" smtClean="0"/>
              <a:t>funcionarios </a:t>
            </a:r>
            <a:r>
              <a:rPr lang="es-CL" sz="2100" b="1" dirty="0"/>
              <a:t>con veinte o más años de </a:t>
            </a:r>
            <a:r>
              <a:rPr lang="es-CL" sz="2100" b="1" dirty="0" smtClean="0"/>
              <a:t>servicio.</a:t>
            </a:r>
          </a:p>
          <a:p>
            <a:pPr lvl="1" algn="just">
              <a:buFont typeface="Wingdings" panose="05000000000000000000" pitchFamily="2" charset="2"/>
              <a:buChar char="v"/>
            </a:pPr>
            <a:endParaRPr lang="es-CL" sz="2100" b="1" dirty="0"/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s-CL" sz="2100" b="1" dirty="0" smtClean="0"/>
              <a:t>Para </a:t>
            </a:r>
            <a:r>
              <a:rPr lang="es-CL" sz="2100" b="1" dirty="0"/>
              <a:t>estos efectos, no se </a:t>
            </a:r>
            <a:r>
              <a:rPr lang="es-CL" sz="2100" b="1" dirty="0" smtClean="0"/>
              <a:t>considerarán </a:t>
            </a:r>
            <a:r>
              <a:rPr lang="es-CL" sz="2100" b="1" dirty="0"/>
              <a:t>como días hábiles </a:t>
            </a:r>
            <a:r>
              <a:rPr lang="es-CL" sz="2100" b="1" dirty="0" smtClean="0"/>
              <a:t>los días </a:t>
            </a:r>
            <a:r>
              <a:rPr lang="es-CL" sz="2100" b="1" dirty="0"/>
              <a:t>sábado y se computarán los años </a:t>
            </a:r>
            <a:r>
              <a:rPr lang="es-CL" sz="2100" b="1" dirty="0" smtClean="0"/>
              <a:t>trabajados </a:t>
            </a:r>
            <a:r>
              <a:rPr lang="es-CL" sz="2100" b="1" dirty="0"/>
              <a:t>como dependiente, en cualquier </a:t>
            </a:r>
            <a:r>
              <a:rPr lang="es-CL" sz="2100" b="1" dirty="0" smtClean="0"/>
              <a:t>calidad </a:t>
            </a:r>
            <a:r>
              <a:rPr lang="es-CL" sz="2100" b="1" dirty="0"/>
              <a:t>jurídica, sea en el </a:t>
            </a:r>
            <a:r>
              <a:rPr lang="es-CL" sz="2100" b="1" dirty="0" smtClean="0"/>
              <a:t>sector público </a:t>
            </a:r>
            <a:r>
              <a:rPr lang="es-CL" sz="2100" b="1" dirty="0"/>
              <a:t>o privado.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-71482"/>
            <a:ext cx="65" cy="6001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s-CL" altLang="es-C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1784350" cy="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  <a:t/>
            </a:r>
            <a:b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</a:b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8031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b="1" dirty="0" smtClean="0"/>
              <a:t>PERMISO ESPECIAL</a:t>
            </a:r>
            <a:endParaRPr lang="es-CL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s-CL" sz="5000" b="1" dirty="0"/>
              <a:t>Todo funcionario </a:t>
            </a:r>
          </a:p>
          <a:p>
            <a:pPr marL="0" indent="0" algn="ctr">
              <a:buNone/>
            </a:pPr>
            <a:r>
              <a:rPr lang="es-CL" sz="5000" b="1" dirty="0"/>
              <a:t>tendrá derecho a gozar de los permisos </a:t>
            </a:r>
          </a:p>
          <a:p>
            <a:pPr marL="0" indent="0" algn="ctr">
              <a:buNone/>
            </a:pPr>
            <a:r>
              <a:rPr lang="es-CL" sz="5000" b="1" dirty="0"/>
              <a:t>contemplados en el artículo 66 del</a:t>
            </a:r>
          </a:p>
          <a:p>
            <a:pPr marL="0" indent="0" algn="ctr">
              <a:buNone/>
            </a:pPr>
            <a:r>
              <a:rPr lang="es-CL" sz="5000" b="1" dirty="0"/>
              <a:t>Código del Trabajo.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-71482"/>
            <a:ext cx="65" cy="6001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s-CL" altLang="es-C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1784350" cy="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  <a:t/>
            </a:r>
            <a:b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</a:b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0688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b="1" dirty="0" smtClean="0"/>
              <a:t>PERMISO CON GOCE DE SUELDO (DÍAS ADMINISTRATIVOS)</a:t>
            </a:r>
            <a:endParaRPr lang="es-CL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endParaRPr lang="es-CL" sz="4000" b="1" dirty="0" smtClean="0"/>
          </a:p>
          <a:p>
            <a:pPr marL="0" indent="0" algn="just">
              <a:buNone/>
            </a:pPr>
            <a:r>
              <a:rPr lang="es-CL" sz="4000" b="1" dirty="0" smtClean="0"/>
              <a:t>Los </a:t>
            </a:r>
            <a:r>
              <a:rPr lang="es-CL" sz="4000" b="1" dirty="0"/>
              <a:t>Jefes de </a:t>
            </a:r>
            <a:r>
              <a:rPr lang="es-CL" sz="4000" b="1" dirty="0" smtClean="0"/>
              <a:t>Servicios </a:t>
            </a:r>
            <a:r>
              <a:rPr lang="es-CL" sz="4000" b="1" dirty="0"/>
              <a:t>están autorizados para </a:t>
            </a:r>
            <a:r>
              <a:rPr lang="es-CL" sz="4000" b="1" dirty="0" smtClean="0"/>
              <a:t>conceder </a:t>
            </a:r>
            <a:r>
              <a:rPr lang="es-CL" sz="4000" b="1" dirty="0"/>
              <a:t>al personal de su dependencia, </a:t>
            </a:r>
            <a:r>
              <a:rPr lang="es-CL" sz="4000" b="1" dirty="0" smtClean="0"/>
              <a:t>por </a:t>
            </a:r>
            <a:r>
              <a:rPr lang="es-CL" sz="4000" b="1" dirty="0"/>
              <a:t>resolución fundada y cuando </a:t>
            </a:r>
            <a:r>
              <a:rPr lang="es-CL" sz="4000" b="1" dirty="0" smtClean="0"/>
              <a:t>circunstancias </a:t>
            </a:r>
            <a:r>
              <a:rPr lang="es-CL" sz="4000" b="1" dirty="0"/>
              <a:t>especiales lo justifiquen, </a:t>
            </a:r>
            <a:r>
              <a:rPr lang="es-CL" sz="4000" b="1" dirty="0" smtClean="0"/>
              <a:t>permisos </a:t>
            </a:r>
            <a:r>
              <a:rPr lang="es-CL" sz="4000" b="1" dirty="0"/>
              <a:t>fraccionados o continuos hasta </a:t>
            </a:r>
            <a:r>
              <a:rPr lang="es-CL" sz="4000" b="1" dirty="0" smtClean="0"/>
              <a:t>de </a:t>
            </a:r>
            <a:r>
              <a:rPr lang="es-CL" sz="4000" b="1" dirty="0">
                <a:solidFill>
                  <a:srgbClr val="FF0000"/>
                </a:solidFill>
              </a:rPr>
              <a:t>seis días</a:t>
            </a:r>
            <a:r>
              <a:rPr lang="es-CL" sz="4000" b="1" dirty="0"/>
              <a:t> hábiles en cada semestre </a:t>
            </a:r>
            <a:r>
              <a:rPr lang="es-CL" sz="4000" b="1" dirty="0" smtClean="0"/>
              <a:t>calendario</a:t>
            </a:r>
            <a:r>
              <a:rPr lang="es-CL" sz="4000" b="1" dirty="0"/>
              <a:t>, con el goce de sueldo y </a:t>
            </a:r>
            <a:r>
              <a:rPr lang="es-CL" sz="4000" b="1" dirty="0" smtClean="0"/>
              <a:t>demás </a:t>
            </a:r>
            <a:r>
              <a:rPr lang="es-CL" sz="4000" b="1" dirty="0"/>
              <a:t>remuneraciones de que disfruten.</a:t>
            </a:r>
          </a:p>
          <a:p>
            <a:pPr marL="0" indent="0" algn="just">
              <a:buNone/>
            </a:pPr>
            <a:endParaRPr lang="es-CL" sz="5000" b="1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-71482"/>
            <a:ext cx="65" cy="6001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s-CL" altLang="es-C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1784350" cy="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  <a:t/>
            </a:r>
            <a:b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</a:b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0377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b="1" dirty="0" smtClean="0"/>
              <a:t>PERMISO CON GOCE DE SUELDO (DÍAS ADMINISTRATIVOS)</a:t>
            </a:r>
            <a:endParaRPr lang="es-CL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endParaRPr lang="es-CL" sz="4000" b="1" dirty="0" smtClean="0"/>
          </a:p>
          <a:p>
            <a:pPr marL="0" indent="0" algn="just">
              <a:buNone/>
            </a:pPr>
            <a:r>
              <a:rPr lang="es-CL" sz="4000" b="1" dirty="0" smtClean="0"/>
              <a:t>Los </a:t>
            </a:r>
            <a:r>
              <a:rPr lang="es-CL" sz="4000" b="1" dirty="0"/>
              <a:t>Jefes de </a:t>
            </a:r>
            <a:r>
              <a:rPr lang="es-CL" sz="4000" b="1" dirty="0" smtClean="0"/>
              <a:t>Servicios </a:t>
            </a:r>
            <a:r>
              <a:rPr lang="es-CL" sz="4000" b="1" dirty="0"/>
              <a:t>están autorizados para </a:t>
            </a:r>
            <a:r>
              <a:rPr lang="es-CL" sz="4000" b="1" dirty="0" smtClean="0"/>
              <a:t>conceder </a:t>
            </a:r>
            <a:r>
              <a:rPr lang="es-CL" sz="4000" b="1" dirty="0"/>
              <a:t>al personal de su dependencia, </a:t>
            </a:r>
            <a:r>
              <a:rPr lang="es-CL" sz="4000" b="1" dirty="0" smtClean="0"/>
              <a:t>por </a:t>
            </a:r>
            <a:r>
              <a:rPr lang="es-CL" sz="4000" b="1" dirty="0"/>
              <a:t>resolución fundada y cuando </a:t>
            </a:r>
            <a:r>
              <a:rPr lang="es-CL" sz="4000" b="1" dirty="0" smtClean="0"/>
              <a:t>circunstancias </a:t>
            </a:r>
            <a:r>
              <a:rPr lang="es-CL" sz="4000" b="1" dirty="0"/>
              <a:t>especiales lo justifiquen, </a:t>
            </a:r>
            <a:r>
              <a:rPr lang="es-CL" sz="4000" b="1" dirty="0" smtClean="0"/>
              <a:t>permisos </a:t>
            </a:r>
            <a:r>
              <a:rPr lang="es-CL" sz="4000" b="1" dirty="0"/>
              <a:t>fraccionados o continuos hasta </a:t>
            </a:r>
            <a:r>
              <a:rPr lang="es-CL" sz="4000" b="1" dirty="0" smtClean="0"/>
              <a:t>de </a:t>
            </a:r>
            <a:r>
              <a:rPr lang="es-CL" sz="4000" b="1" dirty="0">
                <a:solidFill>
                  <a:srgbClr val="FF0000"/>
                </a:solidFill>
              </a:rPr>
              <a:t>seis días</a:t>
            </a:r>
            <a:r>
              <a:rPr lang="es-CL" sz="4000" b="1" dirty="0"/>
              <a:t> hábiles en cada semestre </a:t>
            </a:r>
            <a:r>
              <a:rPr lang="es-CL" sz="4000" b="1" dirty="0" smtClean="0"/>
              <a:t>calendario</a:t>
            </a:r>
            <a:r>
              <a:rPr lang="es-CL" sz="4000" b="1" dirty="0"/>
              <a:t>, con el goce de sueldo y </a:t>
            </a:r>
            <a:r>
              <a:rPr lang="es-CL" sz="4000" b="1" dirty="0" smtClean="0"/>
              <a:t>demás </a:t>
            </a:r>
            <a:r>
              <a:rPr lang="es-CL" sz="4000" b="1" dirty="0"/>
              <a:t>remuneraciones de que disfruten.</a:t>
            </a:r>
          </a:p>
          <a:p>
            <a:pPr marL="0" indent="0" algn="just">
              <a:buNone/>
            </a:pPr>
            <a:endParaRPr lang="es-CL" sz="5000" b="1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-71482"/>
            <a:ext cx="65" cy="6001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s-CL" altLang="es-C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1784350" cy="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  <a:t/>
            </a:r>
            <a:b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</a:b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327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b="1" dirty="0" smtClean="0"/>
              <a:t>PERMISO CON GOCE DE SUELDO (DÍAS ADMINISTRATIVOS)</a:t>
            </a:r>
            <a:endParaRPr lang="es-CL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4000" b="1" dirty="0"/>
              <a:t>Respecto de los profesionales </a:t>
            </a:r>
            <a:r>
              <a:rPr lang="es-CL" sz="4000" b="1" dirty="0" smtClean="0"/>
              <a:t>funcionarios </a:t>
            </a:r>
            <a:r>
              <a:rPr lang="es-CL" sz="4000" b="1" dirty="0"/>
              <a:t>que no cumplan su jornada </a:t>
            </a:r>
            <a:r>
              <a:rPr lang="es-CL" sz="4000" b="1" dirty="0" smtClean="0"/>
              <a:t>semanal </a:t>
            </a:r>
            <a:r>
              <a:rPr lang="es-CL" sz="4000" b="1" dirty="0"/>
              <a:t>en la forma dispuesta en los </a:t>
            </a:r>
            <a:r>
              <a:rPr lang="es-CL" sz="4000" b="1" dirty="0" smtClean="0"/>
              <a:t>incisos </a:t>
            </a:r>
            <a:r>
              <a:rPr lang="es-CL" sz="4000" b="1" dirty="0"/>
              <a:t>primero o segundo del artículo </a:t>
            </a:r>
            <a:r>
              <a:rPr lang="es-CL" sz="4000" b="1" dirty="0" smtClean="0"/>
              <a:t>12</a:t>
            </a:r>
            <a:r>
              <a:rPr lang="es-CL" sz="4000" b="1" dirty="0"/>
              <a:t>° o en que dicha jornada no esté </a:t>
            </a:r>
            <a:r>
              <a:rPr lang="es-CL" sz="4000" b="1" dirty="0" smtClean="0"/>
              <a:t>distribuida </a:t>
            </a:r>
            <a:r>
              <a:rPr lang="es-CL" sz="4000" b="1" dirty="0"/>
              <a:t>de manera uniforme de lunes </a:t>
            </a:r>
            <a:r>
              <a:rPr lang="es-CL" sz="4000" b="1" dirty="0" smtClean="0"/>
              <a:t>a </a:t>
            </a:r>
            <a:r>
              <a:rPr lang="es-CL" sz="4000" b="1" dirty="0"/>
              <a:t>viernes, se considerará que un día de </a:t>
            </a:r>
            <a:r>
              <a:rPr lang="es-CL" sz="4000" b="1" dirty="0" smtClean="0"/>
              <a:t>permiso </a:t>
            </a:r>
            <a:r>
              <a:rPr lang="es-CL" sz="4000" b="1" dirty="0"/>
              <a:t>corresponde a la cantidad de </a:t>
            </a:r>
            <a:r>
              <a:rPr lang="es-CL" sz="4000" b="1" dirty="0" smtClean="0"/>
              <a:t>horas </a:t>
            </a:r>
            <a:r>
              <a:rPr lang="es-CL" sz="4000" b="1" dirty="0"/>
              <a:t>que resulte de dividir por cinco </a:t>
            </a:r>
            <a:r>
              <a:rPr lang="es-CL" sz="4000" b="1" dirty="0" smtClean="0"/>
              <a:t>la </a:t>
            </a:r>
            <a:r>
              <a:rPr lang="es-CL" sz="4000" b="1" dirty="0"/>
              <a:t>jornada semanal.</a:t>
            </a:r>
            <a:endParaRPr lang="es-CL" sz="5000" b="1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-71482"/>
            <a:ext cx="65" cy="6001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s-CL" altLang="es-C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1784350" cy="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  <a:t/>
            </a:r>
            <a:b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</a:b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29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b="1" dirty="0" smtClean="0"/>
              <a:t>PERMISO SIN GOCE DE SUELDO	</a:t>
            </a:r>
            <a:endParaRPr lang="es-CL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2500" b="1" dirty="0">
                <a:solidFill>
                  <a:srgbClr val="FF0000"/>
                </a:solidFill>
              </a:rPr>
              <a:t>a) por motivos particulares hasta </a:t>
            </a:r>
            <a:r>
              <a:rPr lang="es-CL" sz="2500" b="1" dirty="0" smtClean="0">
                <a:solidFill>
                  <a:srgbClr val="FF0000"/>
                </a:solidFill>
              </a:rPr>
              <a:t>dos </a:t>
            </a:r>
            <a:r>
              <a:rPr lang="es-CL" sz="2500" b="1" dirty="0">
                <a:solidFill>
                  <a:srgbClr val="FF0000"/>
                </a:solidFill>
              </a:rPr>
              <a:t>meses en cada año calendario o seis </a:t>
            </a:r>
            <a:r>
              <a:rPr lang="es-CL" sz="2500" b="1" dirty="0" smtClean="0">
                <a:solidFill>
                  <a:srgbClr val="FF0000"/>
                </a:solidFill>
              </a:rPr>
              <a:t>meses </a:t>
            </a:r>
            <a:r>
              <a:rPr lang="es-CL" sz="2500" b="1" dirty="0">
                <a:solidFill>
                  <a:srgbClr val="FF0000"/>
                </a:solidFill>
              </a:rPr>
              <a:t>cada tres años</a:t>
            </a:r>
            <a:r>
              <a:rPr lang="es-CL" sz="2500" b="1" dirty="0" smtClean="0">
                <a:solidFill>
                  <a:srgbClr val="FF0000"/>
                </a:solidFill>
              </a:rPr>
              <a:t>;</a:t>
            </a:r>
          </a:p>
          <a:p>
            <a:pPr marL="0" indent="0" algn="just">
              <a:buNone/>
            </a:pPr>
            <a:r>
              <a:rPr lang="es-CL" sz="2500" b="1" dirty="0" smtClean="0">
                <a:solidFill>
                  <a:srgbClr val="002060"/>
                </a:solidFill>
              </a:rPr>
              <a:t>b</a:t>
            </a:r>
            <a:r>
              <a:rPr lang="es-CL" sz="2500" b="1" dirty="0">
                <a:solidFill>
                  <a:srgbClr val="002060"/>
                </a:solidFill>
              </a:rPr>
              <a:t>) para trasladarse al extranjero, </a:t>
            </a:r>
            <a:r>
              <a:rPr lang="es-CL" sz="2500" b="1" dirty="0" smtClean="0">
                <a:solidFill>
                  <a:srgbClr val="002060"/>
                </a:solidFill>
              </a:rPr>
              <a:t>por </a:t>
            </a:r>
            <a:r>
              <a:rPr lang="es-CL" sz="2500" b="1" dirty="0">
                <a:solidFill>
                  <a:srgbClr val="002060"/>
                </a:solidFill>
              </a:rPr>
              <a:t>el tiempo que se exprese al otorgar </a:t>
            </a:r>
            <a:r>
              <a:rPr lang="es-CL" sz="2500" b="1" dirty="0" smtClean="0">
                <a:solidFill>
                  <a:srgbClr val="002060"/>
                </a:solidFill>
              </a:rPr>
              <a:t>el </a:t>
            </a:r>
            <a:r>
              <a:rPr lang="es-CL" sz="2500" b="1" dirty="0">
                <a:solidFill>
                  <a:srgbClr val="002060"/>
                </a:solidFill>
              </a:rPr>
              <a:t>permiso, el cual no podrá exceder de </a:t>
            </a:r>
            <a:r>
              <a:rPr lang="es-CL" sz="2500" b="1" dirty="0" smtClean="0">
                <a:solidFill>
                  <a:srgbClr val="002060"/>
                </a:solidFill>
              </a:rPr>
              <a:t>tres </a:t>
            </a:r>
            <a:r>
              <a:rPr lang="es-CL" sz="2500" b="1" dirty="0">
                <a:solidFill>
                  <a:srgbClr val="002060"/>
                </a:solidFill>
              </a:rPr>
              <a:t>años.</a:t>
            </a:r>
          </a:p>
          <a:p>
            <a:pPr marL="0" indent="0" algn="just">
              <a:buNone/>
            </a:pPr>
            <a:r>
              <a:rPr lang="es-CL" sz="2500" b="1" dirty="0" smtClean="0"/>
              <a:t>Sin </a:t>
            </a:r>
            <a:r>
              <a:rPr lang="es-CL" sz="2500" b="1" dirty="0"/>
              <a:t>embargo, si el permiso se </a:t>
            </a:r>
            <a:r>
              <a:rPr lang="es-CL" sz="2500" b="1" dirty="0" smtClean="0"/>
              <a:t>otorgare </a:t>
            </a:r>
            <a:r>
              <a:rPr lang="es-CL" sz="2500" b="1" dirty="0"/>
              <a:t>a raíz de la obtención de </a:t>
            </a:r>
            <a:r>
              <a:rPr lang="es-CL" sz="2500" b="1" dirty="0" smtClean="0"/>
              <a:t>una </a:t>
            </a:r>
            <a:r>
              <a:rPr lang="es-CL" sz="2500" b="1" dirty="0"/>
              <a:t>beca para estudios especiales, </a:t>
            </a:r>
            <a:r>
              <a:rPr lang="es-CL" sz="2500" b="1" dirty="0" smtClean="0"/>
              <a:t>calificados </a:t>
            </a:r>
            <a:r>
              <a:rPr lang="es-CL" sz="2500" b="1" dirty="0"/>
              <a:t>favorablemente por la </a:t>
            </a:r>
            <a:r>
              <a:rPr lang="es-CL" sz="2500" b="1" dirty="0" smtClean="0"/>
              <a:t>Jefatura </a:t>
            </a:r>
            <a:r>
              <a:rPr lang="es-CL" sz="2500" b="1" dirty="0"/>
              <a:t>del Servicio correspondiente, </a:t>
            </a:r>
            <a:r>
              <a:rPr lang="es-CL" sz="2500" b="1" dirty="0" smtClean="0"/>
              <a:t>se </a:t>
            </a:r>
            <a:r>
              <a:rPr lang="es-CL" sz="2500" b="1" dirty="0"/>
              <a:t>podrá mantener el goce total de la </a:t>
            </a:r>
            <a:r>
              <a:rPr lang="es-CL" sz="2500" b="1" dirty="0" smtClean="0"/>
              <a:t>remuneración</a:t>
            </a:r>
            <a:r>
              <a:rPr lang="es-CL" sz="2500" b="1" dirty="0"/>
              <a:t>.</a:t>
            </a:r>
          </a:p>
          <a:p>
            <a:pPr marL="0" indent="0" algn="just">
              <a:buNone/>
            </a:pPr>
            <a:r>
              <a:rPr lang="es-CL" sz="2500" b="1" dirty="0" smtClean="0"/>
              <a:t>El </a:t>
            </a:r>
            <a:r>
              <a:rPr lang="es-CL" sz="2500" b="1" dirty="0"/>
              <a:t>profesional que goce de los </a:t>
            </a:r>
            <a:r>
              <a:rPr lang="es-CL" sz="2500" b="1" dirty="0" smtClean="0"/>
              <a:t>beneficios </a:t>
            </a:r>
            <a:r>
              <a:rPr lang="es-CL" sz="2500" b="1" dirty="0"/>
              <a:t>establecidos en el inciso </a:t>
            </a:r>
            <a:r>
              <a:rPr lang="es-CL" sz="2500" b="1" dirty="0" smtClean="0"/>
              <a:t>anterior </a:t>
            </a:r>
            <a:r>
              <a:rPr lang="es-CL" sz="2500" b="1" dirty="0"/>
              <a:t>y cualquiera que sea el número </a:t>
            </a:r>
            <a:r>
              <a:rPr lang="es-CL" sz="2500" b="1" dirty="0" smtClean="0"/>
              <a:t>de </a:t>
            </a:r>
            <a:r>
              <a:rPr lang="es-CL" sz="2500" b="1" dirty="0"/>
              <a:t>permisos que se le otorgare, no podrá </a:t>
            </a:r>
            <a:r>
              <a:rPr lang="es-CL" sz="2500" b="1" dirty="0" smtClean="0"/>
              <a:t>percibir </a:t>
            </a:r>
            <a:r>
              <a:rPr lang="es-CL" sz="2500" b="1" dirty="0"/>
              <a:t>durante ellos una remuneración </a:t>
            </a:r>
            <a:r>
              <a:rPr lang="es-CL" sz="2500" b="1" dirty="0" smtClean="0"/>
              <a:t>total </a:t>
            </a:r>
            <a:r>
              <a:rPr lang="es-CL" sz="2500" b="1" dirty="0"/>
              <a:t>superior a la equivalente a dos </a:t>
            </a:r>
          </a:p>
          <a:p>
            <a:pPr marL="0" indent="0" algn="just">
              <a:buNone/>
            </a:pPr>
            <a:r>
              <a:rPr lang="es-CL" sz="2500" b="1" dirty="0"/>
              <a:t>años. </a:t>
            </a:r>
            <a:endParaRPr lang="es-CL" sz="5000" b="1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-71482"/>
            <a:ext cx="65" cy="6001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s-CL" altLang="es-C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1784350" cy="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  <a:t/>
            </a:r>
            <a:b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</a:b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116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C2F747-34D6-4968-8B55-D91BBA010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El Empleo Público: Modernización</a:t>
            </a:r>
            <a:endParaRPr lang="es-ES" b="1" dirty="0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xmlns="" id="{DD654C9C-00CB-435E-AAAB-A74337E678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72200" y="1825625"/>
            <a:ext cx="5181600" cy="4177610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ADB6EAAC-4E69-4E5F-81CE-627FE5588A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L" dirty="0"/>
              <a:t>Con la Modernización del Estado</a:t>
            </a:r>
          </a:p>
          <a:p>
            <a:pPr marL="0" indent="0">
              <a:buNone/>
            </a:pPr>
            <a:r>
              <a:rPr lang="es-CL" dirty="0"/>
              <a:t>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 algn="ctr">
              <a:buNone/>
            </a:pPr>
            <a:endParaRPr lang="es-CL" b="1" dirty="0"/>
          </a:p>
          <a:p>
            <a:pPr marL="0" indent="0" algn="ctr">
              <a:buNone/>
            </a:pPr>
            <a:r>
              <a:rPr lang="es-CL" sz="4000" b="1" dirty="0"/>
              <a:t>EMPLEO PÚBLICO</a:t>
            </a:r>
            <a:endParaRPr lang="es-ES" sz="4000" b="1" dirty="0"/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xmlns="" id="{80E6F8D6-2989-44A6-A274-91FEFB5A7DD3}"/>
              </a:ext>
            </a:extLst>
          </p:cNvPr>
          <p:cNvSpPr/>
          <p:nvPr/>
        </p:nvSpPr>
        <p:spPr>
          <a:xfrm>
            <a:off x="2680252" y="2743200"/>
            <a:ext cx="1497496" cy="16300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37639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b="1" dirty="0" smtClean="0"/>
              <a:t>REEMPLAZOS</a:t>
            </a:r>
            <a:endParaRPr lang="es-CL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3000" b="1" dirty="0"/>
              <a:t>El reemplazo de los </a:t>
            </a:r>
            <a:r>
              <a:rPr lang="es-CL" sz="3000" b="1" dirty="0" smtClean="0"/>
              <a:t>profesionales </a:t>
            </a:r>
            <a:r>
              <a:rPr lang="es-CL" sz="3000" b="1" dirty="0"/>
              <a:t>funcionarios se hará según </a:t>
            </a:r>
            <a:r>
              <a:rPr lang="es-CL" sz="3000" b="1" dirty="0" smtClean="0"/>
              <a:t>las </a:t>
            </a:r>
            <a:r>
              <a:rPr lang="es-CL" sz="3000" b="1" dirty="0"/>
              <a:t>normas reglamentarias de cada </a:t>
            </a:r>
            <a:r>
              <a:rPr lang="es-CL" sz="3000" b="1" dirty="0" smtClean="0"/>
              <a:t>institución.</a:t>
            </a:r>
          </a:p>
          <a:p>
            <a:pPr marL="0" indent="0" algn="just">
              <a:buNone/>
            </a:pPr>
            <a:endParaRPr lang="es-CL" sz="3000" b="1" dirty="0"/>
          </a:p>
          <a:p>
            <a:pPr marL="0" indent="0" algn="just">
              <a:buNone/>
            </a:pPr>
            <a:r>
              <a:rPr lang="es-CL" sz="3000" b="1" dirty="0"/>
              <a:t>     El profesional funcionario suplente </a:t>
            </a:r>
            <a:r>
              <a:rPr lang="es-CL" sz="3000" b="1" dirty="0" smtClean="0"/>
              <a:t>recibirá</a:t>
            </a:r>
            <a:r>
              <a:rPr lang="es-CL" sz="3000" b="1" dirty="0"/>
              <a:t>, además de su sueldo, la </a:t>
            </a:r>
            <a:r>
              <a:rPr lang="es-CL" sz="3000" b="1" dirty="0" smtClean="0"/>
              <a:t>diferencia </a:t>
            </a:r>
            <a:r>
              <a:rPr lang="es-CL" sz="3000" b="1" dirty="0"/>
              <a:t>de remuneración entre su </a:t>
            </a:r>
            <a:r>
              <a:rPr lang="es-CL" sz="3000" b="1" dirty="0" smtClean="0"/>
              <a:t>cargo </a:t>
            </a:r>
            <a:r>
              <a:rPr lang="es-CL" sz="3000" b="1" dirty="0"/>
              <a:t>y el del reemplazado. En este </a:t>
            </a:r>
            <a:r>
              <a:rPr lang="es-CL" sz="3000" b="1" dirty="0" smtClean="0"/>
              <a:t>caso </a:t>
            </a:r>
            <a:r>
              <a:rPr lang="es-CL" sz="3000" b="1" dirty="0"/>
              <a:t>no se aplicará lo dispuesto en </a:t>
            </a:r>
            <a:r>
              <a:rPr lang="es-CL" sz="3000" b="1" dirty="0" smtClean="0"/>
              <a:t>el </a:t>
            </a:r>
            <a:r>
              <a:rPr lang="es-CL" sz="3000" b="1" dirty="0"/>
              <a:t>artículo 14</a:t>
            </a:r>
            <a:r>
              <a:rPr lang="es-CL" sz="3000" b="1" dirty="0" smtClean="0"/>
              <a:t>°.</a:t>
            </a:r>
          </a:p>
          <a:p>
            <a:pPr marL="0" indent="0" algn="just">
              <a:buNone/>
            </a:pPr>
            <a:endParaRPr lang="es-CL" sz="3000" b="1" dirty="0"/>
          </a:p>
          <a:p>
            <a:pPr marL="0" indent="0" algn="just">
              <a:buNone/>
            </a:pPr>
            <a:r>
              <a:rPr lang="es-CL" sz="3000" b="1" dirty="0"/>
              <a:t>     Si el suplente fuere ajeno a </a:t>
            </a:r>
            <a:r>
              <a:rPr lang="es-CL" sz="3000" b="1" dirty="0" smtClean="0"/>
              <a:t>la </a:t>
            </a:r>
            <a:r>
              <a:rPr lang="es-CL" sz="3000" b="1" dirty="0"/>
              <a:t>institución percibirá la renta </a:t>
            </a:r>
            <a:r>
              <a:rPr lang="es-CL" sz="3000" b="1" dirty="0" smtClean="0"/>
              <a:t>correspondiente </a:t>
            </a:r>
            <a:r>
              <a:rPr lang="es-CL" sz="3000" b="1" dirty="0"/>
              <a:t>al cargo del </a:t>
            </a:r>
            <a:r>
              <a:rPr lang="es-CL" sz="3000" b="1" dirty="0" smtClean="0"/>
              <a:t>funcionario </a:t>
            </a:r>
            <a:r>
              <a:rPr lang="es-CL" sz="3000" b="1" dirty="0"/>
              <a:t>reemplazado.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-71482"/>
            <a:ext cx="65" cy="6001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s-CL" altLang="es-C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1784350" cy="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  <a:t/>
            </a:r>
            <a:b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</a:b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59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 smtClean="0"/>
              <a:t>LIBERACIÓN DE GUARDIA NOCTURNA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endParaRPr lang="es-CL" sz="3000" b="1" dirty="0" smtClean="0"/>
          </a:p>
          <a:p>
            <a:pPr marL="0" indent="0" algn="just">
              <a:buNone/>
            </a:pPr>
            <a:r>
              <a:rPr lang="es-CL" sz="3000" b="1" dirty="0" smtClean="0"/>
              <a:t>Los </a:t>
            </a:r>
            <a:r>
              <a:rPr lang="es-CL" sz="3000" b="1" dirty="0"/>
              <a:t>profesionales </a:t>
            </a:r>
            <a:r>
              <a:rPr lang="es-CL" sz="3000" b="1" dirty="0" smtClean="0"/>
              <a:t>funcionarios </a:t>
            </a:r>
            <a:r>
              <a:rPr lang="es-CL" sz="3000" b="1" dirty="0"/>
              <a:t>que durante más de 20 años </a:t>
            </a:r>
            <a:r>
              <a:rPr lang="es-CL" sz="3000" b="1" dirty="0" smtClean="0"/>
              <a:t>hayan </a:t>
            </a:r>
            <a:r>
              <a:rPr lang="es-CL" sz="3000" b="1" dirty="0"/>
              <a:t>prestado, de acuerdo con las </a:t>
            </a:r>
            <a:r>
              <a:rPr lang="es-CL" sz="3000" b="1" dirty="0" smtClean="0"/>
              <a:t>obligaciones </a:t>
            </a:r>
            <a:r>
              <a:rPr lang="es-CL" sz="3000" b="1" dirty="0"/>
              <a:t>de sus cargos, servicios </a:t>
            </a:r>
            <a:r>
              <a:rPr lang="es-CL" sz="3000" b="1" dirty="0" smtClean="0"/>
              <a:t>de </a:t>
            </a:r>
            <a:r>
              <a:rPr lang="es-CL" sz="3000" b="1" dirty="0"/>
              <a:t>guardia nocturna y en días festivos, </a:t>
            </a:r>
            <a:r>
              <a:rPr lang="es-CL" sz="3000" b="1" dirty="0" smtClean="0"/>
              <a:t>quedarán </a:t>
            </a:r>
            <a:r>
              <a:rPr lang="es-CL" sz="3000" b="1" dirty="0"/>
              <a:t>exentos al término de este </a:t>
            </a:r>
            <a:r>
              <a:rPr lang="es-CL" sz="3000" b="1" dirty="0" smtClean="0"/>
              <a:t>plazo </a:t>
            </a:r>
            <a:r>
              <a:rPr lang="es-CL" sz="3000" b="1" dirty="0"/>
              <a:t>de la obligación de prestar dichos </a:t>
            </a:r>
            <a:r>
              <a:rPr lang="es-CL" sz="3000" b="1" dirty="0" smtClean="0"/>
              <a:t>servicios </a:t>
            </a:r>
            <a:r>
              <a:rPr lang="es-CL" sz="3000" b="1" dirty="0"/>
              <a:t>y conservarán los derechos que </a:t>
            </a:r>
            <a:r>
              <a:rPr lang="es-CL" sz="3000" b="1" dirty="0" smtClean="0"/>
              <a:t>esas </a:t>
            </a:r>
            <a:r>
              <a:rPr lang="es-CL" sz="3000" b="1" dirty="0"/>
              <a:t>funciones les conferían, cualquiera </a:t>
            </a:r>
            <a:r>
              <a:rPr lang="es-CL" sz="3000" b="1" dirty="0" smtClean="0"/>
              <a:t>que </a:t>
            </a:r>
            <a:r>
              <a:rPr lang="es-CL" sz="3000" b="1" dirty="0"/>
              <a:t>fuere el cargo que actualmente </a:t>
            </a:r>
            <a:r>
              <a:rPr lang="es-CL" sz="3000" b="1" dirty="0" smtClean="0"/>
              <a:t>desempeñan </a:t>
            </a:r>
            <a:r>
              <a:rPr lang="es-CL" sz="3000" b="1" dirty="0"/>
              <a:t>o pasen a desempeñar en el </a:t>
            </a:r>
            <a:r>
              <a:rPr lang="es-CL" sz="3000" b="1" dirty="0" smtClean="0"/>
              <a:t>futuro </a:t>
            </a:r>
            <a:r>
              <a:rPr lang="es-CL" sz="3000" b="1" dirty="0"/>
              <a:t>estos profesionales funcionarios.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-71482"/>
            <a:ext cx="65" cy="6001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s-CL" altLang="es-C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1784350" cy="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  <a:t/>
            </a:r>
            <a:b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</a:b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0494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 smtClean="0"/>
              <a:t>LIBERACIÓN DE GUARDIA NOCTURNA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3000" b="1" dirty="0"/>
              <a:t>Para los efectos del cómputo del </a:t>
            </a:r>
            <a:r>
              <a:rPr lang="es-CL" sz="3000" b="1" dirty="0" smtClean="0"/>
              <a:t>tiempo </a:t>
            </a:r>
            <a:r>
              <a:rPr lang="es-CL" sz="3000" b="1" dirty="0"/>
              <a:t>se considerará todo lapso servido, </a:t>
            </a:r>
            <a:r>
              <a:rPr lang="es-CL" sz="3000" b="1" dirty="0" smtClean="0"/>
              <a:t>sea </a:t>
            </a:r>
            <a:r>
              <a:rPr lang="es-CL" sz="3000" b="1" dirty="0"/>
              <a:t>en calidad de reemplazante, suplente, </a:t>
            </a:r>
            <a:r>
              <a:rPr lang="es-CL" sz="3000" b="1" dirty="0" smtClean="0"/>
              <a:t>a </a:t>
            </a:r>
            <a:r>
              <a:rPr lang="es-CL" sz="3000" b="1" dirty="0"/>
              <a:t>contrata o interino</a:t>
            </a:r>
            <a:r>
              <a:rPr lang="es-CL" sz="3000" b="1" dirty="0" smtClean="0"/>
              <a:t>.</a:t>
            </a:r>
            <a:endParaRPr lang="es-CL" sz="3000" b="1" dirty="0"/>
          </a:p>
          <a:p>
            <a:pPr marL="0" indent="0" algn="just">
              <a:buNone/>
            </a:pPr>
            <a:r>
              <a:rPr lang="es-CL" sz="3000" b="1" dirty="0"/>
              <a:t>     </a:t>
            </a:r>
            <a:r>
              <a:rPr lang="es-CL" sz="3000" b="1" i="1" dirty="0">
                <a:solidFill>
                  <a:srgbClr val="FF0000"/>
                </a:solidFill>
              </a:rPr>
              <a:t>Para efectos de este artículo, se </a:t>
            </a:r>
            <a:r>
              <a:rPr lang="es-CL" sz="3000" b="1" i="1" dirty="0" smtClean="0">
                <a:solidFill>
                  <a:srgbClr val="FF0000"/>
                </a:solidFill>
              </a:rPr>
              <a:t>considerarán </a:t>
            </a:r>
            <a:r>
              <a:rPr lang="es-CL" sz="3000" b="1" i="1" dirty="0">
                <a:solidFill>
                  <a:srgbClr val="FF0000"/>
                </a:solidFill>
              </a:rPr>
              <a:t>también los tiempos que el </a:t>
            </a:r>
            <a:r>
              <a:rPr lang="es-CL" sz="3000" b="1" i="1" dirty="0" smtClean="0">
                <a:solidFill>
                  <a:srgbClr val="FF0000"/>
                </a:solidFill>
              </a:rPr>
              <a:t>becario </a:t>
            </a:r>
            <a:r>
              <a:rPr lang="es-CL" sz="3000" b="1" i="1" dirty="0">
                <a:solidFill>
                  <a:srgbClr val="FF0000"/>
                </a:solidFill>
              </a:rPr>
              <a:t>haya prestado durante la </a:t>
            </a:r>
            <a:r>
              <a:rPr lang="es-CL" sz="3000" b="1" i="1" dirty="0" smtClean="0">
                <a:solidFill>
                  <a:srgbClr val="FF0000"/>
                </a:solidFill>
              </a:rPr>
              <a:t>realización </a:t>
            </a:r>
            <a:r>
              <a:rPr lang="es-CL" sz="3000" b="1" i="1" dirty="0">
                <a:solidFill>
                  <a:srgbClr val="FF0000"/>
                </a:solidFill>
              </a:rPr>
              <a:t>de la beca en guardias nocturnas </a:t>
            </a:r>
            <a:r>
              <a:rPr lang="es-CL" sz="3000" b="1" i="1" dirty="0" smtClean="0">
                <a:solidFill>
                  <a:srgbClr val="FF0000"/>
                </a:solidFill>
              </a:rPr>
              <a:t>y </a:t>
            </a:r>
            <a:r>
              <a:rPr lang="es-CL" sz="3000" b="1" i="1" dirty="0">
                <a:solidFill>
                  <a:srgbClr val="FF0000"/>
                </a:solidFill>
              </a:rPr>
              <a:t>en días festivos, siempre que dichas </a:t>
            </a:r>
            <a:r>
              <a:rPr lang="es-CL" sz="3000" b="1" i="1" dirty="0" smtClean="0">
                <a:solidFill>
                  <a:srgbClr val="FF0000"/>
                </a:solidFill>
              </a:rPr>
              <a:t>guardias </a:t>
            </a:r>
            <a:r>
              <a:rPr lang="es-CL" sz="3000" b="1" i="1" dirty="0">
                <a:solidFill>
                  <a:srgbClr val="FF0000"/>
                </a:solidFill>
              </a:rPr>
              <a:t>se encuentren contempladas en </a:t>
            </a:r>
            <a:r>
              <a:rPr lang="es-CL" sz="3000" b="1" i="1" dirty="0" smtClean="0">
                <a:solidFill>
                  <a:srgbClr val="FF0000"/>
                </a:solidFill>
              </a:rPr>
              <a:t>el </a:t>
            </a:r>
            <a:r>
              <a:rPr lang="es-CL" sz="3000" b="1" i="1" dirty="0">
                <a:solidFill>
                  <a:srgbClr val="FF0000"/>
                </a:solidFill>
              </a:rPr>
              <a:t>respectivo programa de formación y la </a:t>
            </a:r>
            <a:r>
              <a:rPr lang="es-CL" sz="3000" b="1" i="1" dirty="0" smtClean="0">
                <a:solidFill>
                  <a:srgbClr val="FF0000"/>
                </a:solidFill>
              </a:rPr>
              <a:t>beca </a:t>
            </a:r>
            <a:r>
              <a:rPr lang="es-CL" sz="3000" b="1" i="1" dirty="0">
                <a:solidFill>
                  <a:srgbClr val="FF0000"/>
                </a:solidFill>
              </a:rPr>
              <a:t>haya sido financiada por el Ministerio </a:t>
            </a:r>
            <a:r>
              <a:rPr lang="es-CL" sz="3000" b="1" i="1" dirty="0" smtClean="0">
                <a:solidFill>
                  <a:srgbClr val="FF0000"/>
                </a:solidFill>
              </a:rPr>
              <a:t>de </a:t>
            </a:r>
            <a:r>
              <a:rPr lang="es-CL" sz="3000" b="1" i="1" dirty="0">
                <a:solidFill>
                  <a:srgbClr val="FF0000"/>
                </a:solidFill>
              </a:rPr>
              <a:t>Salud o por los servicios de </a:t>
            </a:r>
            <a:r>
              <a:rPr lang="es-CL" sz="3000" b="1" i="1" dirty="0" smtClean="0">
                <a:solidFill>
                  <a:srgbClr val="FF0000"/>
                </a:solidFill>
              </a:rPr>
              <a:t>salud</a:t>
            </a:r>
            <a:r>
              <a:rPr lang="es-CL" sz="3000" b="1" dirty="0" smtClean="0"/>
              <a:t>. 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-71482"/>
            <a:ext cx="65" cy="6001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s-CL" altLang="es-C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1784350" cy="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  <a:t/>
            </a:r>
            <a:b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</a:b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604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7C82838F-6844-4727-A356-979B80624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418" y="268629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CL" sz="3000" b="1" dirty="0">
                <a:solidFill>
                  <a:srgbClr val="FF0000"/>
                </a:solidFill>
              </a:rPr>
              <a:t/>
            </a:r>
            <a:br>
              <a:rPr lang="es-CL" sz="3000" b="1" dirty="0">
                <a:solidFill>
                  <a:srgbClr val="FF0000"/>
                </a:solidFill>
              </a:rPr>
            </a:br>
            <a:r>
              <a:rPr lang="es-CL" sz="5000" b="1">
                <a:solidFill>
                  <a:srgbClr val="FF0000"/>
                </a:solidFill>
              </a:rPr>
              <a:t>LEY </a:t>
            </a:r>
            <a:r>
              <a:rPr lang="es-CL" sz="5000" b="1" smtClean="0">
                <a:solidFill>
                  <a:srgbClr val="FF0000"/>
                </a:solidFill>
              </a:rPr>
              <a:t>19.664</a:t>
            </a:r>
            <a:r>
              <a:rPr lang="es-CL" sz="3000" b="1" dirty="0">
                <a:solidFill>
                  <a:srgbClr val="FF0000"/>
                </a:solidFill>
              </a:rPr>
              <a:t/>
            </a:r>
            <a:br>
              <a:rPr lang="es-CL" sz="3000" b="1" dirty="0">
                <a:solidFill>
                  <a:srgbClr val="FF0000"/>
                </a:solidFill>
              </a:rPr>
            </a:br>
            <a:r>
              <a:rPr lang="es-CL" sz="3000" b="1" dirty="0">
                <a:solidFill>
                  <a:srgbClr val="FF0000"/>
                </a:solidFill>
              </a:rPr>
              <a:t/>
            </a:r>
            <a:br>
              <a:rPr lang="es-CL" sz="3000" b="1" dirty="0">
                <a:solidFill>
                  <a:srgbClr val="FF0000"/>
                </a:solidFill>
              </a:rPr>
            </a:br>
            <a:r>
              <a:rPr lang="es-CL" sz="3000" b="1" dirty="0">
                <a:solidFill>
                  <a:srgbClr val="FF0000"/>
                </a:solidFill>
              </a:rPr>
              <a:t>Estatuto para los médicos-cirujanos, </a:t>
            </a:r>
            <a:br>
              <a:rPr lang="es-CL" sz="3000" b="1" dirty="0">
                <a:solidFill>
                  <a:srgbClr val="FF0000"/>
                </a:solidFill>
              </a:rPr>
            </a:br>
            <a:r>
              <a:rPr lang="es-CL" sz="3000" b="1" dirty="0">
                <a:solidFill>
                  <a:srgbClr val="FF0000"/>
                </a:solidFill>
              </a:rPr>
              <a:t>farmacéuticos o químicos-farmacéuticos, bioquímicos y </a:t>
            </a:r>
            <a:br>
              <a:rPr lang="es-CL" sz="3000" b="1" dirty="0">
                <a:solidFill>
                  <a:srgbClr val="FF0000"/>
                </a:solidFill>
              </a:rPr>
            </a:br>
            <a:r>
              <a:rPr lang="es-CL" sz="3000" b="1" dirty="0">
                <a:solidFill>
                  <a:srgbClr val="FF0000"/>
                </a:solidFill>
              </a:rPr>
              <a:t>cirujanos dentistas</a:t>
            </a:r>
            <a:endParaRPr lang="es-E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946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 smtClean="0"/>
              <a:t>A QUIÉNES SE APLICA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3000" b="1" dirty="0" smtClean="0"/>
              <a:t>A profesionales funcionarios </a:t>
            </a:r>
          </a:p>
          <a:p>
            <a:pPr marL="0" indent="0" algn="just">
              <a:buNone/>
            </a:pPr>
            <a:r>
              <a:rPr lang="es-CL" sz="3000" b="1" dirty="0"/>
              <a:t>	</a:t>
            </a:r>
            <a:r>
              <a:rPr lang="es-CL" sz="3000" b="1" dirty="0" smtClean="0"/>
              <a:t>- Que desempeñan cargos de 11, 22, 33 y 44 horas en los Servicios de Salud. </a:t>
            </a:r>
          </a:p>
          <a:p>
            <a:pPr marL="0" indent="0" algn="just">
              <a:buNone/>
            </a:pPr>
            <a:endParaRPr lang="es-CL" sz="3000" b="1" dirty="0" smtClean="0"/>
          </a:p>
          <a:p>
            <a:pPr marL="0" indent="0" algn="just">
              <a:buNone/>
            </a:pPr>
            <a:r>
              <a:rPr lang="es-CL" sz="3000" b="1" dirty="0"/>
              <a:t>	</a:t>
            </a:r>
            <a:r>
              <a:rPr lang="es-CL" sz="3000" b="1" dirty="0" smtClean="0"/>
              <a:t>- Es una ley modificatoria, por cuanto sólo rige en los casos especiales que indica. </a:t>
            </a:r>
          </a:p>
          <a:p>
            <a:pPr marL="0" indent="0" algn="just">
              <a:buNone/>
            </a:pPr>
            <a:endParaRPr lang="es-CL" sz="3000" b="1" dirty="0" smtClean="0"/>
          </a:p>
          <a:p>
            <a:pPr marL="0" indent="0" algn="just">
              <a:buNone/>
            </a:pPr>
            <a:r>
              <a:rPr lang="es-CL" sz="3000" b="1" dirty="0"/>
              <a:t>	</a:t>
            </a:r>
            <a:r>
              <a:rPr lang="es-CL" sz="3000" b="1" dirty="0" smtClean="0"/>
              <a:t>- En lo no previsto en ella, sigue vigente la ley 15.076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-71482"/>
            <a:ext cx="65" cy="6001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s-CL" altLang="es-C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1784350" cy="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  <a:t/>
            </a:r>
            <a:b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</a:b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3079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 smtClean="0"/>
              <a:t>CARRERA FUNCIONARIA</a:t>
            </a:r>
            <a:endParaRPr lang="es-CL" dirty="0"/>
          </a:p>
        </p:txBody>
      </p:sp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38393757"/>
              </p:ext>
            </p:extLst>
          </p:nvPr>
        </p:nvGraphicFramePr>
        <p:xfrm>
          <a:off x="838199" y="1178169"/>
          <a:ext cx="10890739" cy="4998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-71482"/>
            <a:ext cx="65" cy="6001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s-CL" altLang="es-C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1784350" cy="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  <a:t/>
            </a:r>
            <a:b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</a:b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7729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b="1" dirty="0" smtClean="0"/>
              <a:t>INGRESO A LA EDF</a:t>
            </a:r>
            <a:endParaRPr lang="es-CL" b="1" dirty="0"/>
          </a:p>
        </p:txBody>
      </p:sp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862914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-71482"/>
            <a:ext cx="65" cy="6001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s-CL" altLang="es-C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1784350" cy="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  <a:t/>
            </a:r>
            <a:b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</a:b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231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b="1" dirty="0" smtClean="0"/>
              <a:t>FORMACIÓN DE LOS MÉDICOS CIRUJANOS</a:t>
            </a:r>
            <a:endParaRPr lang="es-CL" b="1" dirty="0"/>
          </a:p>
        </p:txBody>
      </p:sp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217669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-71482"/>
            <a:ext cx="65" cy="6001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s-CL" altLang="es-C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1784350" cy="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  <a:t/>
            </a:r>
            <a:b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</a:b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4499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b="1" dirty="0" smtClean="0"/>
              <a:t>PERIODO ASISTENCIAL OBLIGATORIO</a:t>
            </a:r>
            <a:endParaRPr lang="es-CL" b="1" dirty="0"/>
          </a:p>
        </p:txBody>
      </p:sp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0205953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-71482"/>
            <a:ext cx="65" cy="6001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s-CL" altLang="es-C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1784350" cy="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  <a:t/>
            </a:r>
            <a:b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</a:b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5504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b="1" dirty="0" smtClean="0"/>
              <a:t>ETAPA DE PLANTA SUPERIOR</a:t>
            </a:r>
            <a:endParaRPr lang="es-CL" b="1" dirty="0"/>
          </a:p>
        </p:txBody>
      </p:sp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654626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-71482"/>
            <a:ext cx="65" cy="6001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s-CL" altLang="es-C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1784350" cy="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  <a:t/>
            </a:r>
            <a:b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</a:b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524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C2F747-34D6-4968-8B55-D91BBA010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El Empleo Público: Modernización</a:t>
            </a:r>
            <a:endParaRPr lang="es-ES" b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ADB6EAAC-4E69-4E5F-81CE-627FE5588A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644" y="1825625"/>
            <a:ext cx="5181600" cy="4351338"/>
          </a:xfrm>
        </p:spPr>
        <p:txBody>
          <a:bodyPr>
            <a:normAutofit lnSpcReduction="10000"/>
          </a:bodyPr>
          <a:lstStyle/>
          <a:p>
            <a:pPr algn="ctr"/>
            <a:r>
              <a:rPr lang="es-CL" sz="4000" b="1" dirty="0"/>
              <a:t>LABORALIZACIÓN DEL EMPLEO PÚBLICO</a:t>
            </a:r>
          </a:p>
          <a:p>
            <a:pPr algn="ctr"/>
            <a:endParaRPr lang="es-CL" sz="4000" b="1" dirty="0"/>
          </a:p>
          <a:p>
            <a:pPr algn="ctr"/>
            <a:endParaRPr lang="es-CL" sz="4000" b="1" dirty="0"/>
          </a:p>
          <a:p>
            <a:pPr marL="0" indent="0" algn="ctr">
              <a:buNone/>
            </a:pPr>
            <a:endParaRPr lang="es-CL" sz="4000" b="1" dirty="0"/>
          </a:p>
          <a:p>
            <a:pPr marL="0" indent="0" algn="ctr">
              <a:buNone/>
            </a:pPr>
            <a:r>
              <a:rPr lang="es-CL" sz="4000" b="1" dirty="0"/>
              <a:t>HUIDA DEL DERECHO ADMINISTRATIVO</a:t>
            </a:r>
          </a:p>
          <a:p>
            <a:pPr marL="0" indent="0" algn="ctr">
              <a:buNone/>
            </a:pPr>
            <a:endParaRPr lang="es-ES" sz="4000" b="1" dirty="0"/>
          </a:p>
        </p:txBody>
      </p: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xmlns="" id="{D00F6140-4ED8-4EE3-8827-BCAA4C86234D}"/>
              </a:ext>
            </a:extLst>
          </p:cNvPr>
          <p:cNvSpPr/>
          <p:nvPr/>
        </p:nvSpPr>
        <p:spPr>
          <a:xfrm>
            <a:off x="2693504" y="3114261"/>
            <a:ext cx="781879" cy="13119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xmlns="" id="{9F52A6DB-050F-4B2E-86D2-A72B08F61B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57211" y="2001078"/>
            <a:ext cx="5695539" cy="379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508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 smtClean="0"/>
              <a:t>ETAPA DE PLANTA SUPERIOR</a:t>
            </a:r>
            <a:endParaRPr lang="es-CL" dirty="0"/>
          </a:p>
        </p:txBody>
      </p:sp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8011432"/>
              </p:ext>
            </p:extLst>
          </p:nvPr>
        </p:nvGraphicFramePr>
        <p:xfrm>
          <a:off x="838199" y="1825625"/>
          <a:ext cx="13352585" cy="545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-71482"/>
            <a:ext cx="65" cy="6001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s-CL" altLang="es-C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1784350" cy="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  <a:t/>
            </a:r>
            <a:b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</a:b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378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b="1" dirty="0" smtClean="0"/>
              <a:t>ETAPA DE PLANTA SUPERIOR</a:t>
            </a:r>
            <a:endParaRPr lang="es-CL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3000" b="1" dirty="0" smtClean="0"/>
              <a:t>SISTEMA DE ACREDITACIÓN:</a:t>
            </a:r>
          </a:p>
          <a:p>
            <a:pPr marL="0" indent="0" algn="just">
              <a:buNone/>
            </a:pPr>
            <a:r>
              <a:rPr lang="es-CL" sz="3000" b="1" dirty="0"/>
              <a:t>	</a:t>
            </a:r>
            <a:r>
              <a:rPr lang="es-CL" sz="3000" b="1" dirty="0" smtClean="0"/>
              <a:t>- DEBE REALIZARSE CADA NUEVE AÑOS</a:t>
            </a:r>
          </a:p>
          <a:p>
            <a:pPr marL="0" indent="0" algn="just">
              <a:buNone/>
            </a:pPr>
            <a:r>
              <a:rPr lang="es-CL" sz="3000" b="1" dirty="0"/>
              <a:t>	</a:t>
            </a:r>
            <a:r>
              <a:rPr lang="es-CL" sz="3000" b="1" dirty="0" smtClean="0"/>
              <a:t>- SE EVALÚA CUALITATIVA Y CUANTITATIVAMENTE LOS LOGROS ALCANZADOS, EN EL EJERCICIO DE LAS FUNCIONES, CONSIDERANDO ASPECTOS </a:t>
            </a:r>
            <a:r>
              <a:rPr lang="es-CL" sz="3000" b="1" dirty="0" smtClean="0">
                <a:solidFill>
                  <a:srgbClr val="FF0000"/>
                </a:solidFill>
              </a:rPr>
              <a:t>TÉCNICOS, CLÍNICOS Y ORGANIZACIONALES</a:t>
            </a:r>
          </a:p>
          <a:p>
            <a:pPr marL="0" indent="0" algn="just">
              <a:buNone/>
            </a:pPr>
            <a:r>
              <a:rPr lang="es-CL" sz="3000" b="1" dirty="0">
                <a:solidFill>
                  <a:srgbClr val="FF0000"/>
                </a:solidFill>
              </a:rPr>
              <a:t>	</a:t>
            </a:r>
            <a:r>
              <a:rPr lang="es-CL" sz="3000" b="1" dirty="0" smtClean="0">
                <a:solidFill>
                  <a:srgbClr val="0070C0"/>
                </a:solidFill>
              </a:rPr>
              <a:t>- EL SISTEMA DE ACREDITACIÓN ES OBLIGATORIO:</a:t>
            </a:r>
          </a:p>
          <a:p>
            <a:pPr marL="457200" lvl="1" indent="0" algn="just">
              <a:buNone/>
            </a:pPr>
            <a:r>
              <a:rPr lang="es-CL" sz="2600" b="1" dirty="0">
                <a:solidFill>
                  <a:srgbClr val="0070C0"/>
                </a:solidFill>
              </a:rPr>
              <a:t>	</a:t>
            </a:r>
            <a:r>
              <a:rPr lang="es-CL" sz="2600" b="1" dirty="0" smtClean="0">
                <a:solidFill>
                  <a:srgbClr val="0070C0"/>
                </a:solidFill>
              </a:rPr>
              <a:t>	- EN MÁS DE UN CARGO O SERVICIO: CUANDO COMPLETE EL </a:t>
            </a:r>
          </a:p>
          <a:p>
            <a:pPr marL="457200" lvl="1" indent="0" algn="just">
              <a:buNone/>
            </a:pPr>
            <a:r>
              <a:rPr lang="es-CL" sz="2600" b="1" dirty="0">
                <a:solidFill>
                  <a:srgbClr val="0070C0"/>
                </a:solidFill>
              </a:rPr>
              <a:t>	</a:t>
            </a:r>
            <a:r>
              <a:rPr lang="es-CL" sz="2600" b="1" dirty="0" smtClean="0">
                <a:solidFill>
                  <a:srgbClr val="0070C0"/>
                </a:solidFill>
              </a:rPr>
              <a:t>	  PLAZO</a:t>
            </a:r>
          </a:p>
          <a:p>
            <a:pPr marL="457200" lvl="1" indent="0" algn="just">
              <a:buNone/>
            </a:pPr>
            <a:r>
              <a:rPr lang="es-CL" sz="2600" b="1" dirty="0">
                <a:solidFill>
                  <a:srgbClr val="0070C0"/>
                </a:solidFill>
              </a:rPr>
              <a:t>	</a:t>
            </a:r>
            <a:r>
              <a:rPr lang="es-CL" sz="2600" b="1" dirty="0" smtClean="0">
                <a:solidFill>
                  <a:srgbClr val="0070C0"/>
                </a:solidFill>
              </a:rPr>
              <a:t>	- SI ES SIMULTÁNEO : EN CUALQUIERA DE ELLOS </a:t>
            </a:r>
            <a:endParaRPr lang="es-CL" sz="2600" b="1" dirty="0" smtClean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-71482"/>
            <a:ext cx="65" cy="6001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s-CL" altLang="es-C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1784350" cy="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  <a:t/>
            </a:r>
            <a:b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</a:b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41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b="1" dirty="0" smtClean="0"/>
              <a:t>ETAPA DE PLANTA SUPERIOR</a:t>
            </a:r>
            <a:endParaRPr lang="es-CL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endParaRPr lang="es-CL" sz="30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s-CL" sz="3000" b="1" dirty="0">
                <a:solidFill>
                  <a:srgbClr val="FF0000"/>
                </a:solidFill>
              </a:rPr>
              <a:t>	</a:t>
            </a:r>
            <a:r>
              <a:rPr lang="es-CL" sz="3000" b="1" dirty="0" smtClean="0">
                <a:solidFill>
                  <a:srgbClr val="0070C0"/>
                </a:solidFill>
              </a:rPr>
              <a:t>- EL SISTEMA DE ACREDITACIÓN ES OBLIGATORIO:</a:t>
            </a:r>
          </a:p>
          <a:p>
            <a:pPr marL="457200" lvl="1" indent="0" algn="just">
              <a:buNone/>
            </a:pPr>
            <a:r>
              <a:rPr lang="es-CL" sz="2600" b="1" dirty="0">
                <a:solidFill>
                  <a:srgbClr val="0070C0"/>
                </a:solidFill>
              </a:rPr>
              <a:t>	</a:t>
            </a:r>
            <a:r>
              <a:rPr lang="es-CL" sz="2600" b="1" dirty="0" smtClean="0">
                <a:solidFill>
                  <a:srgbClr val="0070C0"/>
                </a:solidFill>
              </a:rPr>
              <a:t>	- EN MÁS DE UN CARGO O SERVICIO: CUANDO COMPLETE EL </a:t>
            </a:r>
          </a:p>
          <a:p>
            <a:pPr marL="457200" lvl="1" indent="0" algn="just">
              <a:buNone/>
            </a:pPr>
            <a:r>
              <a:rPr lang="es-CL" sz="2600" b="1" dirty="0">
                <a:solidFill>
                  <a:srgbClr val="0070C0"/>
                </a:solidFill>
              </a:rPr>
              <a:t>	</a:t>
            </a:r>
            <a:r>
              <a:rPr lang="es-CL" sz="2600" b="1" dirty="0" smtClean="0">
                <a:solidFill>
                  <a:srgbClr val="0070C0"/>
                </a:solidFill>
              </a:rPr>
              <a:t>	  PLAZO</a:t>
            </a:r>
          </a:p>
          <a:p>
            <a:pPr marL="457200" lvl="1" indent="0" algn="just">
              <a:buNone/>
            </a:pPr>
            <a:r>
              <a:rPr lang="es-CL" sz="2600" b="1" dirty="0">
                <a:solidFill>
                  <a:srgbClr val="0070C0"/>
                </a:solidFill>
              </a:rPr>
              <a:t>	</a:t>
            </a:r>
            <a:r>
              <a:rPr lang="es-CL" sz="2600" b="1" dirty="0" smtClean="0">
                <a:solidFill>
                  <a:srgbClr val="0070C0"/>
                </a:solidFill>
              </a:rPr>
              <a:t>	- SI ES SIMULTÁNEO : EN CUALQUIERA DE ELLOS</a:t>
            </a:r>
          </a:p>
          <a:p>
            <a:pPr marL="457200" lvl="1" indent="0" algn="just">
              <a:buNone/>
            </a:pPr>
            <a:r>
              <a:rPr lang="es-CL" sz="2600" b="1" dirty="0" smtClean="0">
                <a:solidFill>
                  <a:srgbClr val="0070C0"/>
                </a:solidFill>
              </a:rPr>
              <a:t> </a:t>
            </a:r>
          </a:p>
          <a:p>
            <a:pPr marL="457200" lvl="1" indent="0" algn="just">
              <a:buNone/>
            </a:pPr>
            <a:r>
              <a:rPr lang="es-CL" sz="2600" b="1" dirty="0" smtClean="0">
                <a:solidFill>
                  <a:srgbClr val="FF0000"/>
                </a:solidFill>
              </a:rPr>
              <a:t>SANCIÓN: PÉRDIDA DE LOS REQUISITOS PARA SEGUIR EJERCIENDO LA FUNCIÓN Y SE DECLARA VACANTE EL CARGO O SE TERMINA EL CONTRATO, DENTRO DE LOS 15 DÍAS SIGUIENTES EN QUE SE DEBIÓ SOMETER A ACREDITACIÓN. 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-71482"/>
            <a:ext cx="65" cy="6001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s-CL" altLang="es-C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1784350" cy="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  <a:t/>
            </a:r>
            <a:b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</a:b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10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b="1" dirty="0" smtClean="0"/>
              <a:t>ETAPA DE PLANTA SUPERIOR</a:t>
            </a:r>
            <a:endParaRPr lang="es-CL" b="1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-71482"/>
            <a:ext cx="65" cy="6001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s-CL" altLang="es-C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endParaRPr lang="es-CL" sz="30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s-CL" sz="5000" b="1" dirty="0" smtClean="0">
                <a:solidFill>
                  <a:srgbClr val="0070C0"/>
                </a:solidFill>
              </a:rPr>
              <a:t>CASO DE LOS DIRECTIVOS</a:t>
            </a:r>
          </a:p>
          <a:p>
            <a:pPr marL="0" indent="0" algn="just">
              <a:buNone/>
            </a:pPr>
            <a:r>
              <a:rPr lang="es-CL" sz="5000" b="1" dirty="0">
                <a:solidFill>
                  <a:srgbClr val="0070C0"/>
                </a:solidFill>
              </a:rPr>
              <a:t>	</a:t>
            </a:r>
            <a:endParaRPr lang="es-CL" sz="5000" b="1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s-CL" sz="5000" b="1" dirty="0" smtClean="0">
                <a:solidFill>
                  <a:srgbClr val="0070C0"/>
                </a:solidFill>
              </a:rPr>
              <a:t>CASO DE LOS CARGOS INCOMPATIBLES</a:t>
            </a:r>
            <a:endParaRPr lang="es-CL" sz="5000" b="1" dirty="0" smtClean="0">
              <a:solidFill>
                <a:srgbClr val="FF0000"/>
              </a:solidFill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1784350" cy="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  <a:t/>
            </a:r>
            <a:b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</a:b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425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b="1" dirty="0" smtClean="0"/>
              <a:t>ETAPA DE PLANTA SUPERIOR</a:t>
            </a:r>
            <a:endParaRPr lang="es-CL" b="1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-71482"/>
            <a:ext cx="65" cy="6001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s-CL" altLang="es-C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endParaRPr lang="es-CL" sz="30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s-CL" sz="5000" b="1" dirty="0" smtClean="0">
                <a:solidFill>
                  <a:srgbClr val="0070C0"/>
                </a:solidFill>
              </a:rPr>
              <a:t>ACREDITACIÓN POR EXCELENCIA</a:t>
            </a:r>
          </a:p>
          <a:p>
            <a:pPr marL="457200" lvl="1" indent="0" algn="just">
              <a:buNone/>
            </a:pPr>
            <a:r>
              <a:rPr lang="es-CL" sz="4600" b="1" smtClean="0">
                <a:solidFill>
                  <a:srgbClr val="0070C0"/>
                </a:solidFill>
              </a:rPr>
              <a:t>TRANSCURRIDOS CINCO AÑOS DE PERMANENCIA EN NIVEL I O II. </a:t>
            </a:r>
            <a:endParaRPr lang="es-CL" sz="46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1784350" cy="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  <a:t/>
            </a:r>
            <a:b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</a:b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184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b="1" dirty="0" smtClean="0"/>
              <a:t>PROFESIONALES ASIMILADOS A LA ETAPA DE PLANTA SUPERIOR</a:t>
            </a:r>
            <a:endParaRPr lang="es-CL" b="1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-71482"/>
            <a:ext cx="65" cy="6001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s-CL" altLang="es-CL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s-CL" altLang="es-C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endParaRPr lang="es-CL" sz="30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s-CL" sz="3000" b="1" dirty="0" smtClean="0">
                <a:solidFill>
                  <a:srgbClr val="FF0000"/>
                </a:solidFill>
              </a:rPr>
              <a:t>Los </a:t>
            </a:r>
            <a:r>
              <a:rPr lang="es-CL" sz="3000" b="1" dirty="0">
                <a:solidFill>
                  <a:srgbClr val="FF0000"/>
                </a:solidFill>
              </a:rPr>
              <a:t>directores de los servicios de salud podrán, en ejercicio de sus atribuciones, contratar profesionales asimilados al Nivel I de la Etapa de Planta Superior, siempre que tengan más de seis años de ejercicio profesional y que se difundan públicamente las plazas a proveer. Para estos efectos, el tiempo servido en calidad de becario, financiado por el Ministerio de Salud o servicio de salud, será también considerado como ejercicio profesional.</a:t>
            </a:r>
            <a:endParaRPr lang="es-CL" sz="3000" b="1" dirty="0" smtClean="0">
              <a:solidFill>
                <a:srgbClr val="FF0000"/>
              </a:solidFill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1784350" cy="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  <a:t/>
            </a:r>
            <a:b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</a:rPr>
            </a:b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196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C2F747-34D6-4968-8B55-D91BBA010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Tipologías del Empleo Público</a:t>
            </a:r>
            <a:endParaRPr lang="es-ES" b="1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C45CA8C4-967B-4BAD-AA4D-B15E02DA3F1B}"/>
              </a:ext>
            </a:extLst>
          </p:cNvPr>
          <p:cNvSpPr/>
          <p:nvPr/>
        </p:nvSpPr>
        <p:spPr>
          <a:xfrm>
            <a:off x="1093303" y="1825625"/>
            <a:ext cx="3140766" cy="11529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EMPLEO PÚBLICO</a:t>
            </a:r>
            <a:endParaRPr lang="es-ES" dirty="0"/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xmlns="" id="{E17DC0B2-8549-4F17-BB04-216335C1A03F}"/>
              </a:ext>
            </a:extLst>
          </p:cNvPr>
          <p:cNvSpPr/>
          <p:nvPr/>
        </p:nvSpPr>
        <p:spPr>
          <a:xfrm>
            <a:off x="2390128" y="2987969"/>
            <a:ext cx="547116" cy="603836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D323DBB3-F7BA-4536-8BB4-BE86A3345C5C}"/>
              </a:ext>
            </a:extLst>
          </p:cNvPr>
          <p:cNvSpPr/>
          <p:nvPr/>
        </p:nvSpPr>
        <p:spPr>
          <a:xfrm>
            <a:off x="1325216" y="3608026"/>
            <a:ext cx="2676939" cy="10169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ESTADO</a:t>
            </a:r>
            <a:endParaRPr lang="es-ES" dirty="0"/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xmlns="" id="{C22FDB54-EC3C-4660-83EE-E2B8A39D4BCB}"/>
              </a:ext>
            </a:extLst>
          </p:cNvPr>
          <p:cNvSpPr/>
          <p:nvPr/>
        </p:nvSpPr>
        <p:spPr>
          <a:xfrm rot="1310286">
            <a:off x="1815437" y="4568414"/>
            <a:ext cx="291548" cy="6096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xmlns="" id="{FE0952BA-67AF-4F2E-851A-470F7D9C132A}"/>
              </a:ext>
            </a:extLst>
          </p:cNvPr>
          <p:cNvSpPr/>
          <p:nvPr/>
        </p:nvSpPr>
        <p:spPr>
          <a:xfrm rot="20593868">
            <a:off x="3165961" y="4567437"/>
            <a:ext cx="291548" cy="6096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xmlns="" id="{54A88F8F-9425-45CD-B80D-2D21F51AA293}"/>
              </a:ext>
            </a:extLst>
          </p:cNvPr>
          <p:cNvSpPr/>
          <p:nvPr/>
        </p:nvSpPr>
        <p:spPr>
          <a:xfrm rot="16200000">
            <a:off x="4589422" y="3383475"/>
            <a:ext cx="283205" cy="1457741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1A394121-67E8-485E-8371-09D1D272D765}"/>
              </a:ext>
            </a:extLst>
          </p:cNvPr>
          <p:cNvSpPr/>
          <p:nvPr/>
        </p:nvSpPr>
        <p:spPr>
          <a:xfrm>
            <a:off x="838201" y="5188225"/>
            <a:ext cx="1551928" cy="695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LEGISLATIVO</a:t>
            </a:r>
            <a:endParaRPr lang="es-ES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678D66A3-9717-422B-B784-AD8276D827D4}"/>
              </a:ext>
            </a:extLst>
          </p:cNvPr>
          <p:cNvSpPr/>
          <p:nvPr/>
        </p:nvSpPr>
        <p:spPr>
          <a:xfrm>
            <a:off x="2937244" y="5184262"/>
            <a:ext cx="1502234" cy="687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JUDICIAL</a:t>
            </a:r>
            <a:endParaRPr lang="es-ES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B9EDC7D1-5E4A-4F0D-A8C0-D7174C8ACBB8}"/>
              </a:ext>
            </a:extLst>
          </p:cNvPr>
          <p:cNvSpPr/>
          <p:nvPr/>
        </p:nvSpPr>
        <p:spPr>
          <a:xfrm>
            <a:off x="5469940" y="3764475"/>
            <a:ext cx="1551928" cy="6957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EJECUTIVO</a:t>
            </a:r>
            <a:endParaRPr lang="es-ES" dirty="0"/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xmlns="" id="{CF39A2E8-B88B-4252-A0D7-7C48A6FAD5DC}"/>
              </a:ext>
            </a:extLst>
          </p:cNvPr>
          <p:cNvSpPr/>
          <p:nvPr/>
        </p:nvSpPr>
        <p:spPr>
          <a:xfrm rot="20117062">
            <a:off x="7283705" y="3131343"/>
            <a:ext cx="768626" cy="172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xmlns="" id="{7083FF10-E9F0-4872-864F-208D34372AE7}"/>
              </a:ext>
            </a:extLst>
          </p:cNvPr>
          <p:cNvSpPr/>
          <p:nvPr/>
        </p:nvSpPr>
        <p:spPr>
          <a:xfrm>
            <a:off x="7397980" y="4026009"/>
            <a:ext cx="768626" cy="172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xmlns="" id="{A1A99A69-B2AE-4728-B84A-8AB48BB46A9A}"/>
              </a:ext>
            </a:extLst>
          </p:cNvPr>
          <p:cNvSpPr/>
          <p:nvPr/>
        </p:nvSpPr>
        <p:spPr>
          <a:xfrm rot="1347660">
            <a:off x="7349402" y="4908175"/>
            <a:ext cx="768626" cy="172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xmlns="" id="{EA0214C0-E715-472A-A9A2-3C6C693466EA}"/>
              </a:ext>
            </a:extLst>
          </p:cNvPr>
          <p:cNvSpPr/>
          <p:nvPr/>
        </p:nvSpPr>
        <p:spPr>
          <a:xfrm>
            <a:off x="8428383" y="2402095"/>
            <a:ext cx="2133600" cy="81558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ESTATUTARIA</a:t>
            </a:r>
            <a:endParaRPr lang="es-ES" dirty="0"/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xmlns="" id="{EFE9659B-C4C3-46DE-A4CB-F6F2FAECD77A}"/>
              </a:ext>
            </a:extLst>
          </p:cNvPr>
          <p:cNvSpPr/>
          <p:nvPr/>
        </p:nvSpPr>
        <p:spPr>
          <a:xfrm>
            <a:off x="8415131" y="3720478"/>
            <a:ext cx="2133600" cy="81558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CÓDIGO DEL TRABAJO</a:t>
            </a:r>
            <a:endParaRPr lang="es-ES" dirty="0"/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xmlns="" id="{C9A8CC32-EF79-460F-9239-4EF37813DA91}"/>
              </a:ext>
            </a:extLst>
          </p:cNvPr>
          <p:cNvSpPr/>
          <p:nvPr/>
        </p:nvSpPr>
        <p:spPr>
          <a:xfrm>
            <a:off x="8415131" y="5044912"/>
            <a:ext cx="2133600" cy="81558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HONORARIOS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448644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C2F747-34D6-4968-8B55-D91BBA010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Características</a:t>
            </a:r>
            <a:endParaRPr lang="es-ES" b="1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A243E6D-1DD4-4051-B847-3653DBD52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CL" dirty="0"/>
              <a:t>RELACION JURÍDICA DE DERECHO PÚBLICO</a:t>
            </a:r>
          </a:p>
          <a:p>
            <a:pPr marL="457200" lvl="1" indent="0">
              <a:buNone/>
            </a:pPr>
            <a:r>
              <a:rPr lang="es-CL" dirty="0"/>
              <a:t>1.1. ESTABILIDAD EN EL EMPLEO</a:t>
            </a:r>
          </a:p>
          <a:p>
            <a:pPr marL="457200" lvl="1" indent="0">
              <a:buNone/>
            </a:pPr>
            <a:r>
              <a:rPr lang="es-CL" dirty="0"/>
              <a:t>1.2. ADSCRITO A UN RÉGIMEN LEGAL</a:t>
            </a:r>
          </a:p>
          <a:p>
            <a:pPr marL="457200" lvl="1" indent="0">
              <a:buNone/>
            </a:pPr>
            <a:r>
              <a:rPr lang="es-CL" dirty="0"/>
              <a:t>1.3. RÉGIMEN DE RESPONSABILIDAD</a:t>
            </a:r>
          </a:p>
          <a:p>
            <a:pPr marL="457200" lvl="1" indent="0">
              <a:buNone/>
            </a:pPr>
            <a:endParaRPr lang="es-ES" dirty="0"/>
          </a:p>
          <a:p>
            <a:pPr marL="514350" indent="-514350">
              <a:buAutoNum type="arabicPeriod" startAt="2"/>
            </a:pPr>
            <a:r>
              <a:rPr lang="es-CL" dirty="0"/>
              <a:t>RÉGIMEN JURÍDICO ESPECIAL</a:t>
            </a:r>
          </a:p>
          <a:p>
            <a:pPr marL="457200" lvl="1" indent="0">
              <a:buNone/>
            </a:pPr>
            <a:r>
              <a:rPr lang="es-CL" dirty="0"/>
              <a:t>2.1. BUROCRACIA</a:t>
            </a:r>
          </a:p>
          <a:p>
            <a:pPr marL="457200" lvl="1" indent="0">
              <a:buNone/>
            </a:pPr>
            <a:r>
              <a:rPr lang="es-CL" dirty="0"/>
              <a:t>2.2. FORMACIÓN</a:t>
            </a:r>
          </a:p>
          <a:p>
            <a:pPr marL="457200" lvl="1" indent="0">
              <a:buNone/>
            </a:pPr>
            <a:endParaRPr lang="es-CL" dirty="0"/>
          </a:p>
          <a:p>
            <a:pPr marL="457200" lvl="1" indent="0">
              <a:buNone/>
            </a:pPr>
            <a:endParaRPr lang="es-CL" dirty="0"/>
          </a:p>
          <a:p>
            <a:pPr marL="514350" indent="-514350">
              <a:buAutoNum type="arabicPeriod" startAt="2"/>
            </a:pPr>
            <a:endParaRPr lang="es-CL" dirty="0"/>
          </a:p>
          <a:p>
            <a:pPr marL="514350" indent="-514350">
              <a:buAutoNum type="arabicPeriod" startAt="2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3269617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C2F747-34D6-4968-8B55-D91BBA010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ESTATUTO ESPECIAL: LEY 15.076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A243E6D-1DD4-4051-B847-3653DBD52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ctr">
              <a:buNone/>
            </a:pPr>
            <a:endParaRPr lang="es-CL" b="1" u="sng" dirty="0"/>
          </a:p>
          <a:p>
            <a:pPr marL="457200" lvl="1" indent="0" algn="ctr">
              <a:buNone/>
            </a:pPr>
            <a:r>
              <a:rPr lang="es-CL" b="1" u="sng" dirty="0"/>
              <a:t>Artículo 162 del Estatuto Administrativo</a:t>
            </a:r>
          </a:p>
          <a:p>
            <a:pPr marL="457200" lvl="1" indent="0">
              <a:buNone/>
            </a:pPr>
            <a:endParaRPr lang="es-CL" dirty="0"/>
          </a:p>
          <a:p>
            <a:pPr marL="457200" lvl="1" indent="0" algn="just">
              <a:buNone/>
            </a:pPr>
            <a:r>
              <a:rPr lang="es-CL" dirty="0"/>
              <a:t>Los funcionarios  que ejerzan las profesiones y actividades que, conforme al inciso segundo del artículo 43 de la ley </a:t>
            </a:r>
            <a:r>
              <a:rPr lang="es-CL" dirty="0" err="1"/>
              <a:t>Nº</a:t>
            </a:r>
            <a:r>
              <a:rPr lang="es-CL" dirty="0"/>
              <a:t> 18.575, se regirán por estatutos de </a:t>
            </a:r>
          </a:p>
          <a:p>
            <a:pPr marL="457200" lvl="1" indent="0">
              <a:buNone/>
            </a:pPr>
            <a:r>
              <a:rPr lang="es-CL" dirty="0"/>
              <a:t>carácter especial, serán los siguientes:</a:t>
            </a:r>
          </a:p>
          <a:p>
            <a:pPr marL="457200" lvl="1" indent="0">
              <a:buNone/>
            </a:pPr>
            <a:r>
              <a:rPr lang="es-CL" sz="4000" b="1" dirty="0">
                <a:solidFill>
                  <a:schemeClr val="accent1"/>
                </a:solidFill>
              </a:rPr>
              <a:t>b) Personal afecto a la ley N° 15.076</a:t>
            </a:r>
          </a:p>
          <a:p>
            <a:pPr marL="457200" lvl="1" indent="0" algn="just">
              <a:buNone/>
            </a:pPr>
            <a:r>
              <a:rPr lang="es-CL" b="1" u="sng" dirty="0">
                <a:solidFill>
                  <a:srgbClr val="FF0000"/>
                </a:solidFill>
              </a:rPr>
              <a:t>Dichos funcionarios se sujetarán  a las normas de este Estatuto  Administrativo en los aspectos o materias no regulados por sus estatutos  especiales.</a:t>
            </a:r>
          </a:p>
          <a:p>
            <a:pPr marL="457200" lvl="1" indent="0">
              <a:buNone/>
            </a:pPr>
            <a:endParaRPr lang="es-CL" dirty="0"/>
          </a:p>
          <a:p>
            <a:pPr marL="514350" indent="-514350">
              <a:buAutoNum type="arabicPeriod" startAt="2"/>
            </a:pPr>
            <a:endParaRPr lang="es-CL" dirty="0"/>
          </a:p>
          <a:p>
            <a:pPr marL="514350" indent="-514350">
              <a:buAutoNum type="arabicPeriod" startAt="2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3681687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7C82838F-6844-4727-A356-979B80624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418" y="268629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CL" sz="3000" b="1" dirty="0">
                <a:solidFill>
                  <a:srgbClr val="FF0000"/>
                </a:solidFill>
              </a:rPr>
              <a:t/>
            </a:r>
            <a:br>
              <a:rPr lang="es-CL" sz="3000" b="1" dirty="0">
                <a:solidFill>
                  <a:srgbClr val="FF0000"/>
                </a:solidFill>
              </a:rPr>
            </a:br>
            <a:r>
              <a:rPr lang="es-CL" sz="5000" b="1" dirty="0">
                <a:solidFill>
                  <a:srgbClr val="FF0000"/>
                </a:solidFill>
              </a:rPr>
              <a:t>LEY 15.076</a:t>
            </a:r>
            <a:r>
              <a:rPr lang="es-CL" sz="3000" b="1" dirty="0">
                <a:solidFill>
                  <a:srgbClr val="FF0000"/>
                </a:solidFill>
              </a:rPr>
              <a:t/>
            </a:r>
            <a:br>
              <a:rPr lang="es-CL" sz="3000" b="1" dirty="0">
                <a:solidFill>
                  <a:srgbClr val="FF0000"/>
                </a:solidFill>
              </a:rPr>
            </a:br>
            <a:r>
              <a:rPr lang="es-CL" sz="3000" b="1" dirty="0">
                <a:solidFill>
                  <a:srgbClr val="FF0000"/>
                </a:solidFill>
              </a:rPr>
              <a:t/>
            </a:r>
            <a:br>
              <a:rPr lang="es-CL" sz="3000" b="1" dirty="0">
                <a:solidFill>
                  <a:srgbClr val="FF0000"/>
                </a:solidFill>
              </a:rPr>
            </a:br>
            <a:r>
              <a:rPr lang="es-CL" sz="3000" b="1" dirty="0">
                <a:solidFill>
                  <a:srgbClr val="FF0000"/>
                </a:solidFill>
              </a:rPr>
              <a:t>Estatuto para los médicos-cirujanos, </a:t>
            </a:r>
            <a:br>
              <a:rPr lang="es-CL" sz="3000" b="1" dirty="0">
                <a:solidFill>
                  <a:srgbClr val="FF0000"/>
                </a:solidFill>
              </a:rPr>
            </a:br>
            <a:r>
              <a:rPr lang="es-CL" sz="3000" b="1" dirty="0">
                <a:solidFill>
                  <a:srgbClr val="FF0000"/>
                </a:solidFill>
              </a:rPr>
              <a:t>farmacéuticos o químicos-farmacéuticos, bioquímicos y </a:t>
            </a:r>
            <a:br>
              <a:rPr lang="es-CL" sz="3000" b="1" dirty="0">
                <a:solidFill>
                  <a:srgbClr val="FF0000"/>
                </a:solidFill>
              </a:rPr>
            </a:br>
            <a:r>
              <a:rPr lang="es-CL" sz="3000" b="1" dirty="0">
                <a:solidFill>
                  <a:srgbClr val="FF0000"/>
                </a:solidFill>
              </a:rPr>
              <a:t>cirujanos dentistas</a:t>
            </a:r>
            <a:endParaRPr lang="es-E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338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ÁMBITO DE APLICACIÓN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Médicos cirujanos, entre otros profesionales: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s-CL" dirty="0"/>
              <a:t> </a:t>
            </a:r>
            <a:r>
              <a:rPr lang="es-CL" dirty="0" smtClean="0"/>
              <a:t>Que, desempeñen funciones profesionales en cargos o empleos remunerados a base de sueldo (</a:t>
            </a:r>
            <a:r>
              <a:rPr lang="es-CL" b="1" dirty="0" smtClean="0"/>
              <a:t>profesionales funcionarios</a:t>
            </a:r>
            <a:r>
              <a:rPr lang="es-CL" dirty="0" smtClean="0"/>
              <a:t>).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s-CL" dirty="0"/>
              <a:t> </a:t>
            </a:r>
            <a:r>
              <a:rPr lang="es-CL" dirty="0" smtClean="0"/>
              <a:t>Se hacen aplicables a los Servicios de Salud, a los Servicios de la Administración Pública, a las empresas fiscales y a las instituciones semifiscales y autónomas. 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s-CL" dirty="0" smtClean="0"/>
              <a:t>La relación de trabajo entre los profesionales a que se refiere el artículo 1° de la ley y los empleadores del sector privado, se regirán exclusivamente por la legislación laboral común. 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s-CL" dirty="0"/>
              <a:t> </a:t>
            </a:r>
            <a:r>
              <a:rPr lang="es-CL" dirty="0" smtClean="0"/>
              <a:t>A las Universidades del Estado sólo </a:t>
            </a:r>
            <a:r>
              <a:rPr lang="es-CL" smtClean="0"/>
              <a:t>se apl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1287715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1706</TotalTime>
  <Words>2305</Words>
  <Application>Microsoft Office PowerPoint</Application>
  <PresentationFormat>Personalizado</PresentationFormat>
  <Paragraphs>313</Paragraphs>
  <Slides>45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6" baseType="lpstr">
      <vt:lpstr>Tema de Office</vt:lpstr>
      <vt:lpstr>Estatuto Especial del Profesional Funcionario: Médicos Cirujanos</vt:lpstr>
      <vt:lpstr>El Empleo Público</vt:lpstr>
      <vt:lpstr>El Empleo Público: Modernización</vt:lpstr>
      <vt:lpstr>El Empleo Público: Modernización</vt:lpstr>
      <vt:lpstr>Tipologías del Empleo Público</vt:lpstr>
      <vt:lpstr>Características</vt:lpstr>
      <vt:lpstr>ESTATUTO ESPECIAL: LEY 15.076</vt:lpstr>
      <vt:lpstr> LEY 15.076  Estatuto para los médicos-cirujanos,  farmacéuticos o químicos-farmacéuticos, bioquímicos y  cirujanos dentistas</vt:lpstr>
      <vt:lpstr>ÁMBITO DE APLICACIÓN</vt:lpstr>
      <vt:lpstr>INGRESO A LA PLANTA </vt:lpstr>
      <vt:lpstr>INGRESO A LA PLANTA </vt:lpstr>
      <vt:lpstr>DECRETO DE NOMBRAMIENTO </vt:lpstr>
      <vt:lpstr>JORNADA DE TRABAJO E INCOMPATIBILIDADES</vt:lpstr>
      <vt:lpstr>JORNADA DE TRABAJO E INCOMPATIBILIDADES 28 HORAS</vt:lpstr>
      <vt:lpstr>JORNADA DE TRABAJO E INCOMPATIBILIDADES 28 HORAS</vt:lpstr>
      <vt:lpstr>REEMPLAZOS EN UNIDADES DE URGENCIA, MATERNIDAD Y CUIDADO INTENSIVO</vt:lpstr>
      <vt:lpstr>REEMPLAZOS EN UNIDADES DE URGENCIA, MATERNIDAD Y CUIDADO INTENSIVO caso de los Becarios</vt:lpstr>
      <vt:lpstr>COMPATIBILIDAD HORARIA</vt:lpstr>
      <vt:lpstr>INCOMPATIBILIDADES FUNCIONARIAS</vt:lpstr>
      <vt:lpstr>INCOMPATIBILIDADES FUNCIONARIAS</vt:lpstr>
      <vt:lpstr>INCOMPATIBILIDADES FUNCIONARIAS</vt:lpstr>
      <vt:lpstr>INCOMPATIBILIDADES FUNCIONARIAS</vt:lpstr>
      <vt:lpstr>CALIFICACIONES</vt:lpstr>
      <vt:lpstr>FERIADOS, COMISIONES Y PERMISOS</vt:lpstr>
      <vt:lpstr>PERMISO ESPECIAL</vt:lpstr>
      <vt:lpstr>PERMISO CON GOCE DE SUELDO (DÍAS ADMINISTRATIVOS)</vt:lpstr>
      <vt:lpstr>PERMISO CON GOCE DE SUELDO (DÍAS ADMINISTRATIVOS)</vt:lpstr>
      <vt:lpstr>PERMISO CON GOCE DE SUELDO (DÍAS ADMINISTRATIVOS)</vt:lpstr>
      <vt:lpstr>PERMISO SIN GOCE DE SUELDO </vt:lpstr>
      <vt:lpstr>REEMPLAZOS</vt:lpstr>
      <vt:lpstr>LIBERACIÓN DE GUARDIA NOCTURNA</vt:lpstr>
      <vt:lpstr>LIBERACIÓN DE GUARDIA NOCTURNA</vt:lpstr>
      <vt:lpstr> LEY 19.664  Estatuto para los médicos-cirujanos,  farmacéuticos o químicos-farmacéuticos, bioquímicos y  cirujanos dentistas</vt:lpstr>
      <vt:lpstr>A QUIÉNES SE APLICA</vt:lpstr>
      <vt:lpstr>CARRERA FUNCIONARIA</vt:lpstr>
      <vt:lpstr>INGRESO A LA EDF</vt:lpstr>
      <vt:lpstr>FORMACIÓN DE LOS MÉDICOS CIRUJANOS</vt:lpstr>
      <vt:lpstr>PERIODO ASISTENCIAL OBLIGATORIO</vt:lpstr>
      <vt:lpstr>ETAPA DE PLANTA SUPERIOR</vt:lpstr>
      <vt:lpstr>ETAPA DE PLANTA SUPERIOR</vt:lpstr>
      <vt:lpstr>ETAPA DE PLANTA SUPERIOR</vt:lpstr>
      <vt:lpstr>ETAPA DE PLANTA SUPERIOR</vt:lpstr>
      <vt:lpstr>ETAPA DE PLANTA SUPERIOR</vt:lpstr>
      <vt:lpstr>ETAPA DE PLANTA SUPERIOR</vt:lpstr>
      <vt:lpstr>PROFESIONALES ASIMILADOS A LA ETAPA DE PLANTA SUPERIOR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Estatuto Especial del Profesional Funcionario: Médicos Cirujanos</dc:title>
  <dc:creator>Usuario</dc:creator>
  <cp:lastModifiedBy>CRS02</cp:lastModifiedBy>
  <cp:revision>40</cp:revision>
  <dcterms:created xsi:type="dcterms:W3CDTF">2017-10-09T23:19:08Z</dcterms:created>
  <dcterms:modified xsi:type="dcterms:W3CDTF">2017-10-14T12:02:47Z</dcterms:modified>
</cp:coreProperties>
</file>