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V Boli" panose="02000500030200090000" pitchFamily="2" charset="0"/>
      <p:regular r:id="rId24"/>
    </p:embeddedFont>
    <p:embeddedFont>
      <p:font typeface="Economica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58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-GB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C334-77EF-4B6B-AD77-5D5E2EEB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B8D6FE3E-05AF-4B15-AAF9-9C96B0DBCE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:a16="http://schemas.microsoft.com/office/drawing/2014/main" id="{3A7A45F8-BDB3-45C8-8F42-6092CAC65886}"/>
              </a:ext>
            </a:extLst>
          </p:cNvPr>
          <p:cNvSpPr txBox="1"/>
          <p:nvPr/>
        </p:nvSpPr>
        <p:spPr>
          <a:xfrm>
            <a:off x="451841" y="2571750"/>
            <a:ext cx="3876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Consejo Regional Santiago</a:t>
            </a:r>
          </a:p>
          <a:p>
            <a:pPr algn="ctr">
              <a:spcBef>
                <a:spcPct val="0"/>
              </a:spcBef>
            </a:pPr>
            <a:r>
              <a:rPr lang="es-CL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Colegio Médico de Chile</a:t>
            </a:r>
          </a:p>
        </p:txBody>
      </p:sp>
    </p:spTree>
    <p:extLst>
      <p:ext uri="{BB962C8B-B14F-4D97-AF65-F5344CB8AC3E}">
        <p14:creationId xmlns:p14="http://schemas.microsoft.com/office/powerpoint/2010/main" val="89916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MESA PERFECCIONAMIENTO CARRERA MÈDICA</a:t>
            </a:r>
          </a:p>
          <a:p>
            <a:pPr lvl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“Propuesta diseñada en Mesa de Perfeccionamiento de la Carrera Funcionaria”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SISTEMA DE CALIFICACIONES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GB"/>
              <a:t>Modificar el paradigma de la calificación subjetiva. Modelo en base a metas individuales y por equipo.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GB"/>
              <a:t>Eliminar asignación de desempeño individual. Redestinar dinero a otro concepto de reconocimento de metas individuales y por equipo.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GB"/>
              <a:t>Aplicar elementos de la evaluación de laos funcionarios del Estatuto Administrativo. Sistema de retroalimentación sobre avance de metas.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GB"/>
              <a:t>Implementar sistema de marcación. Utilizar atrasos como elemento diferenciador.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MESA PERFECCIONAMIENTO CARRERA MÈDICA</a:t>
            </a:r>
          </a:p>
          <a:p>
            <a:pPr lvl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“Propuesta diseñada en Mesa de Perfeccionamiento de la Carrera Funcionaria”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ESTIMULOS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GB"/>
              <a:t>Revisiòn de DTO 847/2000 (Asig Estímulo 19664). Reconocimiento de situaciones no previstas en el cuerpo legal.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GB"/>
              <a:t>Estimulos no remuneraiconales. Que pasen a caracter estatutario.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FUNCIÒN DE RESPONSABILIDAD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GB"/>
              <a:t>Ineficiencia del nuevo proceso de concurso interno de Asignacion de responsabilidad. Revisión profunda de DTO 29/2015.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GB"/>
              <a:t>Revisión DTO841/2000. Revizar y actualizar porcentajes.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MESA PERFECCIONAMIENTO CARRERA MÈDICA</a:t>
            </a:r>
          </a:p>
          <a:p>
            <a:pPr lvl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“Propuesta diseñada en Mesa de Perfeccionamiento de la Carrera Funcionaria”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MV Boli" panose="02000500030200090000" pitchFamily="2" charset="0"/>
                <a:cs typeface="MV Boli" panose="02000500030200090000" pitchFamily="2" charset="0"/>
              </a:rPr>
              <a:t>FORMACIÓN CONTINUA Y DOCENCIA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Transitar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hacia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establecimientos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asistenicales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docentes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Fomentar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politicas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institucionales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materia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investigación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docencia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formaicón</a:t>
            </a:r>
            <a:endParaRPr lang="en-GB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Asegurar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los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profesionales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funcionarios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horas de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perfeccionamiento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Asimilar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a lo que hoy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existe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ADF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materia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cursos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pasantías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Permisos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serán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parte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de la Carrera.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FUENTES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0"/>
              </a:spcAft>
            </a:pPr>
            <a:r>
              <a:rPr lang="en-GB" sz="1600" dirty="0">
                <a:latin typeface="MV Boli" panose="02000500030200090000" pitchFamily="2" charset="0"/>
                <a:ea typeface="Calibri"/>
                <a:cs typeface="MV Boli" panose="02000500030200090000" pitchFamily="2" charset="0"/>
                <a:sym typeface="Calibri"/>
              </a:rPr>
              <a:t>MINSAL, </a:t>
            </a:r>
            <a:r>
              <a:rPr lang="en-GB" sz="1600" dirty="0">
                <a:solidFill>
                  <a:schemeClr val="dk1"/>
                </a:solidFill>
                <a:latin typeface="MV Boli" panose="02000500030200090000" pitchFamily="2" charset="0"/>
                <a:ea typeface="Calibri"/>
                <a:cs typeface="MV Boli" panose="02000500030200090000" pitchFamily="2" charset="0"/>
                <a:sym typeface="Calibri"/>
              </a:rPr>
              <a:t>ACTA SESIÓN MESA CENTRAL, PROTOCOLO DE ACUERDO MINISTERIO DE SALUD – COLEGIOS PROFESIONALES LEY 15.076, 22-08-2016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SzPct val="122222"/>
            </a:pPr>
            <a:r>
              <a:rPr lang="en-GB" sz="16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MINSAL, MINUTA INTERNA, “PROPUESTA DE CARRERA FUNCIONARIA DISEÑADA EN LA MESA DE PERFECCIONAMIENTO DE LA CARRERA FUNCIONARIA”, 2016 A 2017.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>
            <a:extLst>
              <a:ext uri="{FF2B5EF4-FFF2-40B4-BE49-F238E27FC236}">
                <a16:creationId xmlns:a16="http://schemas.microsoft.com/office/drawing/2014/main" id="{ECAC2726-1B57-4A4E-B882-9AB394DE66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62" b="13279"/>
          <a:stretch/>
        </p:blipFill>
        <p:spPr>
          <a:xfrm>
            <a:off x="3611" y="0"/>
            <a:ext cx="9140389" cy="1118599"/>
          </a:xfrm>
          <a:prstGeom prst="rect">
            <a:avLst/>
          </a:prstGeom>
        </p:spPr>
      </p:pic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68925" y="1596085"/>
            <a:ext cx="5609760" cy="152017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accent1"/>
                </a:solidFill>
              </a:rPr>
              <a:t>CARRERA MÉDICA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</a:rPr>
              <a:t>EL TRABAJO REALIZADO CON MINSAL </a:t>
            </a:r>
            <a:br>
              <a:rPr lang="en-GB" sz="3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000" dirty="0">
                <a:solidFill>
                  <a:schemeClr val="accent1">
                    <a:lumMod val="75000"/>
                  </a:schemeClr>
                </a:solidFill>
              </a:rPr>
              <a:t>EN LOS ÚLTIMOS 3 AÑOS.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4294967295"/>
          </p:nvPr>
        </p:nvSpPr>
        <p:spPr>
          <a:xfrm>
            <a:off x="1983005" y="3555332"/>
            <a:ext cx="5181600" cy="102901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600" dirty="0"/>
              <a:t>NATALIA HENRÌQUEZ CARREÑO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1600" dirty="0"/>
              <a:t>VICEPRESIDENTA CONSEJO REGIONAL SANTIAGO</a:t>
            </a:r>
          </a:p>
        </p:txBody>
      </p:sp>
      <p:pic>
        <p:nvPicPr>
          <p:cNvPr id="6" name="Imagen 15">
            <a:extLst>
              <a:ext uri="{FF2B5EF4-FFF2-40B4-BE49-F238E27FC236}">
                <a16:creationId xmlns:a16="http://schemas.microsoft.com/office/drawing/2014/main" id="{9CC6DEB3-6DFC-4720-94F8-AE9A11389E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71" y="30480"/>
            <a:ext cx="936032" cy="11185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 dirty="0">
                <a:latin typeface="Economica" panose="020B0604020202020204" charset="0"/>
              </a:rPr>
              <a:t>PROTOCOLO ACUERDO COLMED-MINSAL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 dirty="0">
                <a:solidFill>
                  <a:srgbClr val="000000"/>
                </a:solidFill>
                <a:latin typeface="Economica" panose="020B0604020202020204" charset="0"/>
              </a:rPr>
              <a:t>Ord. C31 N° 3718 de </a:t>
            </a:r>
            <a:r>
              <a:rPr lang="en-GB" sz="1800" dirty="0">
                <a:solidFill>
                  <a:srgbClr val="000000"/>
                </a:solidFill>
                <a:highlight>
                  <a:srgbClr val="FFFF00"/>
                </a:highlight>
                <a:latin typeface="Economica" panose="020B0604020202020204" charset="0"/>
              </a:rPr>
              <a:t>2014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Protocolo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entre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Colegios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Profesionales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Ley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Médica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Ministra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salud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de la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época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(Dra. Carmen Castillo). Entre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julio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de 2016 y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Junio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de 2017, se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llevaron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cabo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veinte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reuniones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entre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Ministerio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Colegios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Profesionales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Se </a:t>
            </a:r>
            <a:r>
              <a:rPr lang="en-GB" b="1" dirty="0" err="1">
                <a:latin typeface="MV Boli" panose="02000500030200090000" pitchFamily="2" charset="0"/>
                <a:cs typeface="MV Boli" panose="02000500030200090000" pitchFamily="2" charset="0"/>
              </a:rPr>
              <a:t>conforman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b="1" dirty="0" err="1">
                <a:latin typeface="MV Boli" panose="02000500030200090000" pitchFamily="2" charset="0"/>
                <a:cs typeface="MV Boli" panose="02000500030200090000" pitchFamily="2" charset="0"/>
              </a:rPr>
              <a:t>tres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 Mesas de </a:t>
            </a:r>
            <a:r>
              <a:rPr lang="en-GB" b="1" dirty="0" err="1">
                <a:latin typeface="MV Boli" panose="02000500030200090000" pitchFamily="2" charset="0"/>
                <a:cs typeface="MV Boli" panose="02000500030200090000" pitchFamily="2" charset="0"/>
              </a:rPr>
              <a:t>Trabajo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FORMACIÓN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FORMACIÓN CONTINUA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PERFECCIONAMIENTO CARRERA MÉDICA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MESA FORMACIÓN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➔"/>
            </a:pP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Diseño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implementación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del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sistema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renovación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la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certificación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especialistas</a:t>
            </a:r>
            <a:endParaRPr lang="en-GB" sz="1200" b="1" dirty="0">
              <a:latin typeface="MV Boli" panose="02000500030200090000" pitchFamily="2" charset="0"/>
              <a:ea typeface="Arial"/>
              <a:cs typeface="MV Boli" panose="02000500030200090000" pitchFamily="2" charset="0"/>
              <a:sym typeface="Arial"/>
            </a:endParaRPr>
          </a:p>
          <a:p>
            <a:pPr lvl="0" indent="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➔"/>
            </a:pP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Proponer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implementar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un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programa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fortalecimiento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del EUNACOM.</a:t>
            </a:r>
          </a:p>
          <a:p>
            <a:pPr lvl="0" indent="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Examen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como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requisito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para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desempeño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SÓLO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red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publica</a:t>
            </a:r>
            <a:endParaRPr lang="en-GB" sz="1200" dirty="0">
              <a:latin typeface="MV Boli" panose="02000500030200090000" pitchFamily="2" charset="0"/>
              <a:ea typeface="Arial"/>
              <a:cs typeface="MV Boli" panose="02000500030200090000" pitchFamily="2" charset="0"/>
              <a:sym typeface="Arial"/>
            </a:endParaRPr>
          </a:p>
          <a:p>
            <a:pPr lvl="0" indent="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➔"/>
            </a:pP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Rediseño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la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Relación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Asistencial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Docente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fortalecimiento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campos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clínicos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con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enfoque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redes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asistenciales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integradas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</a:p>
          <a:p>
            <a:pPr lvl="0" indent="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➔"/>
            </a:pP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Establecer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el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desarrollo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la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especialización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definir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criterios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para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incorporar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al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sistema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certificación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aquellas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especialidades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cumplan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con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requisitos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formación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ejercicio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profesional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definan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las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instancias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técnicas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ministeriales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las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cuales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radique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esta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materia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a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través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la </a:t>
            </a:r>
            <a:r>
              <a:rPr lang="en-GB" sz="12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modificación</a:t>
            </a:r>
            <a:r>
              <a:rPr lang="en-GB" sz="12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del </a:t>
            </a:r>
            <a:r>
              <a:rPr lang="en-GB" sz="12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Decreto</a:t>
            </a:r>
            <a:r>
              <a:rPr lang="en-GB" sz="12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Supremo Nº 8 /2013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Ministerios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Salud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Educación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</a:t>
            </a:r>
          </a:p>
          <a:p>
            <a:pPr marL="182563"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Marco de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cualificación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especialidades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Homologación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especialidades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grado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Magister. </a:t>
            </a:r>
          </a:p>
          <a:p>
            <a:pPr marL="182563"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Incorporacion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las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siguientes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especialidades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Salud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Publica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Salud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Familiar,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Laboratorio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Clinico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Laboratorio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Forense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Farmacia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Hospitalaria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Farmacia</a:t>
            </a:r>
            <a:r>
              <a:rPr lang="en-GB" sz="12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clinica</a:t>
            </a:r>
            <a:endParaRPr lang="en-GB" sz="1200" dirty="0">
              <a:latin typeface="MV Boli" panose="02000500030200090000" pitchFamily="2" charset="0"/>
              <a:ea typeface="Arial"/>
              <a:cs typeface="MV Boli" panose="02000500030200090000" pitchFamily="2" charset="0"/>
              <a:sym typeface="Arial"/>
            </a:endParaRPr>
          </a:p>
          <a:p>
            <a:pPr marL="182563"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“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Documento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propuesta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”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Dpto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Calidad y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Formación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MINSAL,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enviado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desde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COLMED el 01 de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agosto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referente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 “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Criterios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para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renovar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Certificación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Especialidades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prestadores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individuales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salud</a:t>
            </a:r>
            <a:r>
              <a:rPr lang="en-GB" sz="12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”.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MESA FORMACIÓN CONTINUA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93675" lvl="0" indent="-193675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Noto Sans Symbols"/>
              <a:buChar char="➔"/>
            </a:pP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Implementación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una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política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nacional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permita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destinar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tiempo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para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educación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promoción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docencia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investigación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de “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reuniones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clínico-administrativas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”,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como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estrategia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gestión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la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calidad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asistencial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para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integrar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</a:t>
            </a:r>
            <a:r>
              <a:rPr lang="en-GB" sz="11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red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asistencial</a:t>
            </a:r>
            <a:r>
              <a:rPr lang="en-GB" sz="11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desde</a:t>
            </a:r>
            <a:r>
              <a:rPr lang="en-GB" sz="11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APS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</a:p>
          <a:p>
            <a:pPr marL="193675" lvl="0" indent="-1111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	MINSAL: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importante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se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revisen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procedimientos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nivel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local, se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garantice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el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funcionamiento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comités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con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representación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gremial que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permita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generar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PAC (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Programa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Anual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Capacitación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)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pertinentes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tanto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desde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perspectiva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del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administrador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como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profesionales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Se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habría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implementado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una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encuesta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para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conocer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las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necesidades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capacitación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 </a:t>
            </a:r>
          </a:p>
          <a:p>
            <a:pPr marL="193675" lvl="0" indent="-1111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	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Ausencia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objetivo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con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plazos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definiciones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concretas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 lo que se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necesita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para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lograrlo</a:t>
            </a:r>
            <a:endParaRPr lang="en-GB" sz="11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193675" lvl="0" indent="-1111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incorpora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los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profesionales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funcionarios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 la Ley 19.378 de la APS</a:t>
            </a:r>
          </a:p>
          <a:p>
            <a:pPr marL="193675" lvl="0" indent="-1111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considera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la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necesidad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contar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con nuevo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presupuesto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</a:t>
            </a:r>
            <a:r>
              <a:rPr lang="en-GB" sz="11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1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implementación</a:t>
            </a:r>
            <a:endParaRPr lang="en-GB" sz="11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193675" lvl="0" indent="-193675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100" dirty="0">
              <a:solidFill>
                <a:srgbClr val="222222"/>
              </a:solidFill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193675" lvl="0" indent="-193675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Noto Sans Symbols"/>
              <a:buChar char="➔"/>
            </a:pP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Diseño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Implementación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un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Programa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Educación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Continua,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como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parte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procesos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perfeccionamiento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del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recurso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humano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médico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odontológico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químicos-farmacéuticos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bioquímicos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desde</a:t>
            </a:r>
            <a:r>
              <a:rPr lang="en-GB" sz="11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atención</a:t>
            </a:r>
            <a:r>
              <a:rPr lang="en-GB" sz="11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primaria</a:t>
            </a:r>
            <a:r>
              <a:rPr lang="en-GB" sz="11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al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nivel</a:t>
            </a:r>
            <a:r>
              <a:rPr lang="en-GB" sz="11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hospitalario</a:t>
            </a:r>
            <a:r>
              <a:rPr lang="en-GB" sz="1100" b="1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MESA PERFECCIONAMIENTO CARRERA MÉDICA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563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Noto Sans Symbols"/>
              <a:buChar char="➔"/>
            </a:pP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Evaluación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diagnóstica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permita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el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perfeccionamiento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la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carrera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sus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distintos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niveles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atención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Esto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incluye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revisión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las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condiciones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profesionales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inician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su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beca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formación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luego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se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desempeñan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obligatoriamente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Servicios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Salud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perspectiva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reconocer</a:t>
            </a:r>
            <a:r>
              <a:rPr lang="en-GB" sz="11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calidad</a:t>
            </a:r>
            <a:r>
              <a:rPr lang="en-GB" sz="11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funcionario</a:t>
            </a:r>
            <a:r>
              <a:rPr lang="en-GB" sz="11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público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</a:p>
          <a:p>
            <a:pPr marL="182563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	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Documento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¿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trabajo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interno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? “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Propuesta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Carrera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Funcionaria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diseñada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Mesa de P. de la Carrera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Funcionaria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”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indica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existirían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siguientes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acuerdos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:</a:t>
            </a:r>
          </a:p>
          <a:p>
            <a:pPr marL="365125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AutoNum type="arabicPeriod"/>
            </a:pP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Acceso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Único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 la Carrera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funcionaria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travès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Concurso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Nacional.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Todos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ingreso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EDF.</a:t>
            </a:r>
          </a:p>
          <a:p>
            <a:pPr marL="365125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AutoNum type="arabicPeriod"/>
            </a:pP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 cargos no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provistos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por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Concurso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Nacional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deben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ser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reasignados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Estrategia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Local. 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Art43/15.076 o Art9/19664</a:t>
            </a:r>
          </a:p>
          <a:p>
            <a:pPr marL="365125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AutoNum type="arabicPeriod"/>
            </a:pP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Contratación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transitoria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Art9.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Acceso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limitado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transitorio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</a:t>
            </a:r>
          </a:p>
          <a:p>
            <a:pPr marL="365125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AutoNum type="arabicPeriod"/>
            </a:pP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Duración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EDF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dependerá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del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acceso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 la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formación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Finalizado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periodo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formativo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debe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velarse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por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cumplimiento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EDF.</a:t>
            </a:r>
          </a:p>
          <a:p>
            <a:pPr marL="365125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AutoNum type="arabicPeriod"/>
            </a:pP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El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acceso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 la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formaciòn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serà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dferenciado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Dos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formas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acceso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primero a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formación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o a </a:t>
            </a:r>
            <a:r>
              <a:rPr lang="en-GB" sz="1100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destinación</a:t>
            </a:r>
            <a:r>
              <a:rPr lang="en-GB" sz="1100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</a:t>
            </a:r>
          </a:p>
          <a:p>
            <a:pPr marL="365125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AutoNum type="arabicPeriod"/>
            </a:pP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La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obtención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una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especialidad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no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constituye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carrera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funcionaria</a:t>
            </a:r>
            <a:r>
              <a:rPr lang="en-GB" sz="1100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Se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debe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completar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tiempo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“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devolución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”,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por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tanto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completar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EDF, para </a:t>
            </a:r>
            <a:r>
              <a:rPr lang="en-GB" sz="1100" i="1" dirty="0" err="1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acceder</a:t>
            </a:r>
            <a:r>
              <a:rPr lang="en-GB" sz="1100" i="1" dirty="0">
                <a:solidFill>
                  <a:srgbClr val="FF0000"/>
                </a:solidFill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 EPS.</a:t>
            </a:r>
          </a:p>
          <a:p>
            <a:pPr marL="182563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➔"/>
            </a:pP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Avanzar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modifaciones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al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Decreto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507, con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propuestas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salgan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mesa.</a:t>
            </a:r>
          </a:p>
          <a:p>
            <a:pPr marL="182563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Char char="➔"/>
            </a:pP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Trabajo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con DIPRES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solicitud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para que se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incorpore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una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Glosa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ley de </a:t>
            </a:r>
            <a:r>
              <a:rPr lang="en-GB" sz="11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presupuesto</a:t>
            </a:r>
            <a:r>
              <a:rPr lang="en-GB" sz="11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05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2017 que </a:t>
            </a:r>
            <a:r>
              <a:rPr lang="en-GB" sz="105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delegue</a:t>
            </a:r>
            <a:r>
              <a:rPr lang="en-GB" sz="105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 la </a:t>
            </a:r>
            <a:r>
              <a:rPr lang="en-GB" sz="105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Subsecretaria</a:t>
            </a:r>
            <a:r>
              <a:rPr lang="en-GB" sz="105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05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Redes</a:t>
            </a:r>
            <a:r>
              <a:rPr lang="en-GB" sz="105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05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facultades</a:t>
            </a:r>
            <a:r>
              <a:rPr lang="en-GB" sz="105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05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respecto</a:t>
            </a:r>
            <a:r>
              <a:rPr lang="en-GB" sz="105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al </a:t>
            </a:r>
            <a:r>
              <a:rPr lang="en-GB" sz="105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Periodo</a:t>
            </a:r>
            <a:r>
              <a:rPr lang="en-GB" sz="105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05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Aistencial</a:t>
            </a:r>
            <a:r>
              <a:rPr lang="en-GB" sz="105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05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Obligatorio</a:t>
            </a:r>
            <a:r>
              <a:rPr lang="en-GB" sz="105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</a:t>
            </a:r>
            <a:r>
              <a:rPr lang="en-GB" sz="1050" b="1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Hoy </a:t>
            </a:r>
            <a:r>
              <a:rPr lang="en-GB" sz="1050" b="1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existe</a:t>
            </a:r>
            <a:r>
              <a:rPr lang="en-GB" sz="1050" b="1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un manual de </a:t>
            </a:r>
            <a:r>
              <a:rPr lang="en-GB" sz="1050" b="1" i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procedimiento</a:t>
            </a:r>
            <a:r>
              <a:rPr lang="en-GB" sz="1050" b="1" i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</a:t>
            </a:r>
            <a:r>
              <a:rPr lang="en-GB" sz="105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MESA PERFECCIONAMIENTO CARRERA MÉDICA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563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Noto Sans Symbols"/>
              <a:buChar char="➔"/>
            </a:pP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Diseño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ejecución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estudios</a:t>
            </a:r>
            <a:r>
              <a:rPr lang="en-GB" sz="12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sobre</a:t>
            </a:r>
            <a:r>
              <a:rPr lang="en-GB" sz="12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incentivos</a:t>
            </a:r>
            <a:r>
              <a:rPr lang="en-GB" sz="12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remuneracionales</a:t>
            </a:r>
            <a:r>
              <a:rPr lang="en-GB" sz="12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no </a:t>
            </a:r>
            <a:r>
              <a:rPr lang="en-GB" sz="12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remuneracionales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incluyendo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incentivos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surgen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la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interacción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del sector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público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salud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con el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privado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entre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distintos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niveles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atención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Los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términos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referencia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para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este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estudio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se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realizará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mediante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licitación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se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encuentran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observados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por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DIPRES,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una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vez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éstos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resueltos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se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compartirán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con la mesa.</a:t>
            </a:r>
          </a:p>
          <a:p>
            <a:pPr marL="182563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200" b="1" dirty="0">
              <a:latin typeface="MV Boli" panose="02000500030200090000" pitchFamily="2" charset="0"/>
              <a:ea typeface="Arial"/>
              <a:cs typeface="MV Boli" panose="02000500030200090000" pitchFamily="2" charset="0"/>
              <a:sym typeface="Arial"/>
            </a:endParaRPr>
          </a:p>
          <a:p>
            <a:pPr marL="182563" lvl="0" indent="-182563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Noto Sans Symbols"/>
              <a:buChar char="➔"/>
            </a:pP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Realización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estudio</a:t>
            </a:r>
            <a:r>
              <a:rPr lang="en-GB" sz="12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brechas</a:t>
            </a:r>
            <a:r>
              <a:rPr lang="en-GB" sz="1200" b="1" u="sng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u="sng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especialistas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odontólogos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atención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secundaria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Salud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Los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resultados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permitirán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determinar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las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especialidades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más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falentes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y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los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Servicios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Salud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que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tienen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menor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disponibilidad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de horas de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especialistas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. 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Éste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lo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está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realizando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Salud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Publica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, y se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pedirá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informe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para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su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presentación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</a:t>
            </a:r>
            <a:r>
              <a:rPr lang="en-GB" sz="1200" b="1" dirty="0" err="1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en</a:t>
            </a:r>
            <a:r>
              <a:rPr lang="en-GB" sz="1200" b="1" dirty="0">
                <a:latin typeface="MV Boli" panose="02000500030200090000" pitchFamily="2" charset="0"/>
                <a:ea typeface="Arial"/>
                <a:cs typeface="MV Boli" panose="02000500030200090000" pitchFamily="2" charset="0"/>
                <a:sym typeface="Arial"/>
              </a:rPr>
              <a:t> la mesa.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/>
              <a:t>MESA PERFECCIONAMIENTO CARRERA MÈDICA</a:t>
            </a:r>
          </a:p>
          <a:p>
            <a:pPr lvl="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“Propuesta diseñada en Mesa de Perfeccionamiento de la Carrera Funcionaria”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MV Boli" panose="02000500030200090000" pitchFamily="2" charset="0"/>
                <a:cs typeface="MV Boli" panose="02000500030200090000" pitchFamily="2" charset="0"/>
              </a:rPr>
              <a:t>ETAPA PLANTA SUPERIOR</a:t>
            </a:r>
          </a:p>
          <a:p>
            <a:pPr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acceso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la EPS se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hace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una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vez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finalizada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la EDF.</a:t>
            </a:r>
            <a:r>
              <a:rPr lang="en-GB" sz="1400" i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i="1" u="sng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Terminado</a:t>
            </a:r>
            <a:r>
              <a:rPr lang="en-GB" sz="1400" i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i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ciclo</a:t>
            </a:r>
            <a:r>
              <a:rPr lang="en-GB" sz="1400" i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“</a:t>
            </a:r>
            <a:r>
              <a:rPr lang="en-GB" sz="1400" i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formaciòn-destinación</a:t>
            </a:r>
            <a:r>
              <a:rPr lang="en-GB" sz="1400" i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” o </a:t>
            </a:r>
            <a:r>
              <a:rPr lang="en-GB" sz="1400" i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destinación-formación</a:t>
            </a:r>
            <a:r>
              <a:rPr lang="en-GB" sz="1400" i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”, </a:t>
            </a:r>
            <a:r>
              <a:rPr lang="en-GB" sz="1400" i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los</a:t>
            </a:r>
            <a:r>
              <a:rPr lang="en-GB" sz="1400" i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i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profesionales</a:t>
            </a:r>
            <a:r>
              <a:rPr lang="en-GB" sz="1400" i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i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podrán</a:t>
            </a:r>
            <a:r>
              <a:rPr lang="en-GB" sz="1400" i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i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acceder</a:t>
            </a:r>
            <a:r>
              <a:rPr lang="en-GB" sz="1400" i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 EPS </a:t>
            </a:r>
            <a:r>
              <a:rPr lang="en-GB" sz="1400" i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vía</a:t>
            </a:r>
            <a:r>
              <a:rPr lang="en-GB" sz="1400" i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i="1" u="sng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concurso</a:t>
            </a:r>
            <a:r>
              <a:rPr lang="en-GB" sz="1400" i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i="1" u="sng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nacional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Concurso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anual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centralizado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la EPS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cada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SS.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Concurso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cada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servicio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para EDF (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ciclo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finalizado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) y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externos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Se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deberà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hacer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levantamiento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anual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necesidades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Se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dispondré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la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totalidad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horas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independiente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la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calidad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jurídica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Contratación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transitoria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ARt21/19664. Para cargos no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provistos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por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concurso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anual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No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diferencia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entre el EDF y el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funcionario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municipal para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efecto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del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concurso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ingreso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Para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acceso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EPS</a:t>
            </a:r>
          </a:p>
          <a:p>
            <a:pPr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Las bases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concurso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diferenciadas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Bases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diseñadas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acuerdo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cada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profesión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Eliminar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cargos de 11hrs.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Eliminar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nuevas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provisiones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Mínimo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22hrs.</a:t>
            </a:r>
          </a:p>
          <a:p>
            <a:pPr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Dotar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la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Subsecretaria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Redes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facultades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fisalizadoras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materia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acceso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la EPS. Control y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ajuste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por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Subsecretaria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y DIGEDEP de horas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cada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SS.</a:t>
            </a:r>
            <a:endParaRPr lang="en-GB" sz="11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MESA PERFECCIONAMIENTO CARRERA MÈDICA</a:t>
            </a:r>
          </a:p>
          <a:p>
            <a:pPr lvl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“Propuesta diseñada en Mesa de Perfeccionamiento de la Carrera Funcionaria”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MV Boli" panose="02000500030200090000" pitchFamily="2" charset="0"/>
                <a:cs typeface="MV Boli" panose="02000500030200090000" pitchFamily="2" charset="0"/>
              </a:rPr>
              <a:t>ACREDITACIÓN MÉDICA</a:t>
            </a:r>
          </a:p>
          <a:p>
            <a:pPr marL="2286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Disminuir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años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entre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evaluaciones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Proceso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debe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ser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cada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6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años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2286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Eliminar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excepcionalidad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Eliminar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la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acreditaciòn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por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excelencia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2286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Aumentar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5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cantidad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niveles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Reducciòn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aumento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niveles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Encasillamiento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nuevos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niveles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base 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trienios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2286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Distribuciòn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homogénea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lso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porcentajes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experiencia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calificada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Distribución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acuerdo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niveles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2286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Evaluar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Area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Clínica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acuerdo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la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eficiencia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elementos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técnicos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sobre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todo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cuantitativos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Dotar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proceso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mejores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herramientas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2286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Reconsideración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del Area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Organizacional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Evaluar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función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del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impacto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del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desempeño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marL="2286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Reconsideración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del Area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Técnica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Orientarse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perfeccionamiento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Capacitación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2286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Homologación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con el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proceso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recertificación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especialidades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marL="2286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Reconocimiento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beneficios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no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remuneracionales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Ingreso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nuevo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nivel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asociado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acceso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a mayor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cantidad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de horas para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capacitación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otros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400" dirty="0" err="1">
                <a:latin typeface="MV Boli" panose="02000500030200090000" pitchFamily="2" charset="0"/>
                <a:cs typeface="MV Boli" panose="02000500030200090000" pitchFamily="2" charset="0"/>
              </a:rPr>
              <a:t>permisos</a:t>
            </a:r>
            <a:r>
              <a:rPr lang="en-GB" sz="14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Custom 13">
      <a:dk1>
        <a:srgbClr val="000000"/>
      </a:dk1>
      <a:lt1>
        <a:sysClr val="window" lastClr="FFFFFF"/>
      </a:lt1>
      <a:dk2>
        <a:srgbClr val="5E5E5E"/>
      </a:dk2>
      <a:lt2>
        <a:srgbClr val="FFFFFF"/>
      </a:lt2>
      <a:accent1>
        <a:srgbClr val="28546E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1112</Words>
  <Application>Microsoft Office PowerPoint</Application>
  <PresentationFormat>On-screen Show (16:9)</PresentationFormat>
  <Paragraphs>90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Open Sans</vt:lpstr>
      <vt:lpstr>Arial</vt:lpstr>
      <vt:lpstr>Calibri</vt:lpstr>
      <vt:lpstr>Noto Sans Symbols</vt:lpstr>
      <vt:lpstr>MV Boli</vt:lpstr>
      <vt:lpstr>Economica</vt:lpstr>
      <vt:lpstr>Luxe</vt:lpstr>
      <vt:lpstr>PowerPoint Presentation</vt:lpstr>
      <vt:lpstr>CARRERA MÉDICA EL TRABAJO REALIZADO CON MINSAL  EN LOS ÚLTIMOS 3 AÑOS.</vt:lpstr>
      <vt:lpstr>PROTOCOLO ACUERDO COLMED-MINSAL Ord. C31 N° 3718 de 2014</vt:lpstr>
      <vt:lpstr>MESA FORMACIÓN</vt:lpstr>
      <vt:lpstr>MESA FORMACIÓN CONTINUA</vt:lpstr>
      <vt:lpstr>MESA PERFECCIONAMIENTO CARRERA MÉDICA</vt:lpstr>
      <vt:lpstr>MESA PERFECCIONAMIENTO CARRERA MÉDICA</vt:lpstr>
      <vt:lpstr>MESA PERFECCIONAMIENTO CARRERA MÈDICA “Propuesta diseñada en Mesa de Perfeccionamiento de la Carrera Funcionaria”</vt:lpstr>
      <vt:lpstr>MESA PERFECCIONAMIENTO CARRERA MÈDICA “Propuesta diseñada en Mesa de Perfeccionamiento de la Carrera Funcionaria”</vt:lpstr>
      <vt:lpstr>MESA PERFECCIONAMIENTO CARRERA MÈDICA “Propuesta diseñada en Mesa de Perfeccionamiento de la Carrera Funcionaria”</vt:lpstr>
      <vt:lpstr>MESA PERFECCIONAMIENTO CARRERA MÈDICA “Propuesta diseñada en Mesa de Perfeccionamiento de la Carrera Funcionaria”</vt:lpstr>
      <vt:lpstr>MESA PERFECCIONAMIENTO CARRERA MÈDICA “Propuesta diseñada en Mesa de Perfeccionamiento de la Carrera Funcionaria”</vt:lpstr>
      <vt:lpstr>FUENTES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Henríquez Carreño</dc:creator>
  <cp:lastModifiedBy>Natalia Henríquez Carreño</cp:lastModifiedBy>
  <cp:revision>3</cp:revision>
  <dcterms:modified xsi:type="dcterms:W3CDTF">2017-10-14T11:59:29Z</dcterms:modified>
</cp:coreProperties>
</file>