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732" r:id="rId2"/>
  </p:sldMasterIdLst>
  <p:notesMasterIdLst>
    <p:notesMasterId r:id="rId27"/>
  </p:notesMasterIdLst>
  <p:handoutMasterIdLst>
    <p:handoutMasterId r:id="rId28"/>
  </p:handoutMasterIdLst>
  <p:sldIdLst>
    <p:sldId id="266" r:id="rId3"/>
    <p:sldId id="643" r:id="rId4"/>
    <p:sldId id="459" r:id="rId5"/>
    <p:sldId id="635" r:id="rId6"/>
    <p:sldId id="636" r:id="rId7"/>
    <p:sldId id="665" r:id="rId8"/>
    <p:sldId id="637" r:id="rId9"/>
    <p:sldId id="638" r:id="rId10"/>
    <p:sldId id="639" r:id="rId11"/>
    <p:sldId id="640" r:id="rId12"/>
    <p:sldId id="666" r:id="rId13"/>
    <p:sldId id="654" r:id="rId14"/>
    <p:sldId id="660" r:id="rId15"/>
    <p:sldId id="667" r:id="rId16"/>
    <p:sldId id="668" r:id="rId17"/>
    <p:sldId id="669" r:id="rId18"/>
    <p:sldId id="670" r:id="rId19"/>
    <p:sldId id="671" r:id="rId20"/>
    <p:sldId id="648" r:id="rId21"/>
    <p:sldId id="662" r:id="rId22"/>
    <p:sldId id="663" r:id="rId23"/>
    <p:sldId id="672" r:id="rId24"/>
    <p:sldId id="673" r:id="rId25"/>
    <p:sldId id="664" r:id="rId26"/>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3172B"/>
    <a:srgbClr val="8389D2"/>
    <a:srgbClr val="D0B7E5"/>
    <a:srgbClr val="5767B4"/>
    <a:srgbClr val="8064A2"/>
    <a:srgbClr val="4BACC6"/>
    <a:srgbClr val="8AA6C8"/>
    <a:srgbClr val="3B6AA2"/>
    <a:srgbClr val="4F81BD"/>
    <a:srgbClr val="7E378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Énfasi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Estilo claro 2 - Énfasis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Estilo claro 3 - Énfasi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49" autoAdjust="0"/>
    <p:restoredTop sz="92646" autoAdjust="0"/>
  </p:normalViewPr>
  <p:slideViewPr>
    <p:cSldViewPr snapToGrid="0" snapToObjects="1">
      <p:cViewPr varScale="1">
        <p:scale>
          <a:sx n="85" d="100"/>
          <a:sy n="85" d="100"/>
        </p:scale>
        <p:origin x="1878" y="78"/>
      </p:cViewPr>
      <p:guideLst>
        <p:guide orient="horz" pos="2160"/>
        <p:guide pos="2880"/>
      </p:guideLst>
    </p:cSldViewPr>
  </p:slideViewPr>
  <p:outlineViewPr>
    <p:cViewPr>
      <p:scale>
        <a:sx n="33" d="100"/>
        <a:sy n="33" d="100"/>
      </p:scale>
      <p:origin x="0" y="32736"/>
    </p:cViewPr>
  </p:outlineViewPr>
  <p:notesTextViewPr>
    <p:cViewPr>
      <p:scale>
        <a:sx n="100" d="100"/>
        <a:sy n="100" d="100"/>
      </p:scale>
      <p:origin x="0" y="0"/>
    </p:cViewPr>
  </p:notesTextViewPr>
  <p:sorterViewPr>
    <p:cViewPr>
      <p:scale>
        <a:sx n="100" d="100"/>
        <a:sy n="100" d="100"/>
      </p:scale>
      <p:origin x="0" y="60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s-CL"/>
          </a:p>
        </p:txBody>
      </p:sp>
      <p:sp>
        <p:nvSpPr>
          <p:cNvPr id="3" name="2 Marcador de fecha"/>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fld id="{692346A2-A245-7B41-BA0C-A1DE5F1FE3F3}" type="datetimeFigureOut">
              <a:rPr lang="es-CL"/>
              <a:pPr/>
              <a:t>21-09-2017</a:t>
            </a:fld>
            <a:endParaRPr lang="es-CL"/>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s-CL"/>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fld id="{C8AEF62E-B464-9A49-9618-4E8E98DA504B}" type="slidenum">
              <a:rPr lang="es-CL"/>
              <a:pPr/>
              <a:t>‹Nº›</a:t>
            </a:fld>
            <a:endParaRPr lang="es-CL"/>
          </a:p>
        </p:txBody>
      </p:sp>
    </p:spTree>
    <p:extLst>
      <p:ext uri="{BB962C8B-B14F-4D97-AF65-F5344CB8AC3E}">
        <p14:creationId xmlns:p14="http://schemas.microsoft.com/office/powerpoint/2010/main" val="820285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charset="0"/>
              </a:defRPr>
            </a:lvl1pPr>
          </a:lstStyle>
          <a:p>
            <a:fld id="{CF308BD1-1AB5-5C42-9035-F5EA7B72C894}" type="datetimeFigureOut">
              <a:rPr lang="en-US"/>
              <a:pPr/>
              <a:t>9/21/2017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s-ES_tradnl" noProof="0"/>
              <a:t>Click to edit Master text styles</a:t>
            </a:r>
          </a:p>
          <a:p>
            <a:pPr lvl="1"/>
            <a:r>
              <a:rPr lang="es-ES_tradnl" noProof="0"/>
              <a:t>Second level</a:t>
            </a:r>
          </a:p>
          <a:p>
            <a:pPr lvl="2"/>
            <a:r>
              <a:rPr lang="es-ES_tradnl" noProof="0"/>
              <a:t>Third level</a:t>
            </a:r>
          </a:p>
          <a:p>
            <a:pPr lvl="3"/>
            <a:r>
              <a:rPr lang="es-ES_tradnl" noProof="0"/>
              <a:t>Fourth level</a:t>
            </a:r>
          </a:p>
          <a:p>
            <a:pPr lvl="4"/>
            <a:r>
              <a:rPr lang="es-ES_tradnl" noProof="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charset="0"/>
              </a:defRPr>
            </a:lvl1pPr>
          </a:lstStyle>
          <a:p>
            <a:fld id="{17C6DA85-01BB-8848-974F-8A41D81B6687}" type="slidenum">
              <a:rPr lang="en-US"/>
              <a:pPr/>
              <a:t>‹Nº›</a:t>
            </a:fld>
            <a:endParaRPr lang="en-US"/>
          </a:p>
        </p:txBody>
      </p:sp>
    </p:spTree>
    <p:extLst>
      <p:ext uri="{BB962C8B-B14F-4D97-AF65-F5344CB8AC3E}">
        <p14:creationId xmlns:p14="http://schemas.microsoft.com/office/powerpoint/2010/main" val="241827909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17C6DA85-01BB-8848-974F-8A41D81B6687}" type="slidenum">
              <a:rPr lang="en-US" smtClean="0"/>
              <a:pPr/>
              <a:t>1</a:t>
            </a:fld>
            <a:endParaRPr lang="en-US"/>
          </a:p>
        </p:txBody>
      </p:sp>
    </p:spTree>
    <p:extLst>
      <p:ext uri="{BB962C8B-B14F-4D97-AF65-F5344CB8AC3E}">
        <p14:creationId xmlns:p14="http://schemas.microsoft.com/office/powerpoint/2010/main" val="4218469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dirty="0">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10</a:t>
            </a:fld>
            <a:endParaRPr lang="en-US"/>
          </a:p>
        </p:txBody>
      </p:sp>
    </p:spTree>
    <p:extLst>
      <p:ext uri="{BB962C8B-B14F-4D97-AF65-F5344CB8AC3E}">
        <p14:creationId xmlns:p14="http://schemas.microsoft.com/office/powerpoint/2010/main" val="2482199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dirty="0">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11</a:t>
            </a:fld>
            <a:endParaRPr lang="en-US"/>
          </a:p>
        </p:txBody>
      </p:sp>
    </p:spTree>
    <p:extLst>
      <p:ext uri="{BB962C8B-B14F-4D97-AF65-F5344CB8AC3E}">
        <p14:creationId xmlns:p14="http://schemas.microsoft.com/office/powerpoint/2010/main" val="2482199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2</a:t>
            </a:fld>
            <a:endParaRPr lang="en-US"/>
          </a:p>
        </p:txBody>
      </p:sp>
    </p:spTree>
    <p:extLst>
      <p:ext uri="{BB962C8B-B14F-4D97-AF65-F5344CB8AC3E}">
        <p14:creationId xmlns:p14="http://schemas.microsoft.com/office/powerpoint/2010/main" val="576028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3</a:t>
            </a:fld>
            <a:endParaRPr lang="en-US"/>
          </a:p>
        </p:txBody>
      </p:sp>
    </p:spTree>
    <p:extLst>
      <p:ext uri="{BB962C8B-B14F-4D97-AF65-F5344CB8AC3E}">
        <p14:creationId xmlns:p14="http://schemas.microsoft.com/office/powerpoint/2010/main" val="1244012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4</a:t>
            </a:fld>
            <a:endParaRPr lang="en-US"/>
          </a:p>
        </p:txBody>
      </p:sp>
    </p:spTree>
    <p:extLst>
      <p:ext uri="{BB962C8B-B14F-4D97-AF65-F5344CB8AC3E}">
        <p14:creationId xmlns:p14="http://schemas.microsoft.com/office/powerpoint/2010/main" val="26223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5</a:t>
            </a:fld>
            <a:endParaRPr lang="en-US"/>
          </a:p>
        </p:txBody>
      </p:sp>
    </p:spTree>
    <p:extLst>
      <p:ext uri="{BB962C8B-B14F-4D97-AF65-F5344CB8AC3E}">
        <p14:creationId xmlns:p14="http://schemas.microsoft.com/office/powerpoint/2010/main" val="505392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6</a:t>
            </a:fld>
            <a:endParaRPr lang="en-US"/>
          </a:p>
        </p:txBody>
      </p:sp>
    </p:spTree>
    <p:extLst>
      <p:ext uri="{BB962C8B-B14F-4D97-AF65-F5344CB8AC3E}">
        <p14:creationId xmlns:p14="http://schemas.microsoft.com/office/powerpoint/2010/main" val="50539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7</a:t>
            </a:fld>
            <a:endParaRPr lang="en-US"/>
          </a:p>
        </p:txBody>
      </p:sp>
    </p:spTree>
    <p:extLst>
      <p:ext uri="{BB962C8B-B14F-4D97-AF65-F5344CB8AC3E}">
        <p14:creationId xmlns:p14="http://schemas.microsoft.com/office/powerpoint/2010/main" val="576028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8</a:t>
            </a:fld>
            <a:endParaRPr lang="en-US"/>
          </a:p>
        </p:txBody>
      </p:sp>
    </p:spTree>
    <p:extLst>
      <p:ext uri="{BB962C8B-B14F-4D97-AF65-F5344CB8AC3E}">
        <p14:creationId xmlns:p14="http://schemas.microsoft.com/office/powerpoint/2010/main" val="1674673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s-CL">
              <a:latin typeface="Calibri" charset="0"/>
            </a:endParaRPr>
          </a:p>
        </p:txBody>
      </p:sp>
      <p:sp>
        <p:nvSpPr>
          <p:cNvPr id="14340" name="3 Marcador de número de diapositiva"/>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D6E4057E-BE32-9F47-9A02-6FFE35E9EAD5}" type="slidenum">
              <a:rPr lang="en-US"/>
              <a:pPr/>
              <a:t>9</a:t>
            </a:fld>
            <a:endParaRPr lang="en-US"/>
          </a:p>
        </p:txBody>
      </p:sp>
    </p:spTree>
    <p:extLst>
      <p:ext uri="{BB962C8B-B14F-4D97-AF65-F5344CB8AC3E}">
        <p14:creationId xmlns:p14="http://schemas.microsoft.com/office/powerpoint/2010/main" val="35068845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2 Image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9100" y="0"/>
            <a:ext cx="20193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3"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4133089010"/>
      </p:ext>
    </p:extLst>
  </p:cSld>
  <p:clrMapOvr>
    <a:masterClrMapping/>
  </p:clrMapOvr>
  <p:transition spd="med" advClick="0" advTm="2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68580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93742" y="158234"/>
            <a:ext cx="2687558" cy="461665"/>
          </a:xfrm>
          <a:prstGeom prst="rect">
            <a:avLst/>
          </a:prstGeom>
        </p:spPr>
        <p:txBody>
          <a:bodyPr wrap="square">
            <a:spAutoFit/>
          </a:bodyPr>
          <a:lstStyle/>
          <a:p>
            <a:pPr eaLnBrk="1" fontAlgn="auto" hangingPunct="1">
              <a:spcBef>
                <a:spcPts val="0"/>
              </a:spcBef>
              <a:spcAft>
                <a:spcPts val="0"/>
              </a:spcAft>
            </a:pPr>
            <a:r>
              <a:rPr lang="es-ES" sz="2400" dirty="0">
                <a:solidFill>
                  <a:prstClr val="white">
                    <a:lumMod val="75000"/>
                  </a:prstClr>
                </a:solidFill>
                <a:latin typeface="Calibri"/>
                <a:ea typeface="+mn-ea"/>
                <a:cs typeface="+mn-cs"/>
              </a:rPr>
              <a:t>Imagen Referencial</a:t>
            </a:r>
          </a:p>
        </p:txBody>
      </p:sp>
      <p:sp>
        <p:nvSpPr>
          <p:cNvPr id="6" name="Content Placeholder 11"/>
          <p:cNvSpPr>
            <a:spLocks noGrp="1"/>
          </p:cNvSpPr>
          <p:nvPr>
            <p:ph sz="quarter" idx="11" hasCustomPrompt="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1733092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777654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0" y="3035300"/>
            <a:ext cx="5257799"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3479800" y="1066801"/>
            <a:ext cx="52578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3479800" y="2184400"/>
            <a:ext cx="5257800"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
        <p:nvSpPr>
          <p:cNvPr id="2" name="1 CuadroTexto"/>
          <p:cNvSpPr txBox="1"/>
          <p:nvPr userDrawn="1"/>
        </p:nvSpPr>
        <p:spPr>
          <a:xfrm>
            <a:off x="8400387" y="6508120"/>
            <a:ext cx="428322" cy="253916"/>
          </a:xfrm>
          <a:prstGeom prst="rect">
            <a:avLst/>
          </a:prstGeom>
          <a:noFill/>
        </p:spPr>
        <p:txBody>
          <a:bodyPr wrap="none" rtlCol="0">
            <a:spAutoFit/>
          </a:bodyPr>
          <a:lstStyle/>
          <a:p>
            <a:pPr algn="r" eaLnBrk="1" fontAlgn="auto" hangingPunct="1">
              <a:spcBef>
                <a:spcPts val="0"/>
              </a:spcBef>
              <a:spcAft>
                <a:spcPts val="0"/>
              </a:spcAft>
            </a:pPr>
            <a:fld id="{46F6DB5C-A965-4EA9-8319-2973562F2ED4}" type="slidenum">
              <a:rPr lang="es-CL" sz="1050" smtClean="0">
                <a:solidFill>
                  <a:prstClr val="black">
                    <a:lumMod val="50000"/>
                    <a:lumOff val="50000"/>
                  </a:prstClr>
                </a:solidFill>
                <a:latin typeface="Candara" panose="020E0502030303020204" pitchFamily="34" charset="0"/>
                <a:ea typeface="+mn-ea"/>
                <a:cs typeface="+mn-cs"/>
              </a:rPr>
              <a:pPr algn="r" eaLnBrk="1" fontAlgn="auto" hangingPunct="1">
                <a:spcBef>
                  <a:spcPts val="0"/>
                </a:spcBef>
                <a:spcAft>
                  <a:spcPts val="0"/>
                </a:spcAft>
              </a:pPr>
              <a:t>‹Nº›</a:t>
            </a:fld>
            <a:endParaRPr lang="es-CL" sz="1050" dirty="0">
              <a:solidFill>
                <a:prstClr val="black">
                  <a:lumMod val="50000"/>
                  <a:lumOff val="50000"/>
                </a:prstClr>
              </a:solidFill>
              <a:latin typeface="Candara" panose="020E0502030303020204" pitchFamily="34" charset="0"/>
              <a:ea typeface="+mn-ea"/>
              <a:cs typeface="+mn-cs"/>
            </a:endParaRPr>
          </a:p>
        </p:txBody>
      </p:sp>
    </p:spTree>
    <p:extLst>
      <p:ext uri="{BB962C8B-B14F-4D97-AF65-F5344CB8AC3E}">
        <p14:creationId xmlns:p14="http://schemas.microsoft.com/office/powerpoint/2010/main" val="413134365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773679"/>
            <a:ext cx="833120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406400" y="1066801"/>
            <a:ext cx="8331200"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406400" y="1966784"/>
            <a:ext cx="8331200"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chemeClr val="accent1"/>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
        <p:nvSpPr>
          <p:cNvPr id="10" name="1 CuadroTexto"/>
          <p:cNvSpPr txBox="1"/>
          <p:nvPr userDrawn="1"/>
        </p:nvSpPr>
        <p:spPr>
          <a:xfrm>
            <a:off x="8400387" y="6508120"/>
            <a:ext cx="428322" cy="253916"/>
          </a:xfrm>
          <a:prstGeom prst="rect">
            <a:avLst/>
          </a:prstGeom>
          <a:noFill/>
        </p:spPr>
        <p:txBody>
          <a:bodyPr wrap="none" rtlCol="0">
            <a:spAutoFit/>
          </a:bodyPr>
          <a:lstStyle/>
          <a:p>
            <a:pPr algn="r" eaLnBrk="1" fontAlgn="auto" hangingPunct="1">
              <a:spcBef>
                <a:spcPts val="0"/>
              </a:spcBef>
              <a:spcAft>
                <a:spcPts val="0"/>
              </a:spcAft>
            </a:pPr>
            <a:fld id="{46F6DB5C-A965-4EA9-8319-2973562F2ED4}" type="slidenum">
              <a:rPr lang="es-CL" sz="1050" smtClean="0">
                <a:solidFill>
                  <a:prstClr val="black">
                    <a:lumMod val="50000"/>
                    <a:lumOff val="50000"/>
                  </a:prstClr>
                </a:solidFill>
                <a:latin typeface="Candara" panose="020E0502030303020204" pitchFamily="34" charset="0"/>
                <a:ea typeface="+mn-ea"/>
                <a:cs typeface="+mn-cs"/>
              </a:rPr>
              <a:pPr algn="r" eaLnBrk="1" fontAlgn="auto" hangingPunct="1">
                <a:spcBef>
                  <a:spcPts val="0"/>
                </a:spcBef>
                <a:spcAft>
                  <a:spcPts val="0"/>
                </a:spcAft>
              </a:pPr>
              <a:t>‹Nº›</a:t>
            </a:fld>
            <a:endParaRPr lang="es-CL" sz="1050" dirty="0">
              <a:solidFill>
                <a:prstClr val="black">
                  <a:lumMod val="50000"/>
                  <a:lumOff val="50000"/>
                </a:prstClr>
              </a:solidFill>
              <a:latin typeface="Candara" panose="020E0502030303020204" pitchFamily="34" charset="0"/>
              <a:ea typeface="+mn-ea"/>
              <a:cs typeface="+mn-cs"/>
            </a:endParaRPr>
          </a:p>
        </p:txBody>
      </p:sp>
    </p:spTree>
    <p:extLst>
      <p:ext uri="{BB962C8B-B14F-4D97-AF65-F5344CB8AC3E}">
        <p14:creationId xmlns:p14="http://schemas.microsoft.com/office/powerpoint/2010/main" val="3001851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409573" y="2773679"/>
            <a:ext cx="4040793"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1" name="Marcador de texto 2"/>
          <p:cNvSpPr>
            <a:spLocks noGrp="1"/>
          </p:cNvSpPr>
          <p:nvPr>
            <p:ph idx="15" hasCustomPrompt="1"/>
          </p:nvPr>
        </p:nvSpPr>
        <p:spPr>
          <a:xfrm>
            <a:off x="409574" y="4953000"/>
            <a:ext cx="4040793"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a:t>
            </a:r>
          </a:p>
          <a:p>
            <a:pPr lvl="0"/>
            <a:r>
              <a:rPr lang="es-ES_tradnl" dirty="0"/>
              <a:t> </a:t>
            </a:r>
          </a:p>
        </p:txBody>
      </p:sp>
      <p:sp>
        <p:nvSpPr>
          <p:cNvPr id="12" name="Marcador de texto 2"/>
          <p:cNvSpPr>
            <a:spLocks noGrp="1"/>
          </p:cNvSpPr>
          <p:nvPr>
            <p:ph idx="17" hasCustomPrompt="1"/>
          </p:nvPr>
        </p:nvSpPr>
        <p:spPr>
          <a:xfrm>
            <a:off x="4696806" y="2773679"/>
            <a:ext cx="4040793"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3" name="Marcador de texto 2"/>
          <p:cNvSpPr>
            <a:spLocks noGrp="1"/>
          </p:cNvSpPr>
          <p:nvPr>
            <p:ph idx="18" hasCustomPrompt="1"/>
          </p:nvPr>
        </p:nvSpPr>
        <p:spPr>
          <a:xfrm>
            <a:off x="4696806" y="4953000"/>
            <a:ext cx="4040793"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14" name="Marcador de contenido 12"/>
          <p:cNvSpPr>
            <a:spLocks noGrp="1"/>
          </p:cNvSpPr>
          <p:nvPr>
            <p:ph sz="quarter" idx="12" hasCustomPrompt="1"/>
          </p:nvPr>
        </p:nvSpPr>
        <p:spPr>
          <a:xfrm>
            <a:off x="406400" y="1066801"/>
            <a:ext cx="8331200"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15" name="Marcador de contenido 12"/>
          <p:cNvSpPr>
            <a:spLocks noGrp="1"/>
          </p:cNvSpPr>
          <p:nvPr>
            <p:ph sz="quarter" idx="13" hasCustomPrompt="1"/>
          </p:nvPr>
        </p:nvSpPr>
        <p:spPr>
          <a:xfrm>
            <a:off x="406400" y="1966784"/>
            <a:ext cx="8331200"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23" name="Picture 22"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
        <p:nvSpPr>
          <p:cNvPr id="16" name="1 CuadroTexto"/>
          <p:cNvSpPr txBox="1"/>
          <p:nvPr userDrawn="1"/>
        </p:nvSpPr>
        <p:spPr>
          <a:xfrm>
            <a:off x="8400387" y="6508120"/>
            <a:ext cx="428322" cy="253916"/>
          </a:xfrm>
          <a:prstGeom prst="rect">
            <a:avLst/>
          </a:prstGeom>
          <a:noFill/>
        </p:spPr>
        <p:txBody>
          <a:bodyPr wrap="none" rtlCol="0">
            <a:spAutoFit/>
          </a:bodyPr>
          <a:lstStyle/>
          <a:p>
            <a:pPr algn="r" eaLnBrk="1" fontAlgn="auto" hangingPunct="1">
              <a:spcBef>
                <a:spcPts val="0"/>
              </a:spcBef>
              <a:spcAft>
                <a:spcPts val="0"/>
              </a:spcAft>
            </a:pPr>
            <a:fld id="{46F6DB5C-A965-4EA9-8319-2973562F2ED4}" type="slidenum">
              <a:rPr lang="es-CL" sz="1050" smtClean="0">
                <a:solidFill>
                  <a:prstClr val="black">
                    <a:lumMod val="50000"/>
                    <a:lumOff val="50000"/>
                  </a:prstClr>
                </a:solidFill>
                <a:latin typeface="Candara" panose="020E0502030303020204" pitchFamily="34" charset="0"/>
                <a:ea typeface="+mn-ea"/>
                <a:cs typeface="+mn-cs"/>
              </a:rPr>
              <a:pPr algn="r" eaLnBrk="1" fontAlgn="auto" hangingPunct="1">
                <a:spcBef>
                  <a:spcPts val="0"/>
                </a:spcBef>
                <a:spcAft>
                  <a:spcPts val="0"/>
                </a:spcAft>
              </a:pPr>
              <a:t>‹Nº›</a:t>
            </a:fld>
            <a:endParaRPr lang="es-CL" sz="1050" dirty="0">
              <a:solidFill>
                <a:prstClr val="black">
                  <a:lumMod val="50000"/>
                  <a:lumOff val="50000"/>
                </a:prstClr>
              </a:solidFill>
              <a:latin typeface="Candara" panose="020E0502030303020204" pitchFamily="34" charset="0"/>
              <a:ea typeface="+mn-ea"/>
              <a:cs typeface="+mn-cs"/>
            </a:endParaRPr>
          </a:p>
        </p:txBody>
      </p:sp>
    </p:spTree>
    <p:extLst>
      <p:ext uri="{BB962C8B-B14F-4D97-AF65-F5344CB8AC3E}">
        <p14:creationId xmlns:p14="http://schemas.microsoft.com/office/powerpoint/2010/main" val="355873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9" descr="logoPNG.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0"/>
            <a:ext cx="2033588" cy="2033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2"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3258847376"/>
      </p:ext>
    </p:extLst>
  </p:cSld>
  <p:clrMapOvr>
    <a:masterClrMapping/>
  </p:clrMapOvr>
  <p:transition spd="med" advClick="0" advTm="2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93663" y="158750"/>
            <a:ext cx="2687637"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s-ES" altLang="es-CL" sz="2400">
                <a:solidFill>
                  <a:srgbClr val="BFBFBF"/>
                </a:solidFill>
                <a:latin typeface="Calibri" panose="020F0502020204030204" pitchFamily="34" charset="0"/>
                <a:ea typeface="+mn-ea"/>
              </a:rPr>
              <a:t>Imagen Referencial</a:t>
            </a:r>
          </a:p>
        </p:txBody>
      </p:sp>
      <p:sp>
        <p:nvSpPr>
          <p:cNvPr id="7" name="Marcador de imágenes prediseñadas 9"/>
          <p:cNvSpPr>
            <a:spLocks noGrp="1"/>
          </p:cNvSpPr>
          <p:nvPr>
            <p:ph type="clipArt" sz="quarter" idx="10"/>
          </p:nvPr>
        </p:nvSpPr>
        <p:spPr>
          <a:xfrm>
            <a:off x="0" y="0"/>
            <a:ext cx="2781300" cy="6858000"/>
          </a:xfrm>
          <a:prstGeom prst="rect">
            <a:avLst/>
          </a:prstGeom>
        </p:spPr>
        <p:txBody>
          <a:bodyPr vert="horz"/>
          <a:lstStyle>
            <a:lvl1pPr marL="0" indent="0">
              <a:buNone/>
              <a:defRPr sz="2000">
                <a:solidFill>
                  <a:schemeClr val="bg1"/>
                </a:solidFill>
                <a:latin typeface="gobCL"/>
                <a:cs typeface="gobCL"/>
              </a:defRPr>
            </a:lvl1pPr>
          </a:lstStyle>
          <a:p>
            <a:pPr lvl="0"/>
            <a:r>
              <a:rPr lang="es-ES" noProof="0"/>
              <a:t>Haga clic en el icono para agregar una imagen prediseñada</a:t>
            </a:r>
            <a:endParaRPr lang="es-ES" noProof="0" dirty="0"/>
          </a:p>
        </p:txBody>
      </p:sp>
      <p:sp>
        <p:nvSpPr>
          <p:cNvPr id="12"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3"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4039593530"/>
      </p:ext>
    </p:extLst>
  </p:cSld>
  <p:clrMapOvr>
    <a:masterClrMapping/>
  </p:clrMapOvr>
  <p:transition spd="med" advClick="0" advTm="2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93663" y="158750"/>
            <a:ext cx="2687637"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s-ES" altLang="es-CL" sz="2400">
                <a:solidFill>
                  <a:srgbClr val="BFBFBF"/>
                </a:solidFill>
                <a:latin typeface="Calibri" panose="020F0502020204030204" pitchFamily="34" charset="0"/>
                <a:ea typeface="+mn-ea"/>
              </a:rPr>
              <a:t>Imagen Referencial</a:t>
            </a:r>
          </a:p>
        </p:txBody>
      </p:sp>
      <p:sp>
        <p:nvSpPr>
          <p:cNvPr id="7" name="Marcador de imágenes prediseñadas 9"/>
          <p:cNvSpPr>
            <a:spLocks noGrp="1"/>
          </p:cNvSpPr>
          <p:nvPr>
            <p:ph type="clipArt" sz="quarter" idx="10"/>
          </p:nvPr>
        </p:nvSpPr>
        <p:spPr>
          <a:xfrm>
            <a:off x="0" y="0"/>
            <a:ext cx="2781300" cy="6858000"/>
          </a:xfrm>
          <a:prstGeom prst="rect">
            <a:avLst/>
          </a:prstGeom>
        </p:spPr>
        <p:txBody>
          <a:bodyPr vert="horz"/>
          <a:lstStyle>
            <a:lvl1pPr marL="0" indent="0">
              <a:buNone/>
              <a:defRPr sz="2000">
                <a:solidFill>
                  <a:schemeClr val="bg1"/>
                </a:solidFill>
                <a:latin typeface="gobCL"/>
                <a:cs typeface="gobCL"/>
              </a:defRPr>
            </a:lvl1pPr>
          </a:lstStyle>
          <a:p>
            <a:pPr lvl="0"/>
            <a:r>
              <a:rPr lang="es-ES" noProof="0"/>
              <a:t>Haga clic en el icono para agregar una imagen prediseñada</a:t>
            </a:r>
            <a:endParaRPr lang="es-ES" noProof="0" dirty="0"/>
          </a:p>
        </p:txBody>
      </p:sp>
      <p:sp>
        <p:nvSpPr>
          <p:cNvPr id="6"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1"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1925031856"/>
      </p:ext>
    </p:extLst>
  </p:cSld>
  <p:clrMapOvr>
    <a:masterClrMapping/>
  </p:clrMapOvr>
  <p:transition spd="med" advClick="0" advTm="2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1"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507272575"/>
      </p:ext>
    </p:extLst>
  </p:cSld>
  <p:clrMapOvr>
    <a:masterClrMapping/>
  </p:clrMapOvr>
  <p:transition spd="med" advClick="0" advTm="2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5"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0"/>
            <a:ext cx="2032000" cy="17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CuadroTexto 1"/>
          <p:cNvSpPr txBox="1">
            <a:spLocks noChangeArrowheads="1"/>
          </p:cNvSpPr>
          <p:nvPr userDrawn="1"/>
        </p:nvSpPr>
        <p:spPr bwMode="auto">
          <a:xfrm>
            <a:off x="8413750" y="6475413"/>
            <a:ext cx="414338"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47C9C68D-D34D-A845-8A0A-18B84F0CB6AA}" type="slidenum">
              <a:rPr lang="es-ES" sz="1000">
                <a:solidFill>
                  <a:srgbClr val="595959"/>
                </a:solidFill>
                <a:latin typeface="Candara" charset="0"/>
              </a:rPr>
              <a:pPr algn="r" eaLnBrk="1" hangingPunct="1"/>
              <a:t>‹Nº›</a:t>
            </a:fld>
            <a:endParaRPr lang="es-ES" sz="1000">
              <a:solidFill>
                <a:srgbClr val="595959"/>
              </a:solidFill>
              <a:latin typeface="Candara" charset="0"/>
            </a:endParaRPr>
          </a:p>
        </p:txBody>
      </p:sp>
      <p:sp>
        <p:nvSpPr>
          <p:cNvPr id="6" name="Marcador de texto 2"/>
          <p:cNvSpPr>
            <a:spLocks noGrp="1"/>
          </p:cNvSpPr>
          <p:nvPr>
            <p:ph idx="18"/>
          </p:nvPr>
        </p:nvSpPr>
        <p:spPr>
          <a:xfrm>
            <a:off x="3479800" y="3035300"/>
            <a:ext cx="5257799"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
              <a:t>Haga clic para modificar el estilo de texto del patrón</a:t>
            </a:r>
          </a:p>
          <a:p>
            <a:pPr lvl="1"/>
            <a:r>
              <a:rPr lang="es-ES"/>
              <a:t>Segundo nivel</a:t>
            </a:r>
          </a:p>
          <a:p>
            <a:pPr lvl="2"/>
            <a:r>
              <a:rPr lang="es-ES"/>
              <a:t>Tercer nivel</a:t>
            </a:r>
          </a:p>
          <a:p>
            <a:pPr lvl="3"/>
            <a:r>
              <a:rPr lang="es-ES"/>
              <a:t>Cuarto nivel</a:t>
            </a:r>
          </a:p>
        </p:txBody>
      </p:sp>
      <p:sp>
        <p:nvSpPr>
          <p:cNvPr id="7" name="Marcador de contenido 12"/>
          <p:cNvSpPr>
            <a:spLocks noGrp="1"/>
          </p:cNvSpPr>
          <p:nvPr>
            <p:ph sz="quarter" idx="12"/>
          </p:nvPr>
        </p:nvSpPr>
        <p:spPr>
          <a:xfrm>
            <a:off x="3479800" y="1066801"/>
            <a:ext cx="52578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a:t>Haga clic para modificar el estilo de texto del patrón</a:t>
            </a:r>
          </a:p>
          <a:p>
            <a:pPr lvl="1"/>
            <a:r>
              <a:rPr lang="es-ES"/>
              <a:t>Segundo nivel</a:t>
            </a:r>
          </a:p>
        </p:txBody>
      </p:sp>
      <p:sp>
        <p:nvSpPr>
          <p:cNvPr id="8" name="Marcador de contenido 12"/>
          <p:cNvSpPr>
            <a:spLocks noGrp="1"/>
          </p:cNvSpPr>
          <p:nvPr>
            <p:ph sz="quarter" idx="13"/>
          </p:nvPr>
        </p:nvSpPr>
        <p:spPr>
          <a:xfrm>
            <a:off x="3479800" y="2184400"/>
            <a:ext cx="5257800"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a:t>Haga clic para modificar el estilo de texto del patrón</a:t>
            </a:r>
          </a:p>
          <a:p>
            <a:pPr lvl="1"/>
            <a:r>
              <a:rPr lang="es-ES"/>
              <a:t>Segundo nivel</a:t>
            </a:r>
          </a:p>
        </p:txBody>
      </p:sp>
    </p:spTree>
    <p:extLst>
      <p:ext uri="{BB962C8B-B14F-4D97-AF65-F5344CB8AC3E}">
        <p14:creationId xmlns:p14="http://schemas.microsoft.com/office/powerpoint/2010/main" val="2182322199"/>
      </p:ext>
    </p:extLst>
  </p:cSld>
  <p:clrMapOvr>
    <a:masterClrMapping/>
  </p:clrMapOvr>
  <p:transition spd="med" advClick="0" advTm="2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pic>
        <p:nvPicPr>
          <p:cNvPr id="2" name="1 Image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9099" y="0"/>
            <a:ext cx="2018890" cy="1828800"/>
          </a:xfrm>
          <a:prstGeom prst="rect">
            <a:avLst/>
          </a:prstGeom>
        </p:spPr>
      </p:pic>
    </p:spTree>
    <p:extLst>
      <p:ext uri="{BB962C8B-B14F-4D97-AF65-F5344CB8AC3E}">
        <p14:creationId xmlns:p14="http://schemas.microsoft.com/office/powerpoint/2010/main" val="3250054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descr="logoP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2033269" cy="2033269"/>
          </a:xfrm>
          <a:prstGeom prst="rect">
            <a:avLst/>
          </a:prstGeom>
        </p:spPr>
      </p:pic>
      <p:sp>
        <p:nvSpPr>
          <p:cNvPr id="11" name="Content Placeholder 11"/>
          <p:cNvSpPr>
            <a:spLocks noGrp="1"/>
          </p:cNvSpPr>
          <p:nvPr>
            <p:ph sz="quarter" idx="11" hasCustomPrompt="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2" name="Content Placeholder 11"/>
          <p:cNvSpPr>
            <a:spLocks noGrp="1"/>
          </p:cNvSpPr>
          <p:nvPr>
            <p:ph sz="quarter" idx="12" hasCustomPrompt="1"/>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410527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68580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93742" y="158234"/>
            <a:ext cx="2687558" cy="461665"/>
          </a:xfrm>
          <a:prstGeom prst="rect">
            <a:avLst/>
          </a:prstGeom>
        </p:spPr>
        <p:txBody>
          <a:bodyPr wrap="square">
            <a:spAutoFit/>
          </a:bodyPr>
          <a:lstStyle/>
          <a:p>
            <a:pPr eaLnBrk="1" fontAlgn="auto" hangingPunct="1">
              <a:spcBef>
                <a:spcPts val="0"/>
              </a:spcBef>
              <a:spcAft>
                <a:spcPts val="0"/>
              </a:spcAft>
            </a:pPr>
            <a:r>
              <a:rPr lang="es-ES" sz="2400" dirty="0">
                <a:solidFill>
                  <a:prstClr val="white">
                    <a:lumMod val="75000"/>
                  </a:prstClr>
                </a:solidFill>
                <a:latin typeface="Calibri"/>
                <a:ea typeface="+mn-ea"/>
                <a:cs typeface="+mn-cs"/>
              </a:rPr>
              <a:t>Imagen Referencial</a:t>
            </a:r>
          </a:p>
        </p:txBody>
      </p:sp>
      <p:sp>
        <p:nvSpPr>
          <p:cNvPr id="12" name="Content Placeholder 11"/>
          <p:cNvSpPr>
            <a:spLocks noGrp="1"/>
          </p:cNvSpPr>
          <p:nvPr>
            <p:ph sz="quarter" idx="11" hasCustomPrompt="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733070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1.png"/><Relationship Id="rId4" Type="http://schemas.openxmlformats.org/officeDocument/2006/relationships/slideLayout" Target="../slideLayouts/slideLayout10.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6" descr="Complemento-Logo-Gobierno-160x14px.png"/>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06400" y="6692900"/>
            <a:ext cx="2032000" cy="17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25" r:id="rId5"/>
    <p:sldLayoutId id="2147483730" r:id="rId6"/>
  </p:sldLayoutIdLst>
  <p:transition spd="med" advClick="0" advTm="2000">
    <p:fade/>
  </p:transition>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06400" y="6692900"/>
            <a:ext cx="2032000" cy="177800"/>
          </a:xfrm>
          <a:prstGeom prst="rect">
            <a:avLst/>
          </a:prstGeom>
        </p:spPr>
      </p:pic>
    </p:spTree>
    <p:extLst>
      <p:ext uri="{BB962C8B-B14F-4D97-AF65-F5344CB8AC3E}">
        <p14:creationId xmlns:p14="http://schemas.microsoft.com/office/powerpoint/2010/main" val="19241636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3 Marcador de contenido"/>
          <p:cNvSpPr>
            <a:spLocks noGrp="1"/>
          </p:cNvSpPr>
          <p:nvPr>
            <p:ph sz="quarter" idx="11"/>
          </p:nvPr>
        </p:nvSpPr>
        <p:spPr bwMode="auto">
          <a:xfrm>
            <a:off x="447675" y="2670912"/>
            <a:ext cx="8345488" cy="129900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gn="ctr" eaLnBrk="1" hangingPunct="1">
              <a:spcBef>
                <a:spcPts val="1200"/>
              </a:spcBef>
            </a:pPr>
            <a:r>
              <a:rPr lang="es-CL" dirty="0">
                <a:solidFill>
                  <a:schemeClr val="tx2"/>
                </a:solidFill>
                <a:latin typeface="Candara" pitchFamily="34" charset="0"/>
                <a:ea typeface="ヒラギノ角ゴ Pro W3" charset="0"/>
                <a:cs typeface="Corbel" charset="0"/>
              </a:rPr>
              <a:t>Boletín 9891-11 LEY </a:t>
            </a:r>
            <a:br>
              <a:rPr lang="es-CL" dirty="0">
                <a:solidFill>
                  <a:schemeClr val="tx2"/>
                </a:solidFill>
                <a:latin typeface="Candara" pitchFamily="34" charset="0"/>
                <a:ea typeface="ヒラギノ角ゴ Pro W3" charset="0"/>
                <a:cs typeface="Corbel" charset="0"/>
              </a:rPr>
            </a:br>
            <a:r>
              <a:rPr lang="es-CL" dirty="0">
                <a:solidFill>
                  <a:schemeClr val="tx2"/>
                </a:solidFill>
                <a:latin typeface="Candara" pitchFamily="34" charset="0"/>
                <a:ea typeface="ヒラギノ角ゴ Pro W3" charset="0"/>
                <a:cs typeface="Corbel" charset="0"/>
              </a:rPr>
              <a:t>QUE DESPENALIZA LA INTERRUPCIÓN VOLUNTARIA DEL EMBARAZO EN TRES CAUSALES</a:t>
            </a:r>
          </a:p>
        </p:txBody>
      </p:sp>
      <p:grpSp>
        <p:nvGrpSpPr>
          <p:cNvPr id="6" name="Group 26"/>
          <p:cNvGrpSpPr>
            <a:grpSpLocks/>
          </p:cNvGrpSpPr>
          <p:nvPr/>
        </p:nvGrpSpPr>
        <p:grpSpPr bwMode="auto">
          <a:xfrm>
            <a:off x="901753" y="4958542"/>
            <a:ext cx="7302309" cy="515629"/>
            <a:chOff x="356900" y="4419908"/>
            <a:chExt cx="8745040" cy="618511"/>
          </a:xfrm>
        </p:grpSpPr>
        <p:grpSp>
          <p:nvGrpSpPr>
            <p:cNvPr id="7" name="2 Grupo"/>
            <p:cNvGrpSpPr>
              <a:grpSpLocks/>
            </p:cNvGrpSpPr>
            <p:nvPr/>
          </p:nvGrpSpPr>
          <p:grpSpPr bwMode="auto">
            <a:xfrm>
              <a:off x="356900" y="4419908"/>
              <a:ext cx="5976254" cy="614680"/>
              <a:chOff x="3608088" y="5329398"/>
              <a:chExt cx="4743450" cy="508540"/>
            </a:xfrm>
          </p:grpSpPr>
          <p:pic>
            <p:nvPicPr>
              <p:cNvPr id="12" name="Picture 20"/>
              <p:cNvPicPr>
                <a:picLocks noChangeAspect="1" noChangeArrowheads="1"/>
              </p:cNvPicPr>
              <p:nvPr/>
            </p:nvPicPr>
            <p:blipFill>
              <a:blip r:embed="rId3" cstate="email">
                <a:duotone>
                  <a:schemeClr val="bg2">
                    <a:shade val="45000"/>
                    <a:satMod val="135000"/>
                  </a:schemeClr>
                  <a:prstClr val="white"/>
                </a:duotone>
                <a:extLst/>
              </a:blip>
              <a:srcRect/>
              <a:stretch>
                <a:fillRect/>
              </a:stretch>
            </p:blipFill>
            <p:spPr bwMode="auto">
              <a:xfrm>
                <a:off x="3608088" y="5373216"/>
                <a:ext cx="962375" cy="375877"/>
              </a:xfrm>
              <a:prstGeom prst="rect">
                <a:avLst/>
              </a:prstGeom>
              <a:noFill/>
              <a:ln>
                <a:noFill/>
              </a:ln>
              <a:extLst/>
            </p:spPr>
          </p:pic>
          <p:pic>
            <p:nvPicPr>
              <p:cNvPr id="13" name="Picture 21"/>
              <p:cNvPicPr>
                <a:picLocks noChangeAspect="1" noChangeArrowheads="1"/>
              </p:cNvPicPr>
              <p:nvPr/>
            </p:nvPicPr>
            <p:blipFill>
              <a:blip r:embed="rId4" cstate="email">
                <a:duotone>
                  <a:schemeClr val="bg2">
                    <a:shade val="45000"/>
                    <a:satMod val="135000"/>
                  </a:schemeClr>
                  <a:prstClr val="white"/>
                </a:duotone>
                <a:extLst/>
              </a:blip>
              <a:srcRect/>
              <a:stretch>
                <a:fillRect/>
              </a:stretch>
            </p:blipFill>
            <p:spPr bwMode="auto">
              <a:xfrm>
                <a:off x="4858918" y="5410573"/>
                <a:ext cx="618801" cy="338520"/>
              </a:xfrm>
              <a:prstGeom prst="rect">
                <a:avLst/>
              </a:prstGeom>
              <a:noFill/>
              <a:ln>
                <a:noFill/>
              </a:ln>
              <a:extLst/>
            </p:spPr>
          </p:pic>
          <p:pic>
            <p:nvPicPr>
              <p:cNvPr id="14" name="Picture 22"/>
              <p:cNvPicPr>
                <a:picLocks noChangeAspect="1" noChangeArrowheads="1"/>
              </p:cNvPicPr>
              <p:nvPr/>
            </p:nvPicPr>
            <p:blipFill>
              <a:blip r:embed="rId5" cstate="email">
                <a:duotone>
                  <a:schemeClr val="bg2">
                    <a:shade val="45000"/>
                    <a:satMod val="135000"/>
                  </a:schemeClr>
                  <a:prstClr val="white"/>
                </a:duotone>
                <a:extLst/>
              </a:blip>
              <a:srcRect/>
              <a:stretch>
                <a:fillRect/>
              </a:stretch>
            </p:blipFill>
            <p:spPr bwMode="auto">
              <a:xfrm>
                <a:off x="7116560" y="5406933"/>
                <a:ext cx="349440" cy="349440"/>
              </a:xfrm>
              <a:prstGeom prst="rect">
                <a:avLst/>
              </a:prstGeom>
              <a:solidFill>
                <a:schemeClr val="accent1"/>
              </a:solidFill>
              <a:ln>
                <a:noFill/>
              </a:ln>
            </p:spPr>
          </p:pic>
          <p:pic>
            <p:nvPicPr>
              <p:cNvPr id="15" name="Picture 23"/>
              <p:cNvPicPr>
                <a:picLocks noChangeAspect="1" noChangeArrowheads="1"/>
              </p:cNvPicPr>
              <p:nvPr/>
            </p:nvPicPr>
            <p:blipFill>
              <a:blip r:embed="rId6" cstate="email">
                <a:duotone>
                  <a:schemeClr val="bg2">
                    <a:shade val="45000"/>
                    <a:satMod val="135000"/>
                  </a:schemeClr>
                  <a:prstClr val="white"/>
                </a:duotone>
                <a:extLst/>
              </a:blip>
              <a:srcRect/>
              <a:stretch>
                <a:fillRect/>
              </a:stretch>
            </p:blipFill>
            <p:spPr bwMode="auto">
              <a:xfrm>
                <a:off x="5757493" y="5428780"/>
                <a:ext cx="390581" cy="374306"/>
              </a:xfrm>
              <a:prstGeom prst="rect">
                <a:avLst/>
              </a:prstGeom>
              <a:noFill/>
              <a:ln>
                <a:noFill/>
              </a:ln>
              <a:extLst/>
            </p:spPr>
          </p:pic>
          <p:pic>
            <p:nvPicPr>
              <p:cNvPr id="16" name="Picture 24"/>
              <p:cNvPicPr>
                <a:picLocks noChangeAspect="1" noChangeArrowheads="1"/>
              </p:cNvPicPr>
              <p:nvPr/>
            </p:nvPicPr>
            <p:blipFill>
              <a:blip r:embed="rId7" cstate="email">
                <a:duotone>
                  <a:schemeClr val="bg2">
                    <a:shade val="45000"/>
                    <a:satMod val="135000"/>
                  </a:schemeClr>
                  <a:prstClr val="white"/>
                </a:duotone>
                <a:extLst/>
              </a:blip>
              <a:srcRect/>
              <a:stretch>
                <a:fillRect/>
              </a:stretch>
            </p:blipFill>
            <p:spPr bwMode="auto">
              <a:xfrm>
                <a:off x="7713743" y="5420978"/>
                <a:ext cx="637795" cy="328114"/>
              </a:xfrm>
              <a:prstGeom prst="rect">
                <a:avLst/>
              </a:prstGeom>
              <a:noFill/>
              <a:ln>
                <a:noFill/>
              </a:ln>
              <a:extLst/>
            </p:spPr>
          </p:pic>
          <p:pic>
            <p:nvPicPr>
              <p:cNvPr id="17" name="1 Imagen"/>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52002" y="5329398"/>
                <a:ext cx="352246" cy="5085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8" name="2 Grupo"/>
            <p:cNvGrpSpPr>
              <a:grpSpLocks/>
            </p:cNvGrpSpPr>
            <p:nvPr/>
          </p:nvGrpSpPr>
          <p:grpSpPr bwMode="auto">
            <a:xfrm>
              <a:off x="6651026" y="4419908"/>
              <a:ext cx="2450914" cy="618511"/>
              <a:chOff x="4858918" y="5329398"/>
              <a:chExt cx="1945330" cy="508540"/>
            </a:xfrm>
          </p:grpSpPr>
          <p:pic>
            <p:nvPicPr>
              <p:cNvPr id="9" name="Picture 15"/>
              <p:cNvPicPr>
                <a:picLocks noChangeAspect="1" noChangeArrowheads="1"/>
              </p:cNvPicPr>
              <p:nvPr/>
            </p:nvPicPr>
            <p:blipFill>
              <a:blip r:embed="rId4" cstate="email">
                <a:duotone>
                  <a:schemeClr val="bg2">
                    <a:shade val="45000"/>
                    <a:satMod val="135000"/>
                  </a:schemeClr>
                  <a:prstClr val="white"/>
                </a:duotone>
                <a:extLst/>
              </a:blip>
              <a:srcRect/>
              <a:stretch>
                <a:fillRect/>
              </a:stretch>
            </p:blipFill>
            <p:spPr bwMode="auto">
              <a:xfrm>
                <a:off x="4858918" y="5410573"/>
                <a:ext cx="618801" cy="338520"/>
              </a:xfrm>
              <a:prstGeom prst="rect">
                <a:avLst/>
              </a:prstGeom>
              <a:noFill/>
              <a:ln>
                <a:noFill/>
              </a:ln>
              <a:extLst/>
            </p:spPr>
          </p:pic>
          <p:pic>
            <p:nvPicPr>
              <p:cNvPr id="10" name="Picture 17"/>
              <p:cNvPicPr>
                <a:picLocks noChangeAspect="1" noChangeArrowheads="1"/>
              </p:cNvPicPr>
              <p:nvPr/>
            </p:nvPicPr>
            <p:blipFill>
              <a:blip r:embed="rId6" cstate="email">
                <a:duotone>
                  <a:schemeClr val="bg2">
                    <a:shade val="45000"/>
                    <a:satMod val="135000"/>
                  </a:schemeClr>
                  <a:prstClr val="white"/>
                </a:duotone>
                <a:extLst/>
              </a:blip>
              <a:srcRect/>
              <a:stretch>
                <a:fillRect/>
              </a:stretch>
            </p:blipFill>
            <p:spPr bwMode="auto">
              <a:xfrm>
                <a:off x="5757493" y="5428780"/>
                <a:ext cx="390581" cy="374306"/>
              </a:xfrm>
              <a:prstGeom prst="rect">
                <a:avLst/>
              </a:prstGeom>
              <a:noFill/>
              <a:ln>
                <a:noFill/>
              </a:ln>
              <a:extLst/>
            </p:spPr>
          </p:pic>
          <p:pic>
            <p:nvPicPr>
              <p:cNvPr id="11" name="1 Imagen"/>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52002" y="5329398"/>
                <a:ext cx="352246" cy="5085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
        <p:nvSpPr>
          <p:cNvPr id="18" name="CuadroTexto 1"/>
          <p:cNvSpPr txBox="1">
            <a:spLocks noChangeArrowheads="1"/>
          </p:cNvSpPr>
          <p:nvPr/>
        </p:nvSpPr>
        <p:spPr bwMode="auto">
          <a:xfrm>
            <a:off x="7555527" y="6328987"/>
            <a:ext cx="120235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r>
              <a:rPr lang="es-ES" sz="1050" dirty="0">
                <a:solidFill>
                  <a:srgbClr val="3B6AA2"/>
                </a:solidFill>
                <a:latin typeface="Candara" charset="0"/>
              </a:rPr>
              <a:t>Septiembre, 2017</a:t>
            </a:r>
          </a:p>
        </p:txBody>
      </p:sp>
    </p:spTree>
  </p:cSld>
  <p:clrMapOvr>
    <a:masterClrMapping/>
  </p:clrMapOvr>
  <p:transition spd="med" advClick="0" advTm="4000">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6" name="Rectangle 1"/>
          <p:cNvSpPr>
            <a:spLocks noChangeArrowheads="1"/>
          </p:cNvSpPr>
          <p:nvPr/>
        </p:nvSpPr>
        <p:spPr bwMode="auto">
          <a:xfrm>
            <a:off x="284163" y="1188307"/>
            <a:ext cx="8123289" cy="5847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r>
              <a:rPr lang="es-ES" sz="1600" b="1" dirty="0">
                <a:solidFill>
                  <a:srgbClr val="376092"/>
                </a:solidFill>
                <a:latin typeface="Candara" pitchFamily="34" charset="0"/>
                <a:ea typeface="Times New Roman" pitchFamily="18" charset="0"/>
                <a:cs typeface="Courier New" pitchFamily="49" charset="0"/>
              </a:rPr>
              <a:t>Artículo 119. Mediando la voluntad de la mujer, se autoriza la interrupción de su embarazo por un médico cirujano, en los términos regulados en los artículos siguientes, cuando: </a:t>
            </a:r>
          </a:p>
        </p:txBody>
      </p:sp>
      <p:sp>
        <p:nvSpPr>
          <p:cNvPr id="9" name="Rectángulo 8"/>
          <p:cNvSpPr/>
          <p:nvPr/>
        </p:nvSpPr>
        <p:spPr>
          <a:xfrm>
            <a:off x="260931" y="2047663"/>
            <a:ext cx="8123289" cy="3754874"/>
          </a:xfrm>
          <a:prstGeom prst="rect">
            <a:avLst/>
          </a:prstGeom>
        </p:spPr>
        <p:txBody>
          <a:bodyPr wrap="square">
            <a:spAutoFit/>
          </a:bodyPr>
          <a:lstStyle/>
          <a:p>
            <a:pPr algn="just">
              <a:spcBef>
                <a:spcPts val="1200"/>
              </a:spcBef>
            </a:pPr>
            <a:r>
              <a:rPr lang="es-ES_tradnl" sz="1600" b="1" dirty="0">
                <a:latin typeface="Candara" pitchFamily="34" charset="0"/>
              </a:rPr>
              <a:t>3) Sea resultado de una violación, siempre que no hayan transcurrido más de doce semanas de gestación. Tratándose de una niña menor de 14 años, la interrupción del embarazo podrá realizarse siempre que no hayan transcurrido más de catorce semanas de gestación.</a:t>
            </a:r>
            <a:endParaRPr lang="es-CL" sz="1600" b="1" dirty="0">
              <a:latin typeface="Candara" pitchFamily="34" charset="0"/>
            </a:endParaRP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El plazo diferenciado se justifica debido a que las menores de 14 años muchas veces desconocen o no entienden el funcionamiento de su ciclo menstrual, por lo que podrían demorar más tiempo en darse cuenta que están embarazadas. </a:t>
            </a: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Se estima en </a:t>
            </a:r>
            <a:r>
              <a:rPr lang="es-CL" sz="1600" b="1" dirty="0">
                <a:solidFill>
                  <a:schemeClr val="tx1">
                    <a:lumMod val="75000"/>
                    <a:lumOff val="25000"/>
                  </a:schemeClr>
                </a:solidFill>
                <a:latin typeface="Candara" pitchFamily="34" charset="0"/>
                <a:cs typeface="Corbel"/>
              </a:rPr>
              <a:t>2.000 los casos de violación </a:t>
            </a:r>
            <a:r>
              <a:rPr lang="es-CL" sz="1600" dirty="0">
                <a:solidFill>
                  <a:schemeClr val="tx1">
                    <a:lumMod val="75000"/>
                    <a:lumOff val="25000"/>
                  </a:schemeClr>
                </a:solidFill>
                <a:latin typeface="Candara" pitchFamily="34" charset="0"/>
                <a:cs typeface="Corbel"/>
              </a:rPr>
              <a:t>que dan origen a un embarazo.</a:t>
            </a:r>
          </a:p>
          <a:p>
            <a:pPr marL="285750" lvl="0" indent="-285750" algn="just">
              <a:spcBef>
                <a:spcPts val="1200"/>
              </a:spcBef>
              <a:buFont typeface="Arial"/>
              <a:buChar char="•"/>
            </a:pPr>
            <a:r>
              <a:rPr lang="es-ES_tradnl" sz="1600" dirty="0">
                <a:solidFill>
                  <a:schemeClr val="tx1">
                    <a:lumMod val="75000"/>
                    <a:lumOff val="25000"/>
                  </a:schemeClr>
                </a:solidFill>
                <a:latin typeface="Candara" pitchFamily="34" charset="0"/>
              </a:rPr>
              <a:t>Un equipo de salud, especialmente conformado para estos efectos, confirmará la concurrencia de los hechos que lo constituyen y la edad </a:t>
            </a:r>
            <a:r>
              <a:rPr lang="es-ES_tradnl" sz="1600" dirty="0" err="1">
                <a:solidFill>
                  <a:schemeClr val="tx1">
                    <a:lumMod val="75000"/>
                    <a:lumOff val="25000"/>
                  </a:schemeClr>
                </a:solidFill>
                <a:latin typeface="Candara" pitchFamily="34" charset="0"/>
              </a:rPr>
              <a:t>gestacional</a:t>
            </a:r>
            <a:r>
              <a:rPr lang="es-ES_tradnl" sz="1600" dirty="0">
                <a:solidFill>
                  <a:schemeClr val="tx1">
                    <a:lumMod val="75000"/>
                    <a:lumOff val="25000"/>
                  </a:schemeClr>
                </a:solidFill>
                <a:latin typeface="Candara" pitchFamily="34" charset="0"/>
              </a:rPr>
              <a:t>, informando por escrito a la mujer o a su representante legal, según sea el caso, y al jefe del establecimiento hospitalario o clínica particular donde se solicita la interrupción. En el cumplimiento de su cometido, este equipo deberá dar y garantizar a la mujer un trato digno y respetuoso</a:t>
            </a:r>
            <a:r>
              <a:rPr lang="es-ES_tradnl" sz="1600" dirty="0">
                <a:solidFill>
                  <a:schemeClr val="tx1">
                    <a:lumMod val="75000"/>
                    <a:lumOff val="25000"/>
                  </a:schemeClr>
                </a:solidFill>
              </a:rPr>
              <a:t>. </a:t>
            </a:r>
            <a:endParaRPr lang="es-CL" sz="1600" dirty="0">
              <a:solidFill>
                <a:schemeClr val="tx1">
                  <a:lumMod val="75000"/>
                  <a:lumOff val="25000"/>
                </a:schemeClr>
              </a:solidFill>
              <a:latin typeface="Candara" pitchFamily="34" charset="0"/>
              <a:cs typeface="Corbel"/>
            </a:endParaRPr>
          </a:p>
        </p:txBody>
      </p:sp>
    </p:spTree>
    <p:extLst>
      <p:ext uri="{BB962C8B-B14F-4D97-AF65-F5344CB8AC3E}">
        <p14:creationId xmlns:p14="http://schemas.microsoft.com/office/powerpoint/2010/main" val="2009960945"/>
      </p:ext>
    </p:extLst>
  </p:cSld>
  <p:clrMapOvr>
    <a:masterClrMapping/>
  </p:clrMapOvr>
  <p:transition spd="med" advClick="0" advTm="4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6" name="Rectangle 1"/>
          <p:cNvSpPr>
            <a:spLocks noChangeArrowheads="1"/>
          </p:cNvSpPr>
          <p:nvPr/>
        </p:nvSpPr>
        <p:spPr bwMode="auto">
          <a:xfrm>
            <a:off x="284163" y="1188307"/>
            <a:ext cx="8123289" cy="5847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r>
              <a:rPr lang="es-ES" sz="1600" b="1" dirty="0">
                <a:solidFill>
                  <a:srgbClr val="376092"/>
                </a:solidFill>
                <a:latin typeface="Candara" pitchFamily="34" charset="0"/>
                <a:ea typeface="Times New Roman" pitchFamily="18" charset="0"/>
                <a:cs typeface="Courier New" pitchFamily="49" charset="0"/>
              </a:rPr>
              <a:t>Artículo 119. Mediando la voluntad de la mujer, se autoriza la interrupción de su embarazo por un médico cirujano, en los términos regulados en los artículos siguientes, cuando: </a:t>
            </a:r>
          </a:p>
        </p:txBody>
      </p:sp>
      <p:sp>
        <p:nvSpPr>
          <p:cNvPr id="9" name="Rectángulo 8"/>
          <p:cNvSpPr/>
          <p:nvPr/>
        </p:nvSpPr>
        <p:spPr>
          <a:xfrm>
            <a:off x="260931" y="2047663"/>
            <a:ext cx="8123289" cy="3754874"/>
          </a:xfrm>
          <a:prstGeom prst="rect">
            <a:avLst/>
          </a:prstGeom>
        </p:spPr>
        <p:txBody>
          <a:bodyPr wrap="square">
            <a:spAutoFit/>
          </a:bodyPr>
          <a:lstStyle/>
          <a:p>
            <a:pPr algn="just">
              <a:spcBef>
                <a:spcPts val="1200"/>
              </a:spcBef>
            </a:pPr>
            <a:r>
              <a:rPr lang="es-ES_tradnl" sz="1600" b="1" dirty="0">
                <a:latin typeface="Candara" pitchFamily="34" charset="0"/>
              </a:rPr>
              <a:t>3) Sea resultado de una violación, siempre que no hayan transcurrido más de doce semanas de gestación. Tratándose de una niña menor de 14 años, la interrupción del embarazo podrá realizarse siempre que no hayan transcurrido más de catorce semanas de gestación.</a:t>
            </a:r>
            <a:endParaRPr lang="es-CL" sz="1600" b="1" dirty="0">
              <a:latin typeface="Candara" pitchFamily="34" charset="0"/>
            </a:endParaRP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El plazo diferenciado se justifica debido a que las menores de 14 años muchas veces desconocen o no entienden el funcionamiento de su ciclo menstrual, por lo que podrían demorar más tiempo en darse cuenta que están embarazadas. </a:t>
            </a: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Se estima en </a:t>
            </a:r>
            <a:r>
              <a:rPr lang="es-CL" sz="1600" b="1" dirty="0">
                <a:solidFill>
                  <a:schemeClr val="tx1">
                    <a:lumMod val="75000"/>
                    <a:lumOff val="25000"/>
                  </a:schemeClr>
                </a:solidFill>
                <a:latin typeface="Candara" pitchFamily="34" charset="0"/>
                <a:cs typeface="Corbel"/>
              </a:rPr>
              <a:t>2.000 los casos de violación </a:t>
            </a:r>
            <a:r>
              <a:rPr lang="es-CL" sz="1600" dirty="0">
                <a:solidFill>
                  <a:schemeClr val="tx1">
                    <a:lumMod val="75000"/>
                    <a:lumOff val="25000"/>
                  </a:schemeClr>
                </a:solidFill>
                <a:latin typeface="Candara" pitchFamily="34" charset="0"/>
                <a:cs typeface="Corbel"/>
              </a:rPr>
              <a:t>que dan origen a un embarazo.</a:t>
            </a:r>
          </a:p>
          <a:p>
            <a:pPr marL="285750" lvl="0" indent="-285750" algn="just">
              <a:spcBef>
                <a:spcPts val="1200"/>
              </a:spcBef>
              <a:buFont typeface="Arial"/>
              <a:buChar char="•"/>
            </a:pPr>
            <a:r>
              <a:rPr lang="es-ES_tradnl" sz="1600" dirty="0">
                <a:solidFill>
                  <a:schemeClr val="tx1">
                    <a:lumMod val="75000"/>
                    <a:lumOff val="25000"/>
                  </a:schemeClr>
                </a:solidFill>
                <a:latin typeface="Candara" pitchFamily="34" charset="0"/>
              </a:rPr>
              <a:t>Un equipo de salud, especialmente conformado para estos efectos, confirmará la concurrencia de los hechos que lo constituyen y la edad </a:t>
            </a:r>
            <a:r>
              <a:rPr lang="es-ES_tradnl" sz="1600" dirty="0" err="1">
                <a:solidFill>
                  <a:schemeClr val="tx1">
                    <a:lumMod val="75000"/>
                    <a:lumOff val="25000"/>
                  </a:schemeClr>
                </a:solidFill>
                <a:latin typeface="Candara" pitchFamily="34" charset="0"/>
              </a:rPr>
              <a:t>gestacional</a:t>
            </a:r>
            <a:r>
              <a:rPr lang="es-ES_tradnl" sz="1600" dirty="0">
                <a:solidFill>
                  <a:schemeClr val="tx1">
                    <a:lumMod val="75000"/>
                    <a:lumOff val="25000"/>
                  </a:schemeClr>
                </a:solidFill>
                <a:latin typeface="Candara" pitchFamily="34" charset="0"/>
              </a:rPr>
              <a:t>, informando por escrito a la mujer o a su representante legal, según sea el caso, y al jefe del establecimiento hospitalario o clínica particular donde se solicita la interrupción. En el cumplimiento de su cometido, este equipo deberá dar y garantizar a la mujer un trato digno y respetuoso</a:t>
            </a:r>
            <a:r>
              <a:rPr lang="es-ES_tradnl" sz="1600" dirty="0">
                <a:solidFill>
                  <a:schemeClr val="tx1">
                    <a:lumMod val="75000"/>
                    <a:lumOff val="25000"/>
                  </a:schemeClr>
                </a:solidFill>
              </a:rPr>
              <a:t>. </a:t>
            </a:r>
            <a:endParaRPr lang="es-CL" sz="1600" dirty="0">
              <a:solidFill>
                <a:schemeClr val="tx1">
                  <a:lumMod val="75000"/>
                  <a:lumOff val="25000"/>
                </a:schemeClr>
              </a:solidFill>
              <a:latin typeface="Candara" pitchFamily="34" charset="0"/>
              <a:cs typeface="Corbel"/>
            </a:endParaRPr>
          </a:p>
        </p:txBody>
      </p:sp>
    </p:spTree>
    <p:extLst>
      <p:ext uri="{BB962C8B-B14F-4D97-AF65-F5344CB8AC3E}">
        <p14:creationId xmlns:p14="http://schemas.microsoft.com/office/powerpoint/2010/main" val="1846727147"/>
      </p:ext>
    </p:extLst>
  </p:cSld>
  <p:clrMapOvr>
    <a:masterClrMapping/>
  </p:clrMapOvr>
  <p:transition spd="med" advClick="0" advTm="4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405842" y="2050606"/>
            <a:ext cx="8490857" cy="4087598"/>
          </a:xfrm>
        </p:spPr>
        <p:txBody>
          <a:bodyPr>
            <a:noAutofit/>
          </a:bodyPr>
          <a:lstStyle/>
          <a:p>
            <a:pPr lvl="0" algn="just">
              <a:spcAft>
                <a:spcPts val="1200"/>
              </a:spcAft>
            </a:pPr>
            <a:r>
              <a:rPr lang="es-CL" sz="1600" b="1" dirty="0">
                <a:solidFill>
                  <a:schemeClr val="tx1">
                    <a:lumMod val="75000"/>
                    <a:lumOff val="25000"/>
                  </a:schemeClr>
                </a:solidFill>
                <a:latin typeface="Candara" pitchFamily="34" charset="0"/>
                <a:cs typeface="Corbel"/>
              </a:rPr>
              <a:t>“La Constitución garantiza el pluralismo organizativo y de ideas. Eso impide que se ´pueda imponer un modelo determinado de pensamiento, de moral, propio de organizaciones, de una o más personas, al resto de la sociedad”</a:t>
            </a:r>
          </a:p>
          <a:p>
            <a:pPr lvl="0" algn="just">
              <a:spcAft>
                <a:spcPts val="1200"/>
              </a:spcAft>
            </a:pPr>
            <a:r>
              <a:rPr lang="es-CL" sz="1600" b="1" dirty="0">
                <a:solidFill>
                  <a:schemeClr val="tx1">
                    <a:lumMod val="75000"/>
                    <a:lumOff val="25000"/>
                  </a:schemeClr>
                </a:solidFill>
                <a:latin typeface="Candara" pitchFamily="34" charset="0"/>
                <a:cs typeface="Corbel"/>
              </a:rPr>
              <a:t>“…, no es una decisión impuesta por el Estado, si no que recae en la decisión de la mujer y del equipo médico encargada de examinarla”</a:t>
            </a:r>
          </a:p>
          <a:p>
            <a:pPr lvl="0" algn="just">
              <a:spcAft>
                <a:spcPts val="1200"/>
              </a:spcAft>
            </a:pPr>
            <a:r>
              <a:rPr lang="es-CL" sz="1600" dirty="0">
                <a:solidFill>
                  <a:schemeClr val="tx1">
                    <a:lumMod val="75000"/>
                    <a:lumOff val="25000"/>
                  </a:schemeClr>
                </a:solidFill>
                <a:latin typeface="Candara" pitchFamily="34" charset="0"/>
                <a:cs typeface="Corbel"/>
              </a:rPr>
              <a:t>Enfatiza que </a:t>
            </a:r>
            <a:r>
              <a:rPr lang="es-CL" sz="1600" b="1" dirty="0">
                <a:solidFill>
                  <a:schemeClr val="tx1">
                    <a:lumMod val="75000"/>
                    <a:lumOff val="25000"/>
                  </a:schemeClr>
                </a:solidFill>
                <a:latin typeface="Candara" pitchFamily="34" charset="0"/>
                <a:cs typeface="Corbel"/>
              </a:rPr>
              <a:t>“la mujer es persona; como tal sujeto de derecho. Por lo mismo, tiene derechos y puede adquirir obligaciones”</a:t>
            </a:r>
          </a:p>
          <a:p>
            <a:pPr algn="just">
              <a:spcAft>
                <a:spcPts val="1200"/>
              </a:spcAft>
            </a:pPr>
            <a:r>
              <a:rPr lang="es-CL" sz="1600" dirty="0">
                <a:solidFill>
                  <a:schemeClr val="tx1">
                    <a:lumMod val="75000"/>
                    <a:lumOff val="25000"/>
                  </a:schemeClr>
                </a:solidFill>
                <a:latin typeface="Candara" pitchFamily="34" charset="0"/>
                <a:cs typeface="Corbel"/>
              </a:rPr>
              <a:t>El  voto de mayoría del  TC se reconoce que </a:t>
            </a:r>
            <a:r>
              <a:rPr lang="es-CL" sz="1600" b="1" dirty="0">
                <a:solidFill>
                  <a:schemeClr val="tx1">
                    <a:lumMod val="75000"/>
                    <a:lumOff val="25000"/>
                  </a:schemeClr>
                </a:solidFill>
                <a:latin typeface="Candara" pitchFamily="34" charset="0"/>
                <a:cs typeface="Corbel"/>
              </a:rPr>
              <a:t>“la mujer no es un medio”, </a:t>
            </a:r>
            <a:r>
              <a:rPr lang="es-CL" sz="1600" dirty="0">
                <a:solidFill>
                  <a:schemeClr val="tx1">
                    <a:lumMod val="75000"/>
                    <a:lumOff val="25000"/>
                  </a:schemeClr>
                </a:solidFill>
                <a:latin typeface="Candara" pitchFamily="34" charset="0"/>
                <a:cs typeface="Corbel"/>
              </a:rPr>
              <a:t>por lo tanto, </a:t>
            </a:r>
            <a:r>
              <a:rPr lang="es-CL" sz="1600" b="1" dirty="0">
                <a:solidFill>
                  <a:schemeClr val="tx1">
                    <a:lumMod val="75000"/>
                    <a:lumOff val="25000"/>
                  </a:schemeClr>
                </a:solidFill>
                <a:latin typeface="Candara" pitchFamily="34" charset="0"/>
                <a:cs typeface="Corbel"/>
              </a:rPr>
              <a:t>“la madre no puede ser considerada como un instrumento utilitario de protección del no nacido”, </a:t>
            </a:r>
            <a:r>
              <a:rPr lang="es-CL" sz="1600" dirty="0">
                <a:solidFill>
                  <a:schemeClr val="tx1">
                    <a:lumMod val="75000"/>
                    <a:lumOff val="25000"/>
                  </a:schemeClr>
                </a:solidFill>
                <a:latin typeface="Candara" pitchFamily="34" charset="0"/>
                <a:cs typeface="Corbel"/>
              </a:rPr>
              <a:t> reconociendo expresamente los derechos de las mujeres.</a:t>
            </a:r>
            <a:endParaRPr lang="es-CL" sz="1600" b="1" dirty="0">
              <a:solidFill>
                <a:schemeClr val="tx1">
                  <a:lumMod val="75000"/>
                  <a:lumOff val="25000"/>
                </a:schemeClr>
              </a:solidFill>
              <a:latin typeface="Candara" pitchFamily="34" charset="0"/>
              <a:cs typeface="Corbel"/>
            </a:endParaRPr>
          </a:p>
          <a:p>
            <a:pPr lvl="0" algn="just">
              <a:spcAft>
                <a:spcPts val="1200"/>
              </a:spcAft>
            </a:pPr>
            <a:r>
              <a:rPr lang="es-CL" sz="1600" dirty="0">
                <a:solidFill>
                  <a:schemeClr val="tx1">
                    <a:lumMod val="75000"/>
                    <a:lumOff val="25000"/>
                  </a:schemeClr>
                </a:solidFill>
                <a:latin typeface="Candara" pitchFamily="34" charset="0"/>
                <a:cs typeface="Corbel"/>
              </a:rPr>
              <a:t>Establece  que</a:t>
            </a:r>
            <a:r>
              <a:rPr lang="es-CL" sz="1600" b="1" dirty="0">
                <a:solidFill>
                  <a:schemeClr val="tx1">
                    <a:lumMod val="75000"/>
                    <a:lumOff val="25000"/>
                  </a:schemeClr>
                </a:solidFill>
                <a:latin typeface="Candara" pitchFamily="34" charset="0"/>
                <a:cs typeface="Corbel"/>
              </a:rPr>
              <a:t> “la constitución no le otorga al que está por nacer la categoría de persona. Ello no obsta a que sea un bien jurídico de la mayor relevancia”</a:t>
            </a:r>
          </a:p>
          <a:p>
            <a:pPr algn="just">
              <a:spcAft>
                <a:spcPts val="1200"/>
              </a:spcAft>
            </a:pPr>
            <a:endParaRPr lang="es-CL" sz="1600" dirty="0"/>
          </a:p>
        </p:txBody>
      </p:sp>
      <p:sp>
        <p:nvSpPr>
          <p:cNvPr id="3" name="2 Marcador de contenido"/>
          <p:cNvSpPr>
            <a:spLocks noGrp="1"/>
          </p:cNvSpPr>
          <p:nvPr>
            <p:ph sz="quarter" idx="12"/>
          </p:nvPr>
        </p:nvSpPr>
        <p:spPr>
          <a:xfrm>
            <a:off x="405842" y="1192177"/>
            <a:ext cx="7718334" cy="762363"/>
          </a:xfrm>
        </p:spPr>
        <p:txBody>
          <a:bodyPr/>
          <a:lstStyle/>
          <a:p>
            <a:pPr>
              <a:spcBef>
                <a:spcPts val="0"/>
              </a:spcBef>
            </a:pPr>
            <a:r>
              <a:rPr lang="es-CL" dirty="0">
                <a:solidFill>
                  <a:schemeClr val="tx2"/>
                </a:solidFill>
                <a:latin typeface="Candara" pitchFamily="34" charset="0"/>
              </a:rPr>
              <a:t>El Fallo del Tribunal Constitucional</a:t>
            </a:r>
          </a:p>
          <a:p>
            <a:pPr>
              <a:spcBef>
                <a:spcPts val="0"/>
              </a:spcBef>
            </a:pPr>
            <a:r>
              <a:rPr lang="es-CL" sz="1800" b="0" dirty="0">
                <a:solidFill>
                  <a:schemeClr val="tx2"/>
                </a:solidFill>
                <a:latin typeface="Candara" pitchFamily="34" charset="0"/>
              </a:rPr>
              <a:t>Elementos históricos</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Tree>
  </p:cSld>
  <p:clrMapOvr>
    <a:masterClrMapping/>
  </p:clrMapOvr>
  <p:transition spd="med" advClick="0" advTm="2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1762767"/>
            <a:ext cx="8116710" cy="4712981"/>
          </a:xfrm>
        </p:spPr>
        <p:txBody>
          <a:bodyPr>
            <a:noAutofit/>
          </a:bodyPr>
          <a:lstStyle/>
          <a:p>
            <a:r>
              <a:rPr lang="es-ES_tradnl" sz="1600" dirty="0">
                <a:latin typeface="Candara" pitchFamily="34" charset="0"/>
              </a:rPr>
              <a:t>“Artículo 119 ter. </a:t>
            </a:r>
          </a:p>
          <a:p>
            <a:pPr marL="342900" indent="-342900" algn="just">
              <a:buFont typeface="+mj-lt"/>
              <a:buAutoNum type="arabicPeriod"/>
            </a:pPr>
            <a:r>
              <a:rPr lang="es-ES_tradnl" sz="1600" dirty="0">
                <a:latin typeface="Candara" pitchFamily="34" charset="0"/>
              </a:rPr>
              <a:t>El médico cirujano requerido para interrumpir el embarazo por alguna de las causales descritas en el </a:t>
            </a:r>
            <a:r>
              <a:rPr lang="es-ES" sz="1600" dirty="0">
                <a:latin typeface="Candara" pitchFamily="34" charset="0"/>
              </a:rPr>
              <a:t>inciso primero del </a:t>
            </a:r>
            <a:r>
              <a:rPr lang="es-ES_tradnl" sz="1600" dirty="0">
                <a:latin typeface="Candara" pitchFamily="34" charset="0"/>
              </a:rPr>
              <a:t>artículo 119 podrá abstenerse de realizarlo cuando hubiese manifestado su objeción de conciencia al director del establecimiento de salud, en forma escrita y previa. </a:t>
            </a:r>
          </a:p>
          <a:p>
            <a:pPr marL="342900" indent="-342900" algn="just">
              <a:buFont typeface="+mj-lt"/>
              <a:buAutoNum type="arabicPeriod"/>
            </a:pPr>
            <a:r>
              <a:rPr lang="es-CL" sz="1600" dirty="0">
                <a:latin typeface="Candara" pitchFamily="34" charset="0"/>
              </a:rPr>
              <a:t>De este mismo derecho gozará el resto del personal al que corresponda desarrollar sus funciones al interior del pabellón quirúrgico durante la intervención. </a:t>
            </a:r>
          </a:p>
          <a:p>
            <a:pPr marL="342900" indent="-342900" algn="just">
              <a:buFont typeface="+mj-lt"/>
              <a:buAutoNum type="arabicPeriod"/>
            </a:pPr>
            <a:r>
              <a:rPr lang="es-ES_tradnl" sz="1600" dirty="0">
                <a:latin typeface="Candara" pitchFamily="34" charset="0"/>
              </a:rPr>
              <a:t>En este caso, el establecimiento tendrá la obligación de reasignar de inmediato otro profesional no objetante a la paciente. Si el establecimiento </a:t>
            </a:r>
            <a:r>
              <a:rPr lang="es-CL" sz="1600" dirty="0">
                <a:latin typeface="Candara" pitchFamily="34" charset="0"/>
              </a:rPr>
              <a:t>de salud no cuenta con ningún facultativo que no haya realizado la manifestación de objeción de conciencia, deberá</a:t>
            </a:r>
            <a:r>
              <a:rPr lang="es-ES_tradnl" sz="1600" dirty="0">
                <a:latin typeface="Candara" pitchFamily="34" charset="0"/>
              </a:rPr>
              <a:t> derivarla en forma inmediata para que el procedimiento le sea realizado por quien no haya manifestado dicha objeción.</a:t>
            </a:r>
          </a:p>
          <a:p>
            <a:pPr marL="342900" indent="-342900" algn="just">
              <a:buFont typeface="+mj-lt"/>
              <a:buAutoNum type="arabicPeriod"/>
            </a:pPr>
            <a:r>
              <a:rPr lang="es-ES_tradnl" sz="1600" dirty="0">
                <a:latin typeface="Candara" pitchFamily="34" charset="0"/>
              </a:rPr>
              <a:t>El Ministerio de Salud dictará los protocolos necesarios para la ejecución de la objeción de conciencia. </a:t>
            </a:r>
            <a:r>
              <a:rPr lang="es-CL" sz="1600" dirty="0">
                <a:latin typeface="Candara" pitchFamily="34" charset="0"/>
              </a:rPr>
              <a:t>Dichos protocolos </a:t>
            </a:r>
            <a:r>
              <a:rPr lang="es-CL" sz="1600" b="1" dirty="0">
                <a:latin typeface="Candara" pitchFamily="34" charset="0"/>
              </a:rPr>
              <a:t>deberán asegurar la atención médica de las pacientes</a:t>
            </a:r>
            <a:r>
              <a:rPr lang="es-CL" sz="1600" dirty="0">
                <a:latin typeface="Candara" pitchFamily="34" charset="0"/>
              </a:rPr>
              <a:t> que requieran la interrupción de su embarazo en conformidad con los artículos anteriores. </a:t>
            </a:r>
          </a:p>
          <a:p>
            <a:pPr marL="342900" indent="-342900" algn="just">
              <a:buFont typeface="+mj-lt"/>
              <a:buAutoNum type="arabicPeriod"/>
            </a:pPr>
            <a:r>
              <a:rPr lang="es-ES_tradnl" sz="1600" dirty="0">
                <a:latin typeface="Candara" pitchFamily="34" charset="0"/>
              </a:rPr>
              <a:t>La objeción de conciencia es de carácter personal y podrá ser invocada por una institución.</a:t>
            </a:r>
            <a:endParaRPr lang="es-CL" sz="1600" dirty="0">
              <a:latin typeface="Candara" pitchFamily="34" charset="0"/>
            </a:endParaRP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Objeción de Conciencia</a:t>
            </a:r>
          </a:p>
        </p:txBody>
      </p:sp>
    </p:spTree>
  </p:cSld>
  <p:clrMapOvr>
    <a:masterClrMapping/>
  </p:clrMapOvr>
  <p:transition spd="med" advClick="0" advTm="2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1762768"/>
            <a:ext cx="7546825" cy="2511362"/>
          </a:xfrm>
        </p:spPr>
        <p:txBody>
          <a:bodyPr>
            <a:noAutofit/>
          </a:bodyPr>
          <a:lstStyle/>
          <a:p>
            <a:pPr marL="342900" indent="-342900" algn="just">
              <a:buFont typeface="+mj-lt"/>
              <a:buAutoNum type="arabicPeriod"/>
            </a:pPr>
            <a:r>
              <a:rPr lang="es-ES_tradnl" sz="1600" dirty="0">
                <a:latin typeface="Candara" pitchFamily="34" charset="0"/>
              </a:rPr>
              <a:t>Si el profesional que ha manifestado objeción de conciencia es </a:t>
            </a:r>
            <a:r>
              <a:rPr lang="es-CL" sz="1600" dirty="0">
                <a:latin typeface="Candara" pitchFamily="34" charset="0"/>
              </a:rPr>
              <a:t>requerido</a:t>
            </a:r>
            <a:r>
              <a:rPr lang="es-ES_tradnl" sz="1600" dirty="0">
                <a:latin typeface="Candara" pitchFamily="34" charset="0"/>
              </a:rPr>
              <a:t> para interrumpir un embarazo, tendrá la obligación de informar de inmediato al director del establecimiento de salud que la mujer requirente debe ser derivada.</a:t>
            </a:r>
          </a:p>
          <a:p>
            <a:pPr marL="342900" indent="-342900" algn="just">
              <a:buFont typeface="+mj-lt"/>
              <a:buAutoNum type="arabicPeriod"/>
            </a:pPr>
            <a:endParaRPr lang="es-ES_tradnl" sz="1600" dirty="0">
              <a:latin typeface="Candara" pitchFamily="34" charset="0"/>
            </a:endParaRPr>
          </a:p>
          <a:p>
            <a:pPr marL="342900" indent="-342900" algn="just">
              <a:buFont typeface="+mj-lt"/>
              <a:buAutoNum type="arabicPeriod"/>
            </a:pPr>
            <a:r>
              <a:rPr lang="es-ES_tradnl" sz="1600" dirty="0">
                <a:latin typeface="Candara" pitchFamily="34" charset="0"/>
              </a:rPr>
              <a:t>En el caso de que la mujer requiera atención médica inmediata e impostergable, invocando la causal del número 1) del inciso primero del artículo 119, quien haya manifestado objeción de conciencia no podrá excusarse de realizar la interrupción del embarazo cuando no exista otro médico cirujano que pueda realizar la intervención”.</a:t>
            </a:r>
            <a:endParaRPr lang="es-CL" sz="1600" dirty="0">
              <a:latin typeface="Candara" pitchFamily="34" charset="0"/>
            </a:endParaRP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Objeción de Conciencia</a:t>
            </a:r>
          </a:p>
        </p:txBody>
      </p:sp>
    </p:spTree>
    <p:extLst>
      <p:ext uri="{BB962C8B-B14F-4D97-AF65-F5344CB8AC3E}">
        <p14:creationId xmlns:p14="http://schemas.microsoft.com/office/powerpoint/2010/main" val="3427496560"/>
      </p:ext>
    </p:extLst>
  </p:cSld>
  <p:clrMapOvr>
    <a:masterClrMapping/>
  </p:clrMapOvr>
  <p:transition spd="med" advClick="0" advTm="200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1762767"/>
            <a:ext cx="7546825" cy="3378355"/>
          </a:xfrm>
        </p:spPr>
        <p:txBody>
          <a:bodyPr>
            <a:noAutofit/>
          </a:bodyPr>
          <a:lstStyle/>
          <a:p>
            <a:pPr marL="342900" indent="-342900" algn="just">
              <a:spcAft>
                <a:spcPts val="1200"/>
              </a:spcAft>
              <a:buFont typeface="+mj-lt"/>
              <a:buAutoNum type="alphaLcPeriod"/>
            </a:pPr>
            <a:r>
              <a:rPr lang="es-ES_tradnl" sz="1600" dirty="0">
                <a:latin typeface="Candara" pitchFamily="34" charset="0"/>
              </a:rPr>
              <a:t>Se le ofrecerá a las mujeres acompañamiento tanto en su proceso de discernimiento, como durante el período posterior a la toma de decisión, lo cual incluye el tiempo posterior al parto o la interrupción del embarazo. </a:t>
            </a:r>
          </a:p>
          <a:p>
            <a:pPr marL="342900" indent="-342900" algn="just">
              <a:spcAft>
                <a:spcPts val="1200"/>
              </a:spcAft>
              <a:buFont typeface="+mj-lt"/>
              <a:buAutoNum type="alphaLcPeriod"/>
            </a:pPr>
            <a:r>
              <a:rPr lang="es-ES_tradnl" sz="1600" dirty="0">
                <a:latin typeface="Candara" pitchFamily="34" charset="0"/>
              </a:rPr>
              <a:t>Este acompañamiento incluirá acciones de acogida y apoyo biopsicosocial ante la confirmación del diagnóstico y en cualquier otro momento de este proceso. (Para este efecto se contara con refuerzo RRHH de los equipos ARO)</a:t>
            </a:r>
          </a:p>
          <a:p>
            <a:pPr marL="342900" indent="-342900" algn="just">
              <a:spcAft>
                <a:spcPts val="1200"/>
              </a:spcAft>
              <a:buFont typeface="+mj-lt"/>
              <a:buAutoNum type="alphaLcPeriod"/>
            </a:pPr>
            <a:r>
              <a:rPr lang="es-ES_tradnl" sz="1600" dirty="0">
                <a:latin typeface="Candara" pitchFamily="34" charset="0"/>
              </a:rPr>
              <a:t>En caso de continuación del embarazo, junto con ofrecer el apoyo recién descrito, se otorgará información pertinente a la condición de salud y activación de redes de apoyo intersectoriales.</a:t>
            </a:r>
          </a:p>
          <a:p>
            <a:pPr marL="342900" indent="-342900" algn="just">
              <a:spcAft>
                <a:spcPts val="1200"/>
              </a:spcAft>
              <a:buFont typeface="+mj-lt"/>
              <a:buAutoNum type="alphaLcPeriod"/>
            </a:pPr>
            <a:r>
              <a:rPr lang="es-ES_tradnl" sz="1600" dirty="0">
                <a:latin typeface="Candara" pitchFamily="34" charset="0"/>
              </a:rPr>
              <a:t>Este acompañamiento sólo podrá realizarse en la medida que la mujer lo autorice, deberá ser personalizado y respetuoso de su libre decisión.</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Acompañamiento</a:t>
            </a:r>
          </a:p>
        </p:txBody>
      </p:sp>
    </p:spTree>
    <p:extLst>
      <p:ext uri="{BB962C8B-B14F-4D97-AF65-F5344CB8AC3E}">
        <p14:creationId xmlns:p14="http://schemas.microsoft.com/office/powerpoint/2010/main" val="2500848051"/>
      </p:ext>
    </p:extLst>
  </p:cSld>
  <p:clrMapOvr>
    <a:masterClrMapping/>
  </p:clrMapOvr>
  <p:transition spd="med" advClick="0" advTm="200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1762767"/>
            <a:ext cx="8185641" cy="4138878"/>
          </a:xfrm>
        </p:spPr>
        <p:txBody>
          <a:bodyPr>
            <a:noAutofit/>
          </a:bodyPr>
          <a:lstStyle/>
          <a:p>
            <a:pPr marL="342900" indent="-342900" algn="just">
              <a:spcAft>
                <a:spcPts val="1200"/>
              </a:spcAft>
              <a:buFont typeface="+mj-lt"/>
              <a:buAutoNum type="alphaLcPeriod"/>
            </a:pPr>
            <a:r>
              <a:rPr lang="es-ES_tradnl" sz="1600" dirty="0">
                <a:latin typeface="Candara" pitchFamily="34" charset="0"/>
              </a:rPr>
              <a:t>Si al establecimiento llega una niña o adolescente menor de 18 años de edad que ha sido víctima de violación, se mantiene el deber que tiene en la actualidad </a:t>
            </a:r>
            <a:r>
              <a:rPr lang="es-ES_tradnl" sz="1600" b="1" dirty="0">
                <a:latin typeface="Candara" pitchFamily="34" charset="0"/>
              </a:rPr>
              <a:t>el o la Jefe(a) </a:t>
            </a:r>
            <a:r>
              <a:rPr lang="es-ES_tradnl" sz="1600" dirty="0">
                <a:latin typeface="Candara" pitchFamily="34" charset="0"/>
              </a:rPr>
              <a:t>del Establecimiento de Salud de denunciar este delito, según lo regulado en el Código Procesal Penal. </a:t>
            </a:r>
          </a:p>
          <a:p>
            <a:pPr marL="342900" indent="-342900" algn="just">
              <a:spcAft>
                <a:spcPts val="1200"/>
              </a:spcAft>
              <a:buFont typeface="+mj-lt"/>
              <a:buAutoNum type="alphaLcPeriod"/>
            </a:pPr>
            <a:r>
              <a:rPr lang="es-ES_tradnl" sz="1600" dirty="0">
                <a:latin typeface="Candara" pitchFamily="34" charset="0"/>
              </a:rPr>
              <a:t>Si la mujer es mayor de 18 años los(as) jefes(as) de establecimientos hospitalarios o de clínicas particulares deberán poner en conocimiento del Ministerio Público dicho delito, con la finalidad de que se investigue de oficio al o los responsables del mismo. </a:t>
            </a:r>
          </a:p>
          <a:p>
            <a:pPr marL="342900" indent="-342900" algn="just">
              <a:spcAft>
                <a:spcPts val="1200"/>
              </a:spcAft>
              <a:buFont typeface="+mj-lt"/>
              <a:buAutoNum type="alphaLcPeriod"/>
            </a:pPr>
            <a:r>
              <a:rPr lang="es-ES_tradnl" sz="1600" dirty="0">
                <a:latin typeface="Candara" pitchFamily="34" charset="0"/>
              </a:rPr>
              <a:t>En el proceso penal que se inicie no se podrán ordenar contra la mujer víctima medidas de apremio contenidas en los artículos 23 y 33 del Código Procesal Penal para lograr su comparecencia que será siempre voluntaria. </a:t>
            </a:r>
          </a:p>
          <a:p>
            <a:pPr marL="342900" indent="-342900" algn="just">
              <a:spcAft>
                <a:spcPts val="1200"/>
              </a:spcAft>
              <a:buFont typeface="+mj-lt"/>
              <a:buAutoNum type="alphaLcPeriod"/>
            </a:pPr>
            <a:r>
              <a:rPr lang="es-ES_tradnl" sz="1600" dirty="0">
                <a:latin typeface="Candara" pitchFamily="34" charset="0"/>
              </a:rPr>
              <a:t>En todos los casos anteriores se respetará el principio de confidencialidad en la relación entre médico y paciente, adoptándose las medidas necesarias para resguardar su aplicación efectiva.</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Investigación del delito de violación</a:t>
            </a:r>
          </a:p>
        </p:txBody>
      </p:sp>
    </p:spTree>
    <p:extLst>
      <p:ext uri="{BB962C8B-B14F-4D97-AF65-F5344CB8AC3E}">
        <p14:creationId xmlns:p14="http://schemas.microsoft.com/office/powerpoint/2010/main" val="204090923"/>
      </p:ext>
    </p:extLst>
  </p:cSld>
  <p:clrMapOvr>
    <a:masterClrMapping/>
  </p:clrMapOvr>
  <p:transition spd="med" advClick="0" advTm="200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2097396"/>
            <a:ext cx="8185641" cy="4138878"/>
          </a:xfrm>
        </p:spPr>
        <p:txBody>
          <a:bodyPr>
            <a:noAutofit/>
          </a:bodyPr>
          <a:lstStyle/>
          <a:p>
            <a:pPr marL="342900" indent="-342900" algn="just">
              <a:spcAft>
                <a:spcPts val="1200"/>
              </a:spcAft>
              <a:buFont typeface="+mj-lt"/>
              <a:buAutoNum type="arabicPeriod"/>
            </a:pPr>
            <a:r>
              <a:rPr lang="es-ES_tradnl" sz="1600" dirty="0">
                <a:latin typeface="Candara" pitchFamily="34" charset="0"/>
              </a:rPr>
              <a:t>Tratándose de niñas menores de 14 años, la interrupción del embarazo requiere la autorización de su representante legal o uno de éstos en caso de tener más de uno. </a:t>
            </a:r>
          </a:p>
          <a:p>
            <a:pPr marL="342900" indent="-342900" algn="just">
              <a:buFont typeface="+mj-lt"/>
              <a:buAutoNum type="arabicPeriod"/>
            </a:pPr>
            <a:r>
              <a:rPr lang="es-ES_tradnl" sz="1600" dirty="0">
                <a:latin typeface="Candara" pitchFamily="34" charset="0"/>
              </a:rPr>
              <a:t>Adolescentes entre 14 y 18 años, podrán manifestar su voluntad por sí misma. Su representante legal deberá ser informado de esta decisión. </a:t>
            </a:r>
          </a:p>
          <a:p>
            <a:pPr marL="357188" algn="just">
              <a:spcAft>
                <a:spcPts val="1200"/>
              </a:spcAft>
            </a:pPr>
            <a:r>
              <a:rPr lang="es-ES_tradnl" sz="1600" dirty="0">
                <a:latin typeface="Candara" pitchFamily="34" charset="0"/>
              </a:rPr>
              <a:t>El Proyecto se contempla tres posibilidades de intervención judicial respecto de las niñas menores de 14 años, como autorización sustitutiva:</a:t>
            </a:r>
          </a:p>
          <a:p>
            <a:pPr marL="714375" indent="-357188" algn="just" defTabSz="349250">
              <a:spcAft>
                <a:spcPts val="1200"/>
              </a:spcAft>
              <a:buFont typeface="+mj-lt"/>
              <a:buAutoNum type="alphaLcPeriod"/>
              <a:tabLst>
                <a:tab pos="714375" algn="l"/>
              </a:tabLst>
            </a:pPr>
            <a:r>
              <a:rPr lang="es-ES_tradnl" sz="1600" dirty="0">
                <a:latin typeface="Candara" pitchFamily="34" charset="0"/>
              </a:rPr>
              <a:t>Cuando sus representantes legales han manifestado su voluntad contraria;</a:t>
            </a:r>
          </a:p>
          <a:p>
            <a:pPr marL="714375" indent="-357188" algn="just" defTabSz="349250">
              <a:spcAft>
                <a:spcPts val="1200"/>
              </a:spcAft>
              <a:buFont typeface="+mj-lt"/>
              <a:buAutoNum type="alphaLcPeriod"/>
              <a:tabLst>
                <a:tab pos="714375" algn="l"/>
              </a:tabLst>
            </a:pPr>
            <a:r>
              <a:rPr lang="es-ES_tradnl" sz="1600" dirty="0">
                <a:latin typeface="Candara" pitchFamily="34" charset="0"/>
              </a:rPr>
              <a:t>Cuando éstos no han sido habidos.</a:t>
            </a:r>
          </a:p>
          <a:p>
            <a:pPr marL="714375" indent="-357188" algn="just" defTabSz="349250">
              <a:spcAft>
                <a:spcPts val="1200"/>
              </a:spcAft>
              <a:buFont typeface="+mj-lt"/>
              <a:buAutoNum type="alphaLcPeriod"/>
              <a:tabLst>
                <a:tab pos="714375" algn="l"/>
              </a:tabLst>
            </a:pPr>
            <a:r>
              <a:rPr lang="es-ES_tradnl" sz="1600" dirty="0">
                <a:latin typeface="Candara" pitchFamily="34" charset="0"/>
              </a:rPr>
              <a:t>Cuando a juicio del médico(a) cirujano(a) existan antecedentes para afirmar que la solicitud de la autorización al representante legal pondrá en riesgo a la menor, como en una posible situación de abandono, violencia intrafamiliar, etc.</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Reglas especiales respecto de la manifestación de voluntad de las menores de edad</a:t>
            </a:r>
          </a:p>
        </p:txBody>
      </p:sp>
    </p:spTree>
    <p:extLst>
      <p:ext uri="{BB962C8B-B14F-4D97-AF65-F5344CB8AC3E}">
        <p14:creationId xmlns:p14="http://schemas.microsoft.com/office/powerpoint/2010/main" val="3946064632"/>
      </p:ext>
    </p:extLst>
  </p:cSld>
  <p:clrMapOvr>
    <a:masterClrMapping/>
  </p:clrMapOvr>
  <p:transition spd="med" advClick="0" advTm="2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2097396"/>
            <a:ext cx="8185641" cy="4138878"/>
          </a:xfrm>
        </p:spPr>
        <p:txBody>
          <a:bodyPr>
            <a:noAutofit/>
          </a:bodyPr>
          <a:lstStyle/>
          <a:p>
            <a:pPr algn="just">
              <a:spcAft>
                <a:spcPts val="1200"/>
              </a:spcAft>
            </a:pPr>
            <a:r>
              <a:rPr lang="es-ES_tradnl" sz="1600" dirty="0">
                <a:latin typeface="Candara" pitchFamily="34" charset="0"/>
              </a:rPr>
              <a:t>En el caso una adolescente de 14 y menor de 18 años, si a juicio del o la médico(a) esta expuesta a los mismos riesgos recién explicados, o a falta de su representante legal, se informará a un adulto familiar o adulto responsable que la adolescente señale, y se informara al Tribunal de Familia competente para que se adopten las medidas de protección correspondientes </a:t>
            </a:r>
          </a:p>
          <a:p>
            <a:pPr algn="just">
              <a:spcAft>
                <a:spcPts val="1200"/>
              </a:spcAft>
            </a:pPr>
            <a:r>
              <a:rPr lang="es-ES_tradnl" sz="1600" dirty="0">
                <a:latin typeface="Candara" pitchFamily="34" charset="0"/>
              </a:rPr>
              <a:t>El Tribunal autorizará la interrupción del embarazo, sin forma de juicio y verbalmente, a más tardar dentro de las 48 horas siguientes a la presentación de la solicitud, con los antecedentes que le proporcione el equipo de salud, oyendo a la niña y, si lo estimare, al o la integrante de éste que la asista. </a:t>
            </a:r>
          </a:p>
          <a:p>
            <a:pPr algn="just">
              <a:spcAft>
                <a:spcPts val="1200"/>
              </a:spcAft>
            </a:pPr>
            <a:r>
              <a:rPr lang="es-ES_tradnl" sz="1600" dirty="0">
                <a:latin typeface="Candara" pitchFamily="34" charset="0"/>
              </a:rPr>
              <a:t>La autorización judicial sustitutiva regulada en los incisos anteriores será solicitada al juez con competencia en materia de familia del lugar donde se encuentre la menor de 14 años o la mujer judicialmente declarada </a:t>
            </a:r>
            <a:r>
              <a:rPr lang="es-ES_tradnl" sz="1600" dirty="0" err="1">
                <a:latin typeface="Candara" pitchFamily="34" charset="0"/>
              </a:rPr>
              <a:t>interdicta</a:t>
            </a:r>
            <a:r>
              <a:rPr lang="es-ES_tradnl" sz="1600" dirty="0">
                <a:latin typeface="Candara" pitchFamily="34" charset="0"/>
              </a:rPr>
              <a:t> por causa de demencia. El procedimiento será reservado y no será admitida oposición alguna de terceros distintos del representante legal que hubiere denegado la autorización. La resolución será apelable y se tramitará según lo establecido en el artículo 69, inciso quinto, del Código Orgánico de Tribunales.</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Reglas especiales respecto de la manifestación de voluntad de las menores de edad</a:t>
            </a:r>
          </a:p>
        </p:txBody>
      </p:sp>
    </p:spTree>
    <p:extLst>
      <p:ext uri="{BB962C8B-B14F-4D97-AF65-F5344CB8AC3E}">
        <p14:creationId xmlns:p14="http://schemas.microsoft.com/office/powerpoint/2010/main" val="2404029495"/>
      </p:ext>
    </p:extLst>
  </p:cSld>
  <p:clrMapOvr>
    <a:masterClrMapping/>
  </p:clrMapOvr>
  <p:transition spd="med" advClick="0" advTm="200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bwMode="auto">
          <a:xfrm>
            <a:off x="331788" y="3142006"/>
            <a:ext cx="8280400" cy="5762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71500" indent="-571500" defTabSz="457200" eaLnBrk="0" hangingPunct="0">
              <a:spcBef>
                <a:spcPct val="20000"/>
              </a:spcBef>
              <a:buFont typeface="Arial" pitchFamily="34" charset="0"/>
              <a:buChar char="•"/>
              <a:defRPr sz="3200">
                <a:solidFill>
                  <a:schemeClr val="tx1"/>
                </a:solidFill>
                <a:latin typeface="Calibri" pitchFamily="34" charset="0"/>
              </a:defRPr>
            </a:lvl1pPr>
            <a:lvl2pPr marL="742950" indent="-285750" defTabSz="457200" eaLnBrk="0" hangingPunct="0">
              <a:spcBef>
                <a:spcPct val="20000"/>
              </a:spcBef>
              <a:buFont typeface="Arial" pitchFamily="34" charset="0"/>
              <a:buChar char="–"/>
              <a:defRPr sz="2800">
                <a:solidFill>
                  <a:schemeClr val="tx1"/>
                </a:solidFill>
                <a:latin typeface="Calibri" pitchFamily="34" charset="0"/>
              </a:defRPr>
            </a:lvl2pPr>
            <a:lvl3pPr marL="1143000" indent="-228600" defTabSz="457200" eaLnBrk="0" hangingPunct="0">
              <a:spcBef>
                <a:spcPct val="20000"/>
              </a:spcBef>
              <a:buFont typeface="Arial" pitchFamily="34" charset="0"/>
              <a:buChar char="•"/>
              <a:defRPr sz="2400">
                <a:solidFill>
                  <a:schemeClr val="tx1"/>
                </a:solidFill>
                <a:latin typeface="Calibri" pitchFamily="34" charset="0"/>
              </a:defRPr>
            </a:lvl3pPr>
            <a:lvl4pPr marL="1600200" indent="-228600" defTabSz="457200" eaLnBrk="0" hangingPunct="0">
              <a:spcBef>
                <a:spcPct val="20000"/>
              </a:spcBef>
              <a:buFont typeface="Arial" pitchFamily="34" charset="0"/>
              <a:buChar char="–"/>
              <a:defRPr sz="2000">
                <a:solidFill>
                  <a:schemeClr val="tx1"/>
                </a:solidFill>
                <a:latin typeface="Calibri" pitchFamily="34" charset="0"/>
              </a:defRPr>
            </a:lvl4pPr>
            <a:lvl5pPr marL="2057400" indent="-228600" defTabSz="457200" eaLnBrk="0" hangingPunct="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ctr" eaLnBrk="1" hangingPunct="1">
              <a:spcBef>
                <a:spcPct val="0"/>
              </a:spcBef>
              <a:buNone/>
            </a:pPr>
            <a:r>
              <a:rPr lang="es-CL" altLang="es-CL" sz="3000" b="1" dirty="0">
                <a:solidFill>
                  <a:schemeClr val="accent1">
                    <a:lumMod val="75000"/>
                  </a:schemeClr>
                </a:solidFill>
                <a:latin typeface="Candara" pitchFamily="34" charset="0"/>
                <a:ea typeface="ヒラギノ角ゴ Pro W3" charset="-128"/>
                <a:cs typeface="Verdana" pitchFamily="34" charset="0"/>
              </a:rPr>
              <a:t>III. IMPLEMENTACIÓN</a:t>
            </a:r>
          </a:p>
        </p:txBody>
      </p:sp>
      <p:cxnSp>
        <p:nvCxnSpPr>
          <p:cNvPr id="6" name="5 Conector recto"/>
          <p:cNvCxnSpPr/>
          <p:nvPr/>
        </p:nvCxnSpPr>
        <p:spPr>
          <a:xfrm>
            <a:off x="331788" y="2805113"/>
            <a:ext cx="8280400" cy="0"/>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331788" y="4114800"/>
            <a:ext cx="8280400" cy="0"/>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2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txBox="1">
            <a:spLocks/>
          </p:cNvSpPr>
          <p:nvPr/>
        </p:nvSpPr>
        <p:spPr bwMode="auto">
          <a:xfrm>
            <a:off x="135778" y="3142006"/>
            <a:ext cx="8672420" cy="5762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71500" indent="-571500" defTabSz="457200" eaLnBrk="0" hangingPunct="0">
              <a:spcBef>
                <a:spcPct val="20000"/>
              </a:spcBef>
              <a:buFont typeface="Arial" pitchFamily="34" charset="0"/>
              <a:buChar char="•"/>
              <a:defRPr sz="3200">
                <a:solidFill>
                  <a:schemeClr val="tx1"/>
                </a:solidFill>
                <a:latin typeface="Calibri" pitchFamily="34" charset="0"/>
              </a:defRPr>
            </a:lvl1pPr>
            <a:lvl2pPr marL="742950" indent="-285750" defTabSz="457200" eaLnBrk="0" hangingPunct="0">
              <a:spcBef>
                <a:spcPct val="20000"/>
              </a:spcBef>
              <a:buFont typeface="Arial" pitchFamily="34" charset="0"/>
              <a:buChar char="–"/>
              <a:defRPr sz="2800">
                <a:solidFill>
                  <a:schemeClr val="tx1"/>
                </a:solidFill>
                <a:latin typeface="Calibri" pitchFamily="34" charset="0"/>
              </a:defRPr>
            </a:lvl2pPr>
            <a:lvl3pPr marL="1143000" indent="-228600" defTabSz="457200" eaLnBrk="0" hangingPunct="0">
              <a:spcBef>
                <a:spcPct val="20000"/>
              </a:spcBef>
              <a:buFont typeface="Arial" pitchFamily="34" charset="0"/>
              <a:buChar char="•"/>
              <a:defRPr sz="2400">
                <a:solidFill>
                  <a:schemeClr val="tx1"/>
                </a:solidFill>
                <a:latin typeface="Calibri" pitchFamily="34" charset="0"/>
              </a:defRPr>
            </a:lvl3pPr>
            <a:lvl4pPr marL="1600200" indent="-228600" defTabSz="457200" eaLnBrk="0" hangingPunct="0">
              <a:spcBef>
                <a:spcPct val="20000"/>
              </a:spcBef>
              <a:buFont typeface="Arial" pitchFamily="34" charset="0"/>
              <a:buChar char="–"/>
              <a:defRPr sz="2000">
                <a:solidFill>
                  <a:schemeClr val="tx1"/>
                </a:solidFill>
                <a:latin typeface="Calibri" pitchFamily="34" charset="0"/>
              </a:defRPr>
            </a:lvl4pPr>
            <a:lvl5pPr marL="2057400" indent="-228600" defTabSz="457200" eaLnBrk="0" hangingPunct="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ctr" eaLnBrk="1" hangingPunct="1">
              <a:spcBef>
                <a:spcPct val="0"/>
              </a:spcBef>
              <a:buNone/>
            </a:pPr>
            <a:r>
              <a:rPr lang="es-CL" altLang="es-CL" sz="3000" b="1" dirty="0">
                <a:solidFill>
                  <a:schemeClr val="accent1">
                    <a:lumMod val="75000"/>
                  </a:schemeClr>
                </a:solidFill>
                <a:latin typeface="Candara" pitchFamily="34" charset="0"/>
                <a:ea typeface="ヒラギノ角ゴ Pro W3" charset="-128"/>
                <a:cs typeface="Verdana" pitchFamily="34" charset="0"/>
              </a:rPr>
              <a:t>I. ANTECEDENTES GENERALES </a:t>
            </a:r>
          </a:p>
        </p:txBody>
      </p:sp>
      <p:cxnSp>
        <p:nvCxnSpPr>
          <p:cNvPr id="10" name="9 Conector recto"/>
          <p:cNvCxnSpPr/>
          <p:nvPr/>
        </p:nvCxnSpPr>
        <p:spPr>
          <a:xfrm>
            <a:off x="331788" y="2805113"/>
            <a:ext cx="8280400" cy="0"/>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331788" y="4114800"/>
            <a:ext cx="8280400" cy="0"/>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282565"/>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41488" y="1569155"/>
            <a:ext cx="8396112" cy="3541547"/>
          </a:xfrm>
        </p:spPr>
        <p:txBody>
          <a:bodyPr>
            <a:noAutofit/>
          </a:bodyPr>
          <a:lstStyle/>
          <a:p>
            <a:pPr marL="285750" lvl="0" indent="-285750" algn="just">
              <a:spcAft>
                <a:spcPts val="1200"/>
              </a:spcAft>
              <a:buFont typeface="Arial"/>
              <a:buChar char="•"/>
            </a:pPr>
            <a:r>
              <a:rPr lang="es-ES" sz="1600" dirty="0">
                <a:solidFill>
                  <a:schemeClr val="tx1">
                    <a:lumMod val="75000"/>
                    <a:lumOff val="25000"/>
                  </a:schemeClr>
                </a:solidFill>
                <a:latin typeface="Candara" pitchFamily="34" charset="0"/>
              </a:rPr>
              <a:t>Las prestaciones incluidas en el programa de acompañamiento a las mujeres que se encuentren en alguna de las tres causales </a:t>
            </a:r>
            <a:r>
              <a:rPr lang="es-ES" sz="1600" b="1" dirty="0">
                <a:solidFill>
                  <a:schemeClr val="tx1">
                    <a:lumMod val="75000"/>
                    <a:lumOff val="25000"/>
                  </a:schemeClr>
                </a:solidFill>
                <a:latin typeface="Candara" pitchFamily="34" charset="0"/>
              </a:rPr>
              <a:t>serán reguladas por un decreto de las autoridades a que se refiere la letra b) del artículo 143 del decreto con fuerza de ley N° 1, de 2005, del Ministerio de Salud. </a:t>
            </a:r>
            <a:endParaRPr lang="es-CL" sz="1600" dirty="0">
              <a:solidFill>
                <a:schemeClr val="tx1">
                  <a:lumMod val="75000"/>
                  <a:lumOff val="25000"/>
                </a:schemeClr>
              </a:solidFill>
              <a:latin typeface="Candara" pitchFamily="34" charset="0"/>
            </a:endParaRPr>
          </a:p>
          <a:p>
            <a:pPr marL="285750" lvl="0" indent="-285750" algn="just">
              <a:spcAft>
                <a:spcPts val="1200"/>
              </a:spcAft>
              <a:buFont typeface="Arial"/>
              <a:buChar char="•"/>
            </a:pPr>
            <a:r>
              <a:rPr lang="es-CL" sz="1600" b="1" dirty="0">
                <a:solidFill>
                  <a:schemeClr val="tx1">
                    <a:lumMod val="75000"/>
                    <a:lumOff val="25000"/>
                  </a:schemeClr>
                </a:solidFill>
                <a:latin typeface="Candara" pitchFamily="34" charset="0"/>
              </a:rPr>
              <a:t>Plazos</a:t>
            </a:r>
            <a:r>
              <a:rPr lang="es-CL" sz="1600" dirty="0">
                <a:solidFill>
                  <a:schemeClr val="tx1">
                    <a:lumMod val="75000"/>
                    <a:lumOff val="25000"/>
                  </a:schemeClr>
                </a:solidFill>
                <a:latin typeface="Candara" pitchFamily="34" charset="0"/>
              </a:rPr>
              <a:t>: Indicación transitoria Ley mandata al Ministerio de Salud a un plazo no superior a 90 días tener implementadas las prestaciones de salud pertinentes : </a:t>
            </a:r>
            <a:r>
              <a:rPr lang="es-CL" sz="1600" b="1" dirty="0">
                <a:solidFill>
                  <a:schemeClr val="tx1">
                    <a:lumMod val="75000"/>
                    <a:lumOff val="25000"/>
                  </a:schemeClr>
                </a:solidFill>
                <a:latin typeface="Candara" pitchFamily="34" charset="0"/>
              </a:rPr>
              <a:t>DICIEMBRE 2017</a:t>
            </a:r>
            <a:endParaRPr lang="es-CL" sz="1600" dirty="0">
              <a:solidFill>
                <a:schemeClr val="tx1">
                  <a:lumMod val="75000"/>
                  <a:lumOff val="25000"/>
                </a:schemeClr>
              </a:solidFill>
              <a:latin typeface="Candara" pitchFamily="34" charset="0"/>
            </a:endParaRPr>
          </a:p>
          <a:p>
            <a:pPr marL="285750" lvl="0" indent="-285750" algn="just">
              <a:spcAft>
                <a:spcPts val="1200"/>
              </a:spcAft>
              <a:buFont typeface="Arial"/>
              <a:buChar char="•"/>
            </a:pPr>
            <a:r>
              <a:rPr lang="es-CL" sz="1600" dirty="0">
                <a:solidFill>
                  <a:schemeClr val="tx1">
                    <a:lumMod val="75000"/>
                    <a:lumOff val="25000"/>
                  </a:schemeClr>
                </a:solidFill>
                <a:latin typeface="Candara" pitchFamily="34" charset="0"/>
              </a:rPr>
              <a:t>Ministerio ya está trabajando en las  </a:t>
            </a:r>
            <a:r>
              <a:rPr lang="es-CL" sz="1600" b="1" dirty="0">
                <a:solidFill>
                  <a:schemeClr val="tx1">
                    <a:lumMod val="75000"/>
                    <a:lumOff val="25000"/>
                  </a:schemeClr>
                </a:solidFill>
                <a:latin typeface="Candara" pitchFamily="34" charset="0"/>
              </a:rPr>
              <a:t>Normas Nacionales </a:t>
            </a:r>
            <a:r>
              <a:rPr lang="es-CL" sz="1600" dirty="0">
                <a:solidFill>
                  <a:schemeClr val="tx1">
                    <a:lumMod val="75000"/>
                    <a:lumOff val="25000"/>
                  </a:schemeClr>
                </a:solidFill>
                <a:latin typeface="Candara" pitchFamily="34" charset="0"/>
              </a:rPr>
              <a:t>que regulen tanto al sistema público como privado de salud, el  acceso y calidad técnica   de las acciones definidas en la presente Ley, basadas en  evidencia, con la participación de las Sociedades científicas pertinentes.</a:t>
            </a:r>
          </a:p>
          <a:p>
            <a:pPr marL="285750" lvl="0" indent="-285750" algn="just">
              <a:spcAft>
                <a:spcPts val="1200"/>
              </a:spcAft>
              <a:buFont typeface="Arial"/>
              <a:buChar char="•"/>
            </a:pPr>
            <a:r>
              <a:rPr lang="es-CL" sz="1600" dirty="0">
                <a:solidFill>
                  <a:schemeClr val="tx1">
                    <a:lumMod val="75000"/>
                    <a:lumOff val="25000"/>
                  </a:schemeClr>
                </a:solidFill>
                <a:latin typeface="Candara" pitchFamily="34" charset="0"/>
              </a:rPr>
              <a:t>También </a:t>
            </a:r>
            <a:r>
              <a:rPr lang="es-CL" sz="1600" b="1" dirty="0">
                <a:solidFill>
                  <a:schemeClr val="tx1">
                    <a:lumMod val="75000"/>
                    <a:lumOff val="25000"/>
                  </a:schemeClr>
                </a:solidFill>
                <a:latin typeface="Candara" pitchFamily="34" charset="0"/>
              </a:rPr>
              <a:t>está trabajando en el Protocolo</a:t>
            </a:r>
            <a:r>
              <a:rPr lang="es-CL" sz="1600" dirty="0">
                <a:solidFill>
                  <a:schemeClr val="tx1">
                    <a:lumMod val="75000"/>
                    <a:lumOff val="25000"/>
                  </a:schemeClr>
                </a:solidFill>
                <a:latin typeface="Candara" pitchFamily="34" charset="0"/>
              </a:rPr>
              <a:t> que Regulará la Objeción de conciencia en los establecimientos de Salud</a:t>
            </a:r>
          </a:p>
        </p:txBody>
      </p:sp>
      <p:sp>
        <p:nvSpPr>
          <p:cNvPr id="5"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6"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III. IMPLEMENTACIÓN</a:t>
            </a:r>
          </a:p>
        </p:txBody>
      </p:sp>
    </p:spTree>
  </p:cSld>
  <p:clrMapOvr>
    <a:masterClrMapping/>
  </p:clrMapOvr>
  <p:transition spd="med" advClick="0" advTm="200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284163" y="1437598"/>
            <a:ext cx="7981243" cy="4838309"/>
          </a:xfrm>
        </p:spPr>
        <p:txBody>
          <a:bodyPr>
            <a:normAutofit/>
          </a:bodyPr>
          <a:lstStyle/>
          <a:p>
            <a:pPr marL="285750" lvl="0" indent="-285750" algn="just">
              <a:spcAft>
                <a:spcPts val="1200"/>
              </a:spcAft>
              <a:buFont typeface="Arial"/>
              <a:buChar char="•"/>
            </a:pPr>
            <a:r>
              <a:rPr lang="es-CL" sz="1600" dirty="0">
                <a:solidFill>
                  <a:schemeClr val="tx1">
                    <a:lumMod val="75000"/>
                    <a:lumOff val="25000"/>
                  </a:schemeClr>
                </a:solidFill>
                <a:latin typeface="Candara" pitchFamily="34" charset="0"/>
              </a:rPr>
              <a:t>Se fortalecerán las capacidades del Sistema Público de Salud a través de la red de salud materno fetal a lo largo de todo Chile (policlínicos de alto riesgo obstétrico, ARO)</a:t>
            </a:r>
          </a:p>
          <a:p>
            <a:pPr marL="285750" lvl="0" indent="-285750" algn="just">
              <a:spcAft>
                <a:spcPts val="1200"/>
              </a:spcAft>
              <a:buFont typeface="Arial"/>
              <a:buChar char="•"/>
            </a:pPr>
            <a:r>
              <a:rPr lang="es-CL" sz="1600" b="1" dirty="0">
                <a:solidFill>
                  <a:schemeClr val="tx1">
                    <a:lumMod val="75000"/>
                    <a:lumOff val="25000"/>
                  </a:schemeClr>
                </a:solidFill>
                <a:latin typeface="Candara" pitchFamily="34" charset="0"/>
              </a:rPr>
              <a:t>Con el objeto de Garantizar la oportunidad  acceso </a:t>
            </a:r>
            <a:r>
              <a:rPr lang="es-CL" sz="1600" dirty="0">
                <a:solidFill>
                  <a:schemeClr val="tx1">
                    <a:lumMod val="75000"/>
                    <a:lumOff val="25000"/>
                  </a:schemeClr>
                </a:solidFill>
                <a:latin typeface="Candara" pitchFamily="34" charset="0"/>
              </a:rPr>
              <a:t>en tiempo  de diagnóstico, tratamiento y acompañamiento que requiera cada mujer que accede a cualquiera de las 3 causales, la red telefónica de </a:t>
            </a:r>
            <a:r>
              <a:rPr lang="es-CL" sz="1600" b="1" dirty="0">
                <a:solidFill>
                  <a:schemeClr val="tx1">
                    <a:lumMod val="75000"/>
                    <a:lumOff val="25000"/>
                  </a:schemeClr>
                </a:solidFill>
                <a:latin typeface="Candara" pitchFamily="34" charset="0"/>
              </a:rPr>
              <a:t> Salud Responde funcionará desde el mes de diciembre </a:t>
            </a:r>
            <a:r>
              <a:rPr lang="es-CL" sz="1600" dirty="0">
                <a:solidFill>
                  <a:schemeClr val="tx1">
                    <a:lumMod val="75000"/>
                    <a:lumOff val="25000"/>
                  </a:schemeClr>
                </a:solidFill>
                <a:latin typeface="Candara" pitchFamily="34" charset="0"/>
              </a:rPr>
              <a:t>con el objeto de orientar y derivar a las mujeres en estas causales.</a:t>
            </a:r>
          </a:p>
          <a:p>
            <a:pPr marL="285750" lvl="0" indent="-285750" algn="just">
              <a:spcAft>
                <a:spcPts val="1200"/>
              </a:spcAft>
              <a:buFont typeface="Arial"/>
              <a:buChar char="•"/>
            </a:pPr>
            <a:r>
              <a:rPr lang="es-ES_tradnl" sz="1600" dirty="0">
                <a:solidFill>
                  <a:schemeClr val="tx1">
                    <a:lumMod val="75000"/>
                    <a:lumOff val="25000"/>
                  </a:schemeClr>
                </a:solidFill>
                <a:latin typeface="Candara" pitchFamily="34" charset="0"/>
              </a:rPr>
              <a:t>El Ministerio de Salud tomará todas las medidas que sean necesarias para resguardar el derecho que les consagra esta ley a las mujeres afectadas por las 3 causales en todo Chile, y más que identificar a los médicos objetores, hacemos un llamado a los médicos </a:t>
            </a:r>
            <a:r>
              <a:rPr lang="es-ES_tradnl" sz="1600" b="1" dirty="0">
                <a:solidFill>
                  <a:schemeClr val="tx1">
                    <a:lumMod val="75000"/>
                    <a:lumOff val="25000"/>
                  </a:schemeClr>
                </a:solidFill>
                <a:latin typeface="Candara" pitchFamily="34" charset="0"/>
              </a:rPr>
              <a:t>“comprometidos de conciencia”</a:t>
            </a:r>
            <a:r>
              <a:rPr lang="es-ES_tradnl" sz="1600" dirty="0">
                <a:solidFill>
                  <a:schemeClr val="tx1">
                    <a:lumMod val="75000"/>
                    <a:lumOff val="25000"/>
                  </a:schemeClr>
                </a:solidFill>
                <a:latin typeface="Candara" pitchFamily="34" charset="0"/>
              </a:rPr>
              <a:t> que permitirán que las mujeres puedan ejercer los derechos consagrados en esta Ley.</a:t>
            </a:r>
            <a:endParaRPr lang="es-CL" sz="1600" dirty="0">
              <a:solidFill>
                <a:schemeClr val="tx1">
                  <a:lumMod val="75000"/>
                  <a:lumOff val="25000"/>
                </a:schemeClr>
              </a:solidFill>
              <a:latin typeface="Candara" pitchFamily="34" charset="0"/>
            </a:endParaRPr>
          </a:p>
          <a:p>
            <a:pPr marL="285750" indent="-285750" algn="just">
              <a:spcAft>
                <a:spcPts val="1200"/>
              </a:spcAft>
              <a:buFont typeface="Arial"/>
              <a:buChar char="•"/>
            </a:pPr>
            <a:endParaRPr lang="es-CL" sz="1600" dirty="0">
              <a:solidFill>
                <a:schemeClr val="tx1">
                  <a:lumMod val="75000"/>
                  <a:lumOff val="25000"/>
                </a:schemeClr>
              </a:solidFill>
              <a:latin typeface="Candara" pitchFamily="34" charset="0"/>
            </a:endParaRPr>
          </a:p>
          <a:p>
            <a:pPr marL="285750" indent="-285750" algn="just">
              <a:spcAft>
                <a:spcPts val="1200"/>
              </a:spcAft>
              <a:buFont typeface="Arial"/>
              <a:buChar char="•"/>
            </a:pPr>
            <a:endParaRPr lang="es-CL" sz="1600" dirty="0"/>
          </a:p>
          <a:p>
            <a:pPr marL="285750" indent="-285750">
              <a:spcAft>
                <a:spcPts val="1200"/>
              </a:spcAft>
              <a:buFont typeface="Arial"/>
              <a:buChar char="•"/>
            </a:pPr>
            <a:endParaRPr lang="es-CL" sz="1600" dirty="0"/>
          </a:p>
        </p:txBody>
      </p:sp>
      <p:sp>
        <p:nvSpPr>
          <p:cNvPr id="5"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6"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III. IMPLEMENTACIÓN</a:t>
            </a:r>
          </a:p>
        </p:txBody>
      </p:sp>
    </p:spTree>
  </p:cSld>
  <p:clrMapOvr>
    <a:masterClrMapping/>
  </p:clrMapOvr>
  <p:transition spd="med" advClick="0" advTm="200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1762767"/>
            <a:ext cx="8185641" cy="3195831"/>
          </a:xfrm>
        </p:spPr>
        <p:txBody>
          <a:bodyPr>
            <a:noAutofit/>
          </a:bodyPr>
          <a:lstStyle/>
          <a:p>
            <a:pPr marL="342900" indent="-342900" algn="just">
              <a:spcAft>
                <a:spcPts val="1200"/>
              </a:spcAft>
              <a:buFont typeface="+mj-lt"/>
              <a:buAutoNum type="arabicPeriod"/>
            </a:pPr>
            <a:r>
              <a:rPr lang="es-ES_tradnl" sz="1600" dirty="0">
                <a:latin typeface="Candara" pitchFamily="34" charset="0"/>
              </a:rPr>
              <a:t>Se desarrollan en base a la mejor evidencia científica disponible a nivel mundial, con la participación de especialistas y sociedades científicas nacionales e internacionales</a:t>
            </a:r>
          </a:p>
          <a:p>
            <a:pPr marL="342900" indent="-342900" algn="just">
              <a:spcAft>
                <a:spcPts val="1200"/>
              </a:spcAft>
              <a:buFont typeface="+mj-lt"/>
              <a:buAutoNum type="arabicPeriod"/>
            </a:pPr>
            <a:r>
              <a:rPr lang="es-ES_tradnl" sz="1600" dirty="0">
                <a:latin typeface="Candara" pitchFamily="34" charset="0"/>
              </a:rPr>
              <a:t>Estas Normas regulan técnicamente la implementación a nivel público como privado (</a:t>
            </a:r>
            <a:r>
              <a:rPr lang="es-ES_tradnl" sz="1600" dirty="0" err="1">
                <a:latin typeface="Candara" pitchFamily="34" charset="0"/>
              </a:rPr>
              <a:t>flujograma</a:t>
            </a:r>
            <a:r>
              <a:rPr lang="es-ES_tradnl" sz="1600" dirty="0">
                <a:latin typeface="Candara" pitchFamily="34" charset="0"/>
              </a:rPr>
              <a:t> para la toma de decisiones en cada causal y las prestaciones contenidas</a:t>
            </a:r>
          </a:p>
          <a:p>
            <a:pPr marL="342900" indent="-342900" algn="just">
              <a:spcAft>
                <a:spcPts val="1200"/>
              </a:spcAft>
              <a:buFont typeface="+mj-lt"/>
              <a:buAutoNum type="arabicPeriod"/>
            </a:pPr>
            <a:r>
              <a:rPr lang="es-ES_tradnl" sz="1600" dirty="0">
                <a:latin typeface="Candara" pitchFamily="34" charset="0"/>
              </a:rPr>
              <a:t>Las prestaciones definidas en  Normas Nacionales serán valoradas con código  FONASA que permita las prestaciones por  el sistema libre elección (95% ya valoradas).</a:t>
            </a:r>
          </a:p>
          <a:p>
            <a:pPr marL="342900" indent="-342900" algn="just">
              <a:spcAft>
                <a:spcPts val="1200"/>
              </a:spcAft>
              <a:buFont typeface="+mj-lt"/>
              <a:buAutoNum type="arabicPeriod"/>
            </a:pPr>
            <a:r>
              <a:rPr lang="es-ES_tradnl" sz="1600" dirty="0">
                <a:latin typeface="Candara" pitchFamily="34" charset="0"/>
              </a:rPr>
              <a:t>La Superintendencia de Salud indicará a las ISAPRES que reconozcan, validen y desarrollen las respectivas codificaciones de las prestaciones en sus seguros de salud y convoquen a sus prestadores de salud a indicar quienes estarían interesados y en condiciones de ofertar estas nuevas prestaciones de salud.</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III. IMPLEMENTACIÓN</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Normas Nacionales </a:t>
            </a:r>
          </a:p>
        </p:txBody>
      </p:sp>
    </p:spTree>
    <p:extLst>
      <p:ext uri="{BB962C8B-B14F-4D97-AF65-F5344CB8AC3E}">
        <p14:creationId xmlns:p14="http://schemas.microsoft.com/office/powerpoint/2010/main" val="2628727014"/>
      </p:ext>
    </p:extLst>
  </p:cSld>
  <p:clrMapOvr>
    <a:masterClrMapping/>
  </p:clrMapOvr>
  <p:transition spd="med" advClick="0" advTm="2000">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8"/>
          </p:nvPr>
        </p:nvSpPr>
        <p:spPr>
          <a:xfrm>
            <a:off x="377531" y="1762767"/>
            <a:ext cx="5698823" cy="3195831"/>
          </a:xfrm>
        </p:spPr>
        <p:txBody>
          <a:bodyPr>
            <a:noAutofit/>
          </a:bodyPr>
          <a:lstStyle/>
          <a:p>
            <a:pPr marL="285750" indent="-285750" algn="just">
              <a:spcAft>
                <a:spcPts val="1200"/>
              </a:spcAft>
              <a:buFont typeface="Arial"/>
              <a:buChar char="•"/>
            </a:pPr>
            <a:r>
              <a:rPr lang="es-ES_tradnl" sz="1600" dirty="0">
                <a:latin typeface="Candara" pitchFamily="34" charset="0"/>
              </a:rPr>
              <a:t>Se decide que por el número de mujeres afectadas en estas 3 causales y por el resguardo de su privacidad evitando la estigmatización de éstas en sus territorios, se reforzarán los centros de especialidad de Alto Riesgo Obstétrico, 69 en todo el país,  donde se deberá valorar cada caso y realizar mayoritariamente los procesos de acompañamiento de las mujeres afectadas.</a:t>
            </a:r>
          </a:p>
          <a:p>
            <a:pPr marL="285750" indent="-285750" algn="just">
              <a:spcAft>
                <a:spcPts val="1200"/>
              </a:spcAft>
              <a:buFont typeface="Arial"/>
              <a:buChar char="•"/>
            </a:pPr>
            <a:r>
              <a:rPr lang="es-ES_tradnl" sz="1600" dirty="0">
                <a:latin typeface="Candara" pitchFamily="34" charset="0"/>
              </a:rPr>
              <a:t>La Atención Primaria tendrá un rol de puerta de entrada y de monitoreo de los casos, y se  activaran la coordinación oportuna con el nivel de especialidad además de activar sus redes de apoyo locales, así como acceder a otras prestaciones territoriales sociales o de salud.</a:t>
            </a:r>
          </a:p>
        </p:txBody>
      </p:sp>
      <p:sp>
        <p:nvSpPr>
          <p:cNvPr id="6"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7" name="Content Placeholder 4"/>
          <p:cNvSpPr txBox="1">
            <a:spLocks/>
          </p:cNvSpPr>
          <p:nvPr/>
        </p:nvSpPr>
        <p:spPr bwMode="auto">
          <a:xfrm>
            <a:off x="284163" y="315913"/>
            <a:ext cx="8743950" cy="39211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spcAft>
                <a:spcPct val="0"/>
              </a:spcAft>
            </a:pPr>
            <a:r>
              <a:rPr lang="es-CL" sz="2400" dirty="0">
                <a:solidFill>
                  <a:srgbClr val="376092"/>
                </a:solidFill>
                <a:latin typeface="Candara" pitchFamily="34" charset="0"/>
                <a:cs typeface="Corbel" charset="0"/>
              </a:rPr>
              <a:t>III. IMPLEMENTACIÓN</a:t>
            </a:r>
          </a:p>
        </p:txBody>
      </p:sp>
      <p:sp>
        <p:nvSpPr>
          <p:cNvPr id="8" name="2 Marcador de contenido"/>
          <p:cNvSpPr>
            <a:spLocks noGrp="1"/>
          </p:cNvSpPr>
          <p:nvPr>
            <p:ph sz="quarter" idx="12"/>
          </p:nvPr>
        </p:nvSpPr>
        <p:spPr>
          <a:xfrm>
            <a:off x="405842" y="1192178"/>
            <a:ext cx="7718334" cy="382102"/>
          </a:xfrm>
        </p:spPr>
        <p:txBody>
          <a:bodyPr/>
          <a:lstStyle/>
          <a:p>
            <a:pPr>
              <a:spcBef>
                <a:spcPts val="0"/>
              </a:spcBef>
            </a:pPr>
            <a:r>
              <a:rPr lang="es-CL" dirty="0">
                <a:solidFill>
                  <a:schemeClr val="tx2"/>
                </a:solidFill>
                <a:latin typeface="Candara" pitchFamily="34" charset="0"/>
              </a:rPr>
              <a:t>Reforzamiento del Sistema Público de Salud</a:t>
            </a:r>
          </a:p>
        </p:txBody>
      </p:sp>
      <p:pic>
        <p:nvPicPr>
          <p:cNvPr id="3" name="Imagen 2" descr="CHILE-REGIONES-OK.png"/>
          <p:cNvPicPr>
            <a:picLocks noChangeAspect="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06313" y="1038409"/>
            <a:ext cx="1124291" cy="5671586"/>
          </a:xfrm>
          <a:prstGeom prst="rect">
            <a:avLst/>
          </a:prstGeom>
        </p:spPr>
      </p:pic>
    </p:spTree>
    <p:extLst>
      <p:ext uri="{BB962C8B-B14F-4D97-AF65-F5344CB8AC3E}">
        <p14:creationId xmlns:p14="http://schemas.microsoft.com/office/powerpoint/2010/main" val="778796849"/>
      </p:ext>
    </p:extLst>
  </p:cSld>
  <p:clrMapOvr>
    <a:masterClrMapping/>
  </p:clrMapOvr>
  <p:transition spd="med" advClick="0" advTm="200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3"/>
          <p:cNvGrpSpPr/>
          <p:nvPr/>
        </p:nvGrpSpPr>
        <p:grpSpPr>
          <a:xfrm>
            <a:off x="0" y="0"/>
            <a:ext cx="9144000" cy="6858000"/>
            <a:chOff x="0" y="0"/>
            <a:chExt cx="9144000" cy="6858000"/>
          </a:xfrm>
        </p:grpSpPr>
        <p:sp>
          <p:nvSpPr>
            <p:cNvPr id="3" name="Rectangle 8"/>
            <p:cNvSpPr/>
            <p:nvPr/>
          </p:nvSpPr>
          <p:spPr>
            <a:xfrm>
              <a:off x="0" y="0"/>
              <a:ext cx="9144000" cy="68580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pic>
          <p:nvPicPr>
            <p:cNvPr id="2" name="Imagen 1" descr="Gobierno-ChileMejor-RG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79385" y="2082991"/>
              <a:ext cx="4096788" cy="2382370"/>
            </a:xfrm>
            <a:prstGeom prst="rect">
              <a:avLst/>
            </a:prstGeom>
          </p:spPr>
        </p:pic>
      </p:grpSp>
    </p:spTree>
    <p:extLst>
      <p:ext uri="{BB962C8B-B14F-4D97-AF65-F5344CB8AC3E}">
        <p14:creationId xmlns:p14="http://schemas.microsoft.com/office/powerpoint/2010/main" val="10577564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Título"/>
          <p:cNvSpPr txBox="1">
            <a:spLocks/>
          </p:cNvSpPr>
          <p:nvPr/>
        </p:nvSpPr>
        <p:spPr>
          <a:xfrm>
            <a:off x="4933246" y="2970191"/>
            <a:ext cx="4218691" cy="1260056"/>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chemeClr val="accent1">
                    <a:lumMod val="75000"/>
                  </a:schemeClr>
                </a:solidFill>
                <a:latin typeface="Candara" pitchFamily="34" charset="0"/>
                <a:cs typeface="Corbel" charset="0"/>
              </a:rPr>
              <a:t>I. ANTECEDENTES GENERALES DE  LEY IVE 3 CAUSALES</a:t>
            </a:r>
          </a:p>
        </p:txBody>
      </p:sp>
      <p:sp>
        <p:nvSpPr>
          <p:cNvPr id="8" name="Rectángulo 7"/>
          <p:cNvSpPr/>
          <p:nvPr/>
        </p:nvSpPr>
        <p:spPr>
          <a:xfrm>
            <a:off x="338960" y="1875764"/>
            <a:ext cx="4276325" cy="3693319"/>
          </a:xfrm>
          <a:prstGeom prst="rect">
            <a:avLst/>
          </a:prstGeom>
        </p:spPr>
        <p:txBody>
          <a:bodyPr wrap="square">
            <a:spAutoFit/>
          </a:bodyPr>
          <a:lstStyle/>
          <a:p>
            <a:pPr marL="285750" indent="-285750" algn="just">
              <a:buFont typeface="Arial"/>
              <a:buChar char="•"/>
            </a:pPr>
            <a:r>
              <a:rPr lang="es-CL" dirty="0">
                <a:solidFill>
                  <a:schemeClr val="tx1">
                    <a:lumMod val="75000"/>
                    <a:lumOff val="25000"/>
                  </a:schemeClr>
                </a:solidFill>
                <a:latin typeface="Candara" pitchFamily="34" charset="0"/>
                <a:cs typeface="Corbel"/>
              </a:rPr>
              <a:t>Cumple con el compromiso adquirido en el Programa de Gobierno respecto a la despenalización de la interrupción voluntaria del embarazo en tres causales específicas, situaciones de excepción: </a:t>
            </a:r>
            <a:r>
              <a:rPr lang="es-CL" b="1" dirty="0">
                <a:solidFill>
                  <a:schemeClr val="tx1">
                    <a:lumMod val="75000"/>
                    <a:lumOff val="25000"/>
                  </a:schemeClr>
                </a:solidFill>
                <a:latin typeface="Candara" pitchFamily="34" charset="0"/>
                <a:cs typeface="Corbel"/>
              </a:rPr>
              <a:t>peligro para la vida de la mujer, embrión o feto padezca una patología incompatible con la vida extrauterina independiente, en todo caso de carácter letal y violación.</a:t>
            </a:r>
          </a:p>
          <a:p>
            <a:pPr marL="285750" lvl="0" indent="-285750" algn="just">
              <a:buFont typeface="Arial"/>
              <a:buChar char="•"/>
            </a:pPr>
            <a:endParaRPr lang="es-CL" b="1" dirty="0">
              <a:solidFill>
                <a:schemeClr val="tx1">
                  <a:lumMod val="75000"/>
                  <a:lumOff val="25000"/>
                </a:schemeClr>
              </a:solidFill>
              <a:latin typeface="Candara" pitchFamily="34" charset="0"/>
              <a:cs typeface="Corbel"/>
            </a:endParaRPr>
          </a:p>
          <a:p>
            <a:pPr marL="285750" lvl="0" indent="-285750" algn="just">
              <a:buFont typeface="Arial"/>
              <a:buChar char="•"/>
            </a:pPr>
            <a:r>
              <a:rPr lang="es-CL" dirty="0">
                <a:solidFill>
                  <a:schemeClr val="tx1">
                    <a:lumMod val="75000"/>
                    <a:lumOff val="25000"/>
                  </a:schemeClr>
                </a:solidFill>
                <a:latin typeface="Candara" pitchFamily="34" charset="0"/>
                <a:cs typeface="Corbel"/>
              </a:rPr>
              <a:t>En cualquier otra hipótesis </a:t>
            </a:r>
            <a:r>
              <a:rPr lang="es-CL" b="1" dirty="0">
                <a:solidFill>
                  <a:schemeClr val="tx1">
                    <a:lumMod val="75000"/>
                    <a:lumOff val="25000"/>
                  </a:schemeClr>
                </a:solidFill>
                <a:latin typeface="Candara" pitchFamily="34" charset="0"/>
                <a:cs typeface="Corbel"/>
              </a:rPr>
              <a:t>el aborto continúa siendo ilegal.</a:t>
            </a:r>
          </a:p>
        </p:txBody>
      </p:sp>
      <p:pic>
        <p:nvPicPr>
          <p:cNvPr id="15" name="Imagen 14" descr="IMG_2487-660x495.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6018" y="2239494"/>
            <a:ext cx="3757747" cy="2818310"/>
          </a:xfrm>
          <a:prstGeom prst="rect">
            <a:avLst/>
          </a:prstGeom>
        </p:spPr>
      </p:pic>
    </p:spTree>
  </p:cSld>
  <p:clrMapOvr>
    <a:masterClrMapping/>
  </p:clrMapOvr>
  <p:transition spd="med" advClick="0" advTm="400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76092"/>
                </a:solidFill>
                <a:latin typeface="Candara" pitchFamily="34" charset="0"/>
                <a:cs typeface="Corbel" charset="0"/>
              </a:rPr>
              <a:t>I. ANTECEDENTES GENERALES DE LEY IVE 3 CAUSALES</a:t>
            </a:r>
          </a:p>
        </p:txBody>
      </p:sp>
      <p:sp>
        <p:nvSpPr>
          <p:cNvPr id="8" name="Rectángulo 7"/>
          <p:cNvSpPr/>
          <p:nvPr/>
        </p:nvSpPr>
        <p:spPr>
          <a:xfrm>
            <a:off x="415010" y="1662818"/>
            <a:ext cx="4276325" cy="3970318"/>
          </a:xfrm>
          <a:prstGeom prst="rect">
            <a:avLst/>
          </a:prstGeom>
        </p:spPr>
        <p:txBody>
          <a:bodyPr wrap="square">
            <a:spAutoFit/>
          </a:bodyPr>
          <a:lstStyle/>
          <a:p>
            <a:pPr marL="285750" lvl="0" indent="-285750" algn="just">
              <a:buFont typeface="Arial"/>
              <a:buChar char="•"/>
            </a:pPr>
            <a:r>
              <a:rPr lang="es-CL" b="1" dirty="0">
                <a:solidFill>
                  <a:schemeClr val="tx1">
                    <a:lumMod val="75000"/>
                    <a:lumOff val="25000"/>
                  </a:schemeClr>
                </a:solidFill>
                <a:latin typeface="Candara" pitchFamily="34" charset="0"/>
                <a:cs typeface="Corbel"/>
              </a:rPr>
              <a:t>La voluntad de la mujer está en el centro de la regulación.</a:t>
            </a:r>
          </a:p>
          <a:p>
            <a:pPr marL="777240" lvl="1" indent="-320040" algn="just" defTabSz="914400" eaLnBrk="1" fontAlgn="auto" hangingPunct="1">
              <a:spcBef>
                <a:spcPts val="0"/>
              </a:spcBef>
              <a:spcAft>
                <a:spcPts val="0"/>
              </a:spcAft>
              <a:buClr>
                <a:srgbClr val="CBCBCB"/>
              </a:buClr>
              <a:buSzPct val="60000"/>
            </a:pPr>
            <a:r>
              <a:rPr lang="es-CL" dirty="0">
                <a:solidFill>
                  <a:schemeClr val="tx1">
                    <a:lumMod val="75000"/>
                    <a:lumOff val="25000"/>
                  </a:schemeClr>
                </a:solidFill>
                <a:latin typeface="Candara" pitchFamily="34" charset="0"/>
                <a:cs typeface="Corbel"/>
              </a:rPr>
              <a:t>En el caso que la decisión de la</a:t>
            </a:r>
          </a:p>
          <a:p>
            <a:pPr marL="777240" lvl="1" indent="-320040" algn="just" defTabSz="914400" eaLnBrk="1" fontAlgn="auto" hangingPunct="1">
              <a:spcBef>
                <a:spcPts val="0"/>
              </a:spcBef>
              <a:spcAft>
                <a:spcPts val="0"/>
              </a:spcAft>
              <a:buClr>
                <a:srgbClr val="CBCBCB"/>
              </a:buClr>
              <a:buSzPct val="60000"/>
            </a:pPr>
            <a:r>
              <a:rPr lang="es-CL" dirty="0">
                <a:solidFill>
                  <a:schemeClr val="tx1">
                    <a:lumMod val="75000"/>
                    <a:lumOff val="25000"/>
                  </a:schemeClr>
                </a:solidFill>
                <a:latin typeface="Candara" pitchFamily="34" charset="0"/>
                <a:cs typeface="Corbel"/>
              </a:rPr>
              <a:t>mujer consista en interrumpir el</a:t>
            </a:r>
          </a:p>
          <a:p>
            <a:pPr marL="777240" lvl="1" indent="-320040" algn="just" defTabSz="914400" eaLnBrk="1" fontAlgn="auto" hangingPunct="1">
              <a:spcBef>
                <a:spcPts val="0"/>
              </a:spcBef>
              <a:spcAft>
                <a:spcPts val="0"/>
              </a:spcAft>
              <a:buClr>
                <a:srgbClr val="CBCBCB"/>
              </a:buClr>
              <a:buSzPct val="60000"/>
            </a:pPr>
            <a:r>
              <a:rPr lang="es-CL" dirty="0">
                <a:solidFill>
                  <a:schemeClr val="tx1">
                    <a:lumMod val="75000"/>
                    <a:lumOff val="25000"/>
                  </a:schemeClr>
                </a:solidFill>
                <a:latin typeface="Candara" pitchFamily="34" charset="0"/>
                <a:cs typeface="Corbel"/>
              </a:rPr>
              <a:t>Embarazo, deberá manifestar su</a:t>
            </a:r>
          </a:p>
          <a:p>
            <a:pPr marL="777240" lvl="1" indent="-320040" algn="just" defTabSz="914400" eaLnBrk="1" fontAlgn="auto" hangingPunct="1">
              <a:spcBef>
                <a:spcPts val="0"/>
              </a:spcBef>
              <a:spcAft>
                <a:spcPts val="0"/>
              </a:spcAft>
              <a:buClr>
                <a:srgbClr val="CBCBCB"/>
              </a:buClr>
              <a:buSzPct val="60000"/>
            </a:pPr>
            <a:r>
              <a:rPr lang="es-CL" dirty="0">
                <a:solidFill>
                  <a:schemeClr val="tx1">
                    <a:lumMod val="75000"/>
                    <a:lumOff val="25000"/>
                  </a:schemeClr>
                </a:solidFill>
                <a:latin typeface="Candara" pitchFamily="34" charset="0"/>
                <a:cs typeface="Corbel"/>
              </a:rPr>
              <a:t>voluntad en forma expresa,</a:t>
            </a:r>
          </a:p>
          <a:p>
            <a:pPr marL="777240" lvl="1" indent="-320040" algn="just" defTabSz="914400" eaLnBrk="1" fontAlgn="auto" hangingPunct="1">
              <a:spcBef>
                <a:spcPts val="0"/>
              </a:spcBef>
              <a:spcAft>
                <a:spcPts val="0"/>
              </a:spcAft>
              <a:buClr>
                <a:srgbClr val="CBCBCB"/>
              </a:buClr>
              <a:buSzPct val="60000"/>
            </a:pPr>
            <a:r>
              <a:rPr lang="es-CL" dirty="0">
                <a:solidFill>
                  <a:schemeClr val="tx1">
                    <a:lumMod val="75000"/>
                    <a:lumOff val="25000"/>
                  </a:schemeClr>
                </a:solidFill>
                <a:latin typeface="Candara" pitchFamily="34" charset="0"/>
                <a:cs typeface="Corbel"/>
              </a:rPr>
              <a:t>previa y por escrito.</a:t>
            </a:r>
          </a:p>
          <a:p>
            <a:pPr marL="777240" lvl="1" indent="-320040" algn="just" defTabSz="914400" eaLnBrk="1" fontAlgn="auto" hangingPunct="1">
              <a:spcBef>
                <a:spcPts val="0"/>
              </a:spcBef>
              <a:spcAft>
                <a:spcPts val="0"/>
              </a:spcAft>
              <a:buClr>
                <a:srgbClr val="CBCBCB"/>
              </a:buClr>
              <a:buSzPct val="60000"/>
            </a:pPr>
            <a:endParaRPr lang="es-CL" dirty="0">
              <a:solidFill>
                <a:schemeClr val="tx1">
                  <a:lumMod val="75000"/>
                  <a:lumOff val="25000"/>
                </a:schemeClr>
              </a:solidFill>
              <a:latin typeface="Candara" pitchFamily="34" charset="0"/>
              <a:cs typeface="Corbel"/>
            </a:endParaRPr>
          </a:p>
          <a:p>
            <a:pPr marL="320040" lvl="0" indent="-320040" algn="just" defTabSz="914400" eaLnBrk="1" fontAlgn="auto" hangingPunct="1">
              <a:spcBef>
                <a:spcPts val="0"/>
              </a:spcBef>
              <a:spcAft>
                <a:spcPts val="0"/>
              </a:spcAft>
              <a:buClr>
                <a:schemeClr val="tx1"/>
              </a:buClr>
              <a:buSzPct val="100000"/>
              <a:buFont typeface="Arial" pitchFamily="34" charset="0"/>
              <a:buChar char="•"/>
            </a:pPr>
            <a:r>
              <a:rPr lang="es-CL" b="1" dirty="0">
                <a:solidFill>
                  <a:schemeClr val="tx1">
                    <a:lumMod val="75000"/>
                    <a:lumOff val="25000"/>
                  </a:schemeClr>
                </a:solidFill>
                <a:latin typeface="Candara" pitchFamily="34" charset="0"/>
                <a:cs typeface="Corbel"/>
              </a:rPr>
              <a:t>Excepcionalmente, cuando la vida de la mujer esté en peligro</a:t>
            </a:r>
            <a:r>
              <a:rPr lang="es-CL" dirty="0">
                <a:solidFill>
                  <a:schemeClr val="tx1">
                    <a:lumMod val="75000"/>
                    <a:lumOff val="25000"/>
                  </a:schemeClr>
                </a:solidFill>
                <a:latin typeface="Candara" pitchFamily="34" charset="0"/>
                <a:cs typeface="Corbel"/>
              </a:rPr>
              <a:t>, y aplicando las reglas generales contenidas en la Ley de Derechos y Deberes de los Pacientes, no se requerirá su manifestación de voluntad.</a:t>
            </a:r>
          </a:p>
        </p:txBody>
      </p:sp>
      <p:sp>
        <p:nvSpPr>
          <p:cNvPr id="7" name="1 Título"/>
          <p:cNvSpPr txBox="1">
            <a:spLocks/>
          </p:cNvSpPr>
          <p:nvPr/>
        </p:nvSpPr>
        <p:spPr>
          <a:xfrm>
            <a:off x="4933246" y="2970191"/>
            <a:ext cx="4218691" cy="1260056"/>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pic>
        <p:nvPicPr>
          <p:cNvPr id="12" name="Imagen 11" descr="16223190928_1bbdfb423e_z.jpg"/>
          <p:cNvPicPr>
            <a:picLocks noChangeAspect="1"/>
          </p:cNvPicPr>
          <p:nvPr/>
        </p:nvPicPr>
        <p:blipFill rotWithShape="1">
          <a:blip r:embed="rId3">
            <a:extLst>
              <a:ext uri="{28A0092B-C50C-407E-A947-70E740481C1C}">
                <a14:useLocalDpi xmlns:a14="http://schemas.microsoft.com/office/drawing/2010/main" val="0"/>
              </a:ext>
            </a:extLst>
          </a:blip>
          <a:srcRect l="15767" r="18241"/>
          <a:stretch/>
        </p:blipFill>
        <p:spPr>
          <a:xfrm>
            <a:off x="5166018" y="2239494"/>
            <a:ext cx="3731328" cy="2818310"/>
          </a:xfrm>
          <a:prstGeom prst="rect">
            <a:avLst/>
          </a:prstGeom>
        </p:spPr>
      </p:pic>
    </p:spTree>
    <p:extLst>
      <p:ext uri="{BB962C8B-B14F-4D97-AF65-F5344CB8AC3E}">
        <p14:creationId xmlns:p14="http://schemas.microsoft.com/office/powerpoint/2010/main" val="3262343832"/>
      </p:ext>
    </p:extLst>
  </p:cSld>
  <p:clrMapOvr>
    <a:masterClrMapping/>
  </p:clrMapOvr>
  <p:transition spd="med" advClick="0" advTm="400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B6AA2"/>
                </a:solidFill>
                <a:latin typeface="Candara" pitchFamily="34" charset="0"/>
                <a:cs typeface="Corbel" charset="0"/>
              </a:rPr>
              <a:t>I. ANTECEDENTES GENERALES LEY IVE 3 CAUSALES</a:t>
            </a:r>
          </a:p>
        </p:txBody>
      </p:sp>
      <p:sp>
        <p:nvSpPr>
          <p:cNvPr id="8" name="Rectángulo 7"/>
          <p:cNvSpPr/>
          <p:nvPr/>
        </p:nvSpPr>
        <p:spPr>
          <a:xfrm>
            <a:off x="415010" y="2353573"/>
            <a:ext cx="4276325" cy="2585323"/>
          </a:xfrm>
          <a:prstGeom prst="rect">
            <a:avLst/>
          </a:prstGeom>
        </p:spPr>
        <p:txBody>
          <a:bodyPr wrap="square">
            <a:spAutoFit/>
          </a:bodyPr>
          <a:lstStyle/>
          <a:p>
            <a:pPr marL="285750" lvl="0" indent="-285750" algn="just">
              <a:buFont typeface="Arial"/>
              <a:buChar char="•"/>
            </a:pPr>
            <a:r>
              <a:rPr lang="es-CL" b="1" dirty="0">
                <a:solidFill>
                  <a:schemeClr val="tx1">
                    <a:lumMod val="75000"/>
                    <a:lumOff val="25000"/>
                  </a:schemeClr>
                </a:solidFill>
                <a:latin typeface="Candara" pitchFamily="34" charset="0"/>
                <a:cs typeface="Corbel"/>
              </a:rPr>
              <a:t>El Proyecto reconoce que la violencia sexual afecta diferenciadamente a las mujeres menores de edad. </a:t>
            </a:r>
          </a:p>
          <a:p>
            <a:pPr marL="285750" lvl="0" indent="-285750" algn="just">
              <a:buFont typeface="Arial"/>
              <a:buChar char="•"/>
            </a:pPr>
            <a:endParaRPr lang="es-CL" dirty="0">
              <a:solidFill>
                <a:schemeClr val="tx1">
                  <a:lumMod val="75000"/>
                  <a:lumOff val="25000"/>
                </a:schemeClr>
              </a:solidFill>
              <a:latin typeface="Candara" pitchFamily="34" charset="0"/>
              <a:cs typeface="Corbel"/>
            </a:endParaRPr>
          </a:p>
          <a:p>
            <a:pPr marL="285750" lvl="0" indent="-285750" algn="just">
              <a:buFont typeface="Arial"/>
              <a:buChar char="•"/>
            </a:pPr>
            <a:r>
              <a:rPr lang="es-CL" dirty="0">
                <a:solidFill>
                  <a:schemeClr val="tx1">
                    <a:lumMod val="75000"/>
                    <a:lumOff val="25000"/>
                  </a:schemeClr>
                </a:solidFill>
                <a:latin typeface="Candara" pitchFamily="34" charset="0"/>
                <a:cs typeface="Corbel"/>
              </a:rPr>
              <a:t>Se ampara especialmente en el respeto de la </a:t>
            </a:r>
            <a:r>
              <a:rPr lang="es-CL" b="1" dirty="0">
                <a:solidFill>
                  <a:schemeClr val="tx1">
                    <a:lumMod val="75000"/>
                    <a:lumOff val="25000"/>
                  </a:schemeClr>
                </a:solidFill>
                <a:latin typeface="Candara" pitchFamily="34" charset="0"/>
                <a:cs typeface="Corbel"/>
              </a:rPr>
              <a:t>autonomía progresiva y el interés superior de las niñas y adolescentes,</a:t>
            </a:r>
            <a:r>
              <a:rPr lang="es-CL" dirty="0">
                <a:solidFill>
                  <a:schemeClr val="tx1">
                    <a:lumMod val="75000"/>
                    <a:lumOff val="25000"/>
                  </a:schemeClr>
                </a:solidFill>
                <a:latin typeface="Candara" pitchFamily="34" charset="0"/>
                <a:cs typeface="Corbel"/>
              </a:rPr>
              <a:t> estableciendo reglas especiales respecto de ellas.</a:t>
            </a:r>
          </a:p>
        </p:txBody>
      </p:sp>
      <p:sp>
        <p:nvSpPr>
          <p:cNvPr id="12" name="1 Título"/>
          <p:cNvSpPr txBox="1">
            <a:spLocks/>
          </p:cNvSpPr>
          <p:nvPr/>
        </p:nvSpPr>
        <p:spPr>
          <a:xfrm>
            <a:off x="4933246" y="2970191"/>
            <a:ext cx="4218691" cy="1260056"/>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pic>
        <p:nvPicPr>
          <p:cNvPr id="14" name="Imagen 13" descr="ABORTO2_02_02_2015.jpg"/>
          <p:cNvPicPr>
            <a:picLocks noChangeAspect="1"/>
          </p:cNvPicPr>
          <p:nvPr/>
        </p:nvPicPr>
        <p:blipFill rotWithShape="1">
          <a:blip r:embed="rId3">
            <a:extLst>
              <a:ext uri="{28A0092B-C50C-407E-A947-70E740481C1C}">
                <a14:useLocalDpi xmlns:a14="http://schemas.microsoft.com/office/drawing/2010/main" val="0"/>
              </a:ext>
            </a:extLst>
          </a:blip>
          <a:srcRect l="21666" r="15677"/>
          <a:stretch/>
        </p:blipFill>
        <p:spPr>
          <a:xfrm>
            <a:off x="5166018" y="2239494"/>
            <a:ext cx="3757747" cy="2818310"/>
          </a:xfrm>
          <a:prstGeom prst="rect">
            <a:avLst/>
          </a:prstGeom>
        </p:spPr>
      </p:pic>
    </p:spTree>
    <p:extLst>
      <p:ext uri="{BB962C8B-B14F-4D97-AF65-F5344CB8AC3E}">
        <p14:creationId xmlns:p14="http://schemas.microsoft.com/office/powerpoint/2010/main" val="2473898425"/>
      </p:ext>
    </p:extLst>
  </p:cSld>
  <p:clrMapOvr>
    <a:masterClrMapping/>
  </p:clrMapOvr>
  <p:transition spd="med" advClick="0" advTm="400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B6AA2"/>
                </a:solidFill>
                <a:latin typeface="Candara" pitchFamily="34" charset="0"/>
                <a:cs typeface="Corbel" charset="0"/>
              </a:rPr>
              <a:t>TRAMITACIÓN LEGISLATIVA (Boletín N° 9895-11) </a:t>
            </a:r>
          </a:p>
        </p:txBody>
      </p:sp>
      <p:graphicFrame>
        <p:nvGraphicFramePr>
          <p:cNvPr id="7" name="6 Marcador de contenido"/>
          <p:cNvGraphicFramePr>
            <a:graphicFrameLocks noGrp="1"/>
          </p:cNvGraphicFramePr>
          <p:nvPr>
            <p:ph sz="quarter" idx="4294967295"/>
            <p:extLst>
              <p:ext uri="{D42A27DB-BD31-4B8C-83A1-F6EECF244321}">
                <p14:modId xmlns:p14="http://schemas.microsoft.com/office/powerpoint/2010/main" val="2754490081"/>
              </p:ext>
            </p:extLst>
          </p:nvPr>
        </p:nvGraphicFramePr>
        <p:xfrm>
          <a:off x="674171" y="1227674"/>
          <a:ext cx="7746275" cy="4970795"/>
        </p:xfrm>
        <a:graphic>
          <a:graphicData uri="http://schemas.openxmlformats.org/drawingml/2006/table">
            <a:tbl>
              <a:tblPr/>
              <a:tblGrid>
                <a:gridCol w="1470544">
                  <a:extLst>
                    <a:ext uri="{9D8B030D-6E8A-4147-A177-3AD203B41FA5}">
                      <a16:colId xmlns:a16="http://schemas.microsoft.com/office/drawing/2014/main" val="20000"/>
                    </a:ext>
                  </a:extLst>
                </a:gridCol>
                <a:gridCol w="3459691">
                  <a:extLst>
                    <a:ext uri="{9D8B030D-6E8A-4147-A177-3AD203B41FA5}">
                      <a16:colId xmlns:a16="http://schemas.microsoft.com/office/drawing/2014/main" val="20001"/>
                    </a:ext>
                  </a:extLst>
                </a:gridCol>
                <a:gridCol w="2816040">
                  <a:extLst>
                    <a:ext uri="{9D8B030D-6E8A-4147-A177-3AD203B41FA5}">
                      <a16:colId xmlns:a16="http://schemas.microsoft.com/office/drawing/2014/main" val="20002"/>
                    </a:ext>
                  </a:extLst>
                </a:gridCol>
              </a:tblGrid>
              <a:tr h="288407">
                <a:tc>
                  <a:txBody>
                    <a:bodyPr/>
                    <a:lstStyle/>
                    <a:p>
                      <a:pPr>
                        <a:lnSpc>
                          <a:spcPct val="115000"/>
                        </a:lnSpc>
                        <a:spcAft>
                          <a:spcPts val="0"/>
                        </a:spcAft>
                      </a:pPr>
                      <a:r>
                        <a:rPr lang="es-CL" sz="1400" dirty="0">
                          <a:solidFill>
                            <a:srgbClr val="000000"/>
                          </a:solidFill>
                          <a:latin typeface="Candara"/>
                          <a:ea typeface="Times New Roman"/>
                          <a:cs typeface="Times New Roman"/>
                        </a:rPr>
                        <a:t>Primer trámite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a:solidFill>
                            <a:srgbClr val="000000"/>
                          </a:solidFill>
                          <a:latin typeface="Candara"/>
                          <a:ea typeface="Times New Roman"/>
                          <a:cs typeface="Times New Roman"/>
                        </a:rPr>
                        <a:t>Comisión de Salud Cámara Diputados</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31 de Enero 2015</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506905">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Comisión de Constitución, Legislación, Justicia y Reglamento Diputados</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311959">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Comisión de Hacienda Diputados</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2"/>
                  </a:ext>
                </a:extLst>
              </a:tr>
              <a:tr h="425747">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Sala de la Cámara de Diputados (17 de marzo 2016)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3"/>
                  </a:ext>
                </a:extLst>
              </a:tr>
              <a:tr h="520075">
                <a:tc>
                  <a:txBody>
                    <a:bodyPr/>
                    <a:lstStyle/>
                    <a:p>
                      <a:pPr>
                        <a:lnSpc>
                          <a:spcPct val="115000"/>
                        </a:lnSpc>
                        <a:spcAft>
                          <a:spcPts val="0"/>
                        </a:spcAft>
                      </a:pPr>
                      <a:r>
                        <a:rPr lang="es-CL" sz="1400">
                          <a:solidFill>
                            <a:srgbClr val="000000"/>
                          </a:solidFill>
                          <a:latin typeface="Candara"/>
                          <a:ea typeface="Times New Roman"/>
                          <a:cs typeface="Times New Roman"/>
                        </a:rPr>
                        <a:t>Segundo trámite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a:solidFill>
                            <a:srgbClr val="000000"/>
                          </a:solidFill>
                          <a:latin typeface="Candara"/>
                          <a:ea typeface="Times New Roman"/>
                          <a:cs typeface="Times New Roman"/>
                        </a:rPr>
                        <a:t>Comisión de Salud Senado</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4"/>
                  </a:ext>
                </a:extLst>
              </a:tr>
              <a:tr h="561635">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a:solidFill>
                            <a:srgbClr val="000000"/>
                          </a:solidFill>
                          <a:latin typeface="Candara"/>
                          <a:ea typeface="Times New Roman"/>
                          <a:cs typeface="Times New Roman"/>
                        </a:rPr>
                        <a:t>Comisión de Constitución, Legislación, Justicia y Reglamento Senado</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5"/>
                  </a:ext>
                </a:extLst>
              </a:tr>
              <a:tr h="298299">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a:solidFill>
                            <a:srgbClr val="000000"/>
                          </a:solidFill>
                          <a:latin typeface="Candara"/>
                          <a:ea typeface="Times New Roman"/>
                          <a:cs typeface="Times New Roman"/>
                        </a:rPr>
                        <a:t>Comisión de Hacienda Senado</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6"/>
                  </a:ext>
                </a:extLst>
              </a:tr>
              <a:tr h="387866">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Sala de la Cámara de Senadores (19 de julio del 2017)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7"/>
                  </a:ext>
                </a:extLst>
              </a:tr>
              <a:tr h="282908">
                <a:tc>
                  <a:txBody>
                    <a:bodyPr/>
                    <a:lstStyle/>
                    <a:p>
                      <a:pPr>
                        <a:lnSpc>
                          <a:spcPct val="115000"/>
                        </a:lnSpc>
                        <a:spcAft>
                          <a:spcPts val="0"/>
                        </a:spcAft>
                      </a:pPr>
                      <a:r>
                        <a:rPr lang="es-CL" sz="1400">
                          <a:solidFill>
                            <a:srgbClr val="000000"/>
                          </a:solidFill>
                          <a:latin typeface="Candara"/>
                          <a:ea typeface="Times New Roman"/>
                          <a:cs typeface="Times New Roman"/>
                        </a:rPr>
                        <a:t>Tercer trámite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a:solidFill>
                            <a:srgbClr val="000000"/>
                          </a:solidFill>
                          <a:latin typeface="Candara"/>
                          <a:ea typeface="Times New Roman"/>
                          <a:cs typeface="Times New Roman"/>
                        </a:rPr>
                        <a:t>Comisión mixta Senadores-Diputados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0008"/>
                  </a:ext>
                </a:extLst>
              </a:tr>
              <a:tr h="427988">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a:solidFill>
                            <a:srgbClr val="000000"/>
                          </a:solidFill>
                          <a:latin typeface="Candara"/>
                          <a:ea typeface="Times New Roman"/>
                          <a:cs typeface="Times New Roman"/>
                        </a:rPr>
                        <a:t> </a:t>
                      </a:r>
                      <a:endParaRPr lang="es-CL" sz="120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Votado por ambas cámaras (2 de julio del 2017) </a:t>
                      </a:r>
                      <a:endParaRPr lang="es-CL" sz="12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009"/>
                  </a:ext>
                </a:extLst>
              </a:tr>
              <a:tr h="282908">
                <a:tc>
                  <a:txBody>
                    <a:bodyPr/>
                    <a:lstStyle/>
                    <a:p>
                      <a:pPr>
                        <a:lnSpc>
                          <a:spcPct val="115000"/>
                        </a:lnSpc>
                        <a:spcAft>
                          <a:spcPts val="0"/>
                        </a:spcAft>
                      </a:pPr>
                      <a:r>
                        <a:rPr lang="es-CL" sz="1400">
                          <a:solidFill>
                            <a:srgbClr val="000000"/>
                          </a:solidFill>
                          <a:latin typeface="Candara"/>
                          <a:ea typeface="Times New Roman"/>
                          <a:cs typeface="Times New Roman"/>
                        </a:rPr>
                        <a:t>Cuarto Trámite</a:t>
                      </a:r>
                      <a:endParaRPr lang="es-CL" sz="1200">
                        <a:latin typeface="Calibri"/>
                        <a:ea typeface="Calibri"/>
                        <a:cs typeface="Times New Roman"/>
                      </a:endParaRPr>
                    </a:p>
                  </a:txBody>
                  <a:tcPr anchor="b">
                    <a:lnL>
                      <a:noFill/>
                    </a:lnL>
                    <a:lnR>
                      <a:noFill/>
                    </a:lnR>
                    <a:lnT w="12700" cap="flat" cmpd="sng" algn="ctr">
                      <a:solidFill>
                        <a:srgbClr val="FFFFFF"/>
                      </a:solidFill>
                      <a:prstDash val="solid"/>
                      <a:round/>
                      <a:headEnd type="none" w="med" len="med"/>
                      <a:tailEnd type="none" w="med" len="med"/>
                    </a:lnT>
                    <a:lnB>
                      <a:noFill/>
                    </a:lnB>
                    <a:solidFill>
                      <a:srgbClr val="B8CCE4"/>
                    </a:solidFill>
                  </a:tcPr>
                </a:tc>
                <a:tc>
                  <a:txBody>
                    <a:bodyPr/>
                    <a:lstStyle/>
                    <a:p>
                      <a:pPr>
                        <a:lnSpc>
                          <a:spcPct val="115000"/>
                        </a:lnSpc>
                        <a:spcAft>
                          <a:spcPts val="0"/>
                        </a:spcAft>
                      </a:pPr>
                      <a:r>
                        <a:rPr lang="es-CL" sz="1400">
                          <a:solidFill>
                            <a:srgbClr val="000000"/>
                          </a:solidFill>
                          <a:latin typeface="Candara"/>
                          <a:ea typeface="Times New Roman"/>
                          <a:cs typeface="Times New Roman"/>
                        </a:rPr>
                        <a:t>Tribunal Constitucional</a:t>
                      </a:r>
                      <a:endParaRPr lang="es-CL" sz="1200">
                        <a:latin typeface="Calibri"/>
                        <a:ea typeface="Calibri"/>
                        <a:cs typeface="Times New Roman"/>
                      </a:endParaRPr>
                    </a:p>
                  </a:txBody>
                  <a:tcPr anchor="b">
                    <a:lnL>
                      <a:noFill/>
                    </a:lnL>
                    <a:lnR>
                      <a:noFill/>
                    </a:lnR>
                    <a:lnT w="12700" cap="flat" cmpd="sng" algn="ctr">
                      <a:solidFill>
                        <a:srgbClr val="FFFFFF"/>
                      </a:solidFill>
                      <a:prstDash val="solid"/>
                      <a:round/>
                      <a:headEnd type="none" w="med" len="med"/>
                      <a:tailEnd type="none" w="med" len="med"/>
                    </a:lnT>
                    <a:lnB>
                      <a:noFill/>
                    </a:lnB>
                    <a:solidFill>
                      <a:srgbClr val="B8CCE4"/>
                    </a:solidFill>
                  </a:tcPr>
                </a:tc>
                <a:tc>
                  <a:txBody>
                    <a:bodyPr/>
                    <a:lstStyle/>
                    <a:p>
                      <a:pPr>
                        <a:lnSpc>
                          <a:spcPct val="115000"/>
                        </a:lnSpc>
                        <a:spcAft>
                          <a:spcPts val="0"/>
                        </a:spcAft>
                      </a:pPr>
                      <a:r>
                        <a:rPr lang="es-CL" sz="1400" dirty="0">
                          <a:solidFill>
                            <a:srgbClr val="000000"/>
                          </a:solidFill>
                          <a:latin typeface="Candara"/>
                          <a:ea typeface="Times New Roman"/>
                          <a:cs typeface="Times New Roman"/>
                        </a:rPr>
                        <a:t>Votado el </a:t>
                      </a:r>
                      <a:r>
                        <a:rPr lang="es-CL" sz="1400" b="1" dirty="0">
                          <a:solidFill>
                            <a:srgbClr val="000000"/>
                          </a:solidFill>
                          <a:latin typeface="Candara"/>
                          <a:ea typeface="Times New Roman"/>
                          <a:cs typeface="Times New Roman"/>
                        </a:rPr>
                        <a:t>21 de agosto 2017</a:t>
                      </a:r>
                      <a:endParaRPr lang="es-CL" sz="1200" b="1" dirty="0">
                        <a:latin typeface="Calibri"/>
                        <a:ea typeface="Calibri"/>
                        <a:cs typeface="Times New Roman"/>
                      </a:endParaRPr>
                    </a:p>
                  </a:txBody>
                  <a:tcPr anchor="b">
                    <a:lnL>
                      <a:noFill/>
                    </a:lnL>
                    <a:lnR>
                      <a:noFill/>
                    </a:lnR>
                    <a:lnT w="12700" cap="flat" cmpd="sng" algn="ctr">
                      <a:solidFill>
                        <a:srgbClr val="FFFFFF"/>
                      </a:solidFill>
                      <a:prstDash val="solid"/>
                      <a:round/>
                      <a:headEnd type="none" w="med" len="med"/>
                      <a:tailEnd type="none" w="med" len="med"/>
                    </a:lnT>
                    <a:lnB>
                      <a:noFill/>
                    </a:lnB>
                    <a:solidFill>
                      <a:srgbClr val="B8CCE4"/>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475283697"/>
      </p:ext>
    </p:extLst>
  </p:cSld>
  <p:clrMapOvr>
    <a:masterClrMapping/>
  </p:clrMapOvr>
  <p:transition spd="med" advClick="0" advTm="400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txBox="1">
            <a:spLocks/>
          </p:cNvSpPr>
          <p:nvPr/>
        </p:nvSpPr>
        <p:spPr bwMode="auto">
          <a:xfrm>
            <a:off x="331788" y="3142006"/>
            <a:ext cx="8280400" cy="5762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71500" indent="-571500" defTabSz="457200" eaLnBrk="0" hangingPunct="0">
              <a:spcBef>
                <a:spcPct val="20000"/>
              </a:spcBef>
              <a:buFont typeface="Arial" pitchFamily="34" charset="0"/>
              <a:buChar char="•"/>
              <a:defRPr sz="3200">
                <a:solidFill>
                  <a:schemeClr val="tx1"/>
                </a:solidFill>
                <a:latin typeface="Calibri" pitchFamily="34" charset="0"/>
              </a:defRPr>
            </a:lvl1pPr>
            <a:lvl2pPr marL="742950" indent="-285750" defTabSz="457200" eaLnBrk="0" hangingPunct="0">
              <a:spcBef>
                <a:spcPct val="20000"/>
              </a:spcBef>
              <a:buFont typeface="Arial" pitchFamily="34" charset="0"/>
              <a:buChar char="–"/>
              <a:defRPr sz="2800">
                <a:solidFill>
                  <a:schemeClr val="tx1"/>
                </a:solidFill>
                <a:latin typeface="Calibri" pitchFamily="34" charset="0"/>
              </a:defRPr>
            </a:lvl2pPr>
            <a:lvl3pPr marL="1143000" indent="-228600" defTabSz="457200" eaLnBrk="0" hangingPunct="0">
              <a:spcBef>
                <a:spcPct val="20000"/>
              </a:spcBef>
              <a:buFont typeface="Arial" pitchFamily="34" charset="0"/>
              <a:buChar char="•"/>
              <a:defRPr sz="2400">
                <a:solidFill>
                  <a:schemeClr val="tx1"/>
                </a:solidFill>
                <a:latin typeface="Calibri" pitchFamily="34" charset="0"/>
              </a:defRPr>
            </a:lvl3pPr>
            <a:lvl4pPr marL="1600200" indent="-228600" defTabSz="457200" eaLnBrk="0" hangingPunct="0">
              <a:spcBef>
                <a:spcPct val="20000"/>
              </a:spcBef>
              <a:buFont typeface="Arial" pitchFamily="34" charset="0"/>
              <a:buChar char="–"/>
              <a:defRPr sz="2000">
                <a:solidFill>
                  <a:schemeClr val="tx1"/>
                </a:solidFill>
                <a:latin typeface="Calibri" pitchFamily="34" charset="0"/>
              </a:defRPr>
            </a:lvl4pPr>
            <a:lvl5pPr marL="2057400" indent="-228600" defTabSz="457200" eaLnBrk="0" hangingPunct="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ctr" eaLnBrk="1" hangingPunct="1">
              <a:spcBef>
                <a:spcPct val="0"/>
              </a:spcBef>
              <a:buNone/>
            </a:pPr>
            <a:r>
              <a:rPr lang="es-CL" altLang="es-CL" sz="3000" b="1" dirty="0">
                <a:solidFill>
                  <a:schemeClr val="accent1">
                    <a:lumMod val="75000"/>
                  </a:schemeClr>
                </a:solidFill>
                <a:latin typeface="Candara" pitchFamily="34" charset="0"/>
                <a:ea typeface="ヒラギノ角ゴ Pro W3" charset="-128"/>
                <a:cs typeface="Verdana" pitchFamily="34" charset="0"/>
              </a:rPr>
              <a:t>II. CONTENIDO LEY  </a:t>
            </a:r>
          </a:p>
        </p:txBody>
      </p:sp>
      <p:cxnSp>
        <p:nvCxnSpPr>
          <p:cNvPr id="10" name="9 Conector recto"/>
          <p:cNvCxnSpPr/>
          <p:nvPr/>
        </p:nvCxnSpPr>
        <p:spPr>
          <a:xfrm>
            <a:off x="331788" y="2805113"/>
            <a:ext cx="8280400" cy="0"/>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331788" y="4114800"/>
            <a:ext cx="8280400" cy="0"/>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462875"/>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8" name="Rectángulo 7"/>
          <p:cNvSpPr/>
          <p:nvPr/>
        </p:nvSpPr>
        <p:spPr>
          <a:xfrm>
            <a:off x="284163" y="2051725"/>
            <a:ext cx="8123289" cy="2769989"/>
          </a:xfrm>
          <a:prstGeom prst="rect">
            <a:avLst/>
          </a:prstGeom>
        </p:spPr>
        <p:txBody>
          <a:bodyPr wrap="square">
            <a:spAutoFit/>
          </a:bodyPr>
          <a:lstStyle/>
          <a:p>
            <a:pPr algn="just">
              <a:spcBef>
                <a:spcPts val="1200"/>
              </a:spcBef>
            </a:pPr>
            <a:r>
              <a:rPr lang="es-ES_tradnl" sz="1600" b="1" dirty="0">
                <a:latin typeface="Candara" pitchFamily="34" charset="0"/>
              </a:rPr>
              <a:t>1) La mujer se encuentre en riesgo vital, de modo que la interrupción del embarazo evite un peligro para su vida.</a:t>
            </a:r>
            <a:endParaRPr lang="es-CL" sz="1600" b="1" dirty="0">
              <a:solidFill>
                <a:schemeClr val="tx1">
                  <a:lumMod val="75000"/>
                  <a:lumOff val="25000"/>
                </a:schemeClr>
              </a:solidFill>
              <a:latin typeface="Candara" pitchFamily="34" charset="0"/>
              <a:cs typeface="Corbel"/>
            </a:endParaRPr>
          </a:p>
          <a:p>
            <a:pPr marL="285750" indent="-285750" algn="just">
              <a:spcBef>
                <a:spcPts val="1200"/>
              </a:spcBef>
              <a:buFont typeface="Arial"/>
              <a:buChar char="•"/>
            </a:pPr>
            <a:r>
              <a:rPr lang="es-ES" sz="1600" dirty="0">
                <a:solidFill>
                  <a:schemeClr val="tx1">
                    <a:lumMod val="75000"/>
                    <a:lumOff val="25000"/>
                  </a:schemeClr>
                </a:solidFill>
                <a:latin typeface="Candara" pitchFamily="34" charset="0"/>
              </a:rPr>
              <a:t>Para realizar la intervención contemplada en el número 1) del inciso primero del artículo anterior, se deberá contar con el respectivo diagnóstico médico. </a:t>
            </a:r>
            <a:endParaRPr lang="es-CL" sz="1600" dirty="0">
              <a:solidFill>
                <a:schemeClr val="tx1">
                  <a:lumMod val="75000"/>
                  <a:lumOff val="25000"/>
                </a:schemeClr>
              </a:solidFill>
              <a:latin typeface="Candara" pitchFamily="34" charset="0"/>
            </a:endParaRP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La expresión “riesgo vital” significa que no es necesario esperar que la mujer se esté muriendo para interrumpir el embarazo, sino que se permite la interrupción para poner fin a una situación actual que la llevará a la muerte de la mujer si no se interviene. </a:t>
            </a:r>
          </a:p>
          <a:p>
            <a:pPr marL="285750" lvl="0" indent="-285750" algn="just">
              <a:spcBef>
                <a:spcPts val="1200"/>
              </a:spcBef>
              <a:buFont typeface="Arial"/>
              <a:buChar char="•"/>
            </a:pPr>
            <a:r>
              <a:rPr lang="es-CL" sz="1600" b="1" dirty="0">
                <a:solidFill>
                  <a:schemeClr val="tx1">
                    <a:lumMod val="75000"/>
                    <a:lumOff val="25000"/>
                  </a:schemeClr>
                </a:solidFill>
                <a:latin typeface="Candara" pitchFamily="34" charset="0"/>
                <a:cs typeface="Corbel"/>
              </a:rPr>
              <a:t>No tiene plazo</a:t>
            </a:r>
            <a:r>
              <a:rPr lang="es-CL" sz="1600" dirty="0">
                <a:solidFill>
                  <a:schemeClr val="tx1">
                    <a:lumMod val="75000"/>
                    <a:lumOff val="25000"/>
                  </a:schemeClr>
                </a:solidFill>
                <a:latin typeface="Candara" pitchFamily="34" charset="0"/>
                <a:cs typeface="Corbel"/>
              </a:rPr>
              <a:t>, se pueden presentar a lo largo del embarazo. Actualmente son en torno a </a:t>
            </a:r>
            <a:r>
              <a:rPr lang="es-CL" sz="1600" b="1" dirty="0">
                <a:solidFill>
                  <a:schemeClr val="tx1">
                    <a:lumMod val="75000"/>
                    <a:lumOff val="25000"/>
                  </a:schemeClr>
                </a:solidFill>
                <a:latin typeface="Candara" pitchFamily="34" charset="0"/>
                <a:cs typeface="Corbel"/>
              </a:rPr>
              <a:t>50 casos al año</a:t>
            </a:r>
            <a:r>
              <a:rPr lang="es-CL" sz="1600" dirty="0">
                <a:solidFill>
                  <a:schemeClr val="tx1">
                    <a:lumMod val="75000"/>
                    <a:lumOff val="25000"/>
                  </a:schemeClr>
                </a:solidFill>
                <a:latin typeface="Candara" pitchFamily="34" charset="0"/>
                <a:cs typeface="Corbel"/>
              </a:rPr>
              <a:t>.</a:t>
            </a:r>
          </a:p>
        </p:txBody>
      </p:sp>
      <p:sp>
        <p:nvSpPr>
          <p:cNvPr id="28673" name="Rectangle 1"/>
          <p:cNvSpPr>
            <a:spLocks noChangeArrowheads="1"/>
          </p:cNvSpPr>
          <p:nvPr/>
        </p:nvSpPr>
        <p:spPr bwMode="auto">
          <a:xfrm>
            <a:off x="284163" y="1188307"/>
            <a:ext cx="8123289" cy="5847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376092"/>
                </a:solidFill>
                <a:effectLst/>
                <a:latin typeface="Candara" pitchFamily="34" charset="0"/>
                <a:ea typeface="Times New Roman" pitchFamily="18" charset="0"/>
                <a:cs typeface="Courier New" pitchFamily="49" charset="0"/>
              </a:rPr>
              <a:t>Artículo 119. Mediando la voluntad de la</a:t>
            </a:r>
            <a:r>
              <a:rPr kumimoji="0" lang="es-ES_tradnl" sz="1600" b="1" i="0" u="none" strike="noStrike" cap="none" normalizeH="0" baseline="0" dirty="0">
                <a:ln>
                  <a:noFill/>
                </a:ln>
                <a:solidFill>
                  <a:srgbClr val="376092"/>
                </a:solidFill>
                <a:effectLst/>
                <a:latin typeface="Candara" pitchFamily="34" charset="0"/>
                <a:ea typeface="Times New Roman" pitchFamily="18" charset="0"/>
                <a:cs typeface="Times New Roman" pitchFamily="18" charset="0"/>
              </a:rPr>
              <a:t> mujer, se autoriza la interrupción de su embarazo por un médico cirujano, en los términos regulados en los artículos siguientes, cuando: </a:t>
            </a:r>
            <a:endParaRPr kumimoji="0" lang="es-ES_tradnl" sz="1600" b="1" i="0" u="none" strike="noStrike" cap="none" normalizeH="0" baseline="0" dirty="0">
              <a:ln>
                <a:noFill/>
              </a:ln>
              <a:solidFill>
                <a:srgbClr val="376092"/>
              </a:solidFill>
              <a:effectLst/>
              <a:latin typeface="Candara" pitchFamily="34" charset="0"/>
              <a:cs typeface="Arial" pitchFamily="34" charset="0"/>
            </a:endParaRPr>
          </a:p>
        </p:txBody>
      </p:sp>
    </p:spTree>
    <p:extLst>
      <p:ext uri="{BB962C8B-B14F-4D97-AF65-F5344CB8AC3E}">
        <p14:creationId xmlns:p14="http://schemas.microsoft.com/office/powerpoint/2010/main" val="113722351"/>
      </p:ext>
    </p:extLst>
  </p:cSld>
  <p:clrMapOvr>
    <a:masterClrMapping/>
  </p:clrMapOvr>
  <p:transition spd="med" advClick="0" advTm="4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7938" y="188913"/>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s-ES_tradnl" altLang="es-CL" sz="2800" b="1" dirty="0">
              <a:solidFill>
                <a:srgbClr val="0070C0"/>
              </a:solidFill>
              <a:latin typeface="Candara" panose="020E0502030303020204" pitchFamily="34" charset="0"/>
              <a:cs typeface="Verdana" pitchFamily="34" charset="0"/>
            </a:endParaRPr>
          </a:p>
        </p:txBody>
      </p:sp>
      <p:sp>
        <p:nvSpPr>
          <p:cNvPr id="13319" name="Content Placeholder 4"/>
          <p:cNvSpPr>
            <a:spLocks noGrp="1"/>
          </p:cNvSpPr>
          <p:nvPr>
            <p:ph sz="quarter" idx="12"/>
          </p:nvPr>
        </p:nvSpPr>
        <p:spPr bwMode="auto">
          <a:xfrm>
            <a:off x="284163" y="315913"/>
            <a:ext cx="8743950" cy="3921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fontAlgn="base">
              <a:spcAft>
                <a:spcPct val="0"/>
              </a:spcAft>
            </a:pPr>
            <a:r>
              <a:rPr lang="es-CL" sz="2400" dirty="0">
                <a:solidFill>
                  <a:srgbClr val="376092"/>
                </a:solidFill>
                <a:latin typeface="Candara" pitchFamily="34" charset="0"/>
                <a:cs typeface="Corbel" charset="0"/>
              </a:rPr>
              <a:t>II. CONTENIDO LEY IVE 3 CAUSALES</a:t>
            </a:r>
          </a:p>
        </p:txBody>
      </p:sp>
      <p:sp>
        <p:nvSpPr>
          <p:cNvPr id="7" name="Rectangle 1"/>
          <p:cNvSpPr>
            <a:spLocks noChangeArrowheads="1"/>
          </p:cNvSpPr>
          <p:nvPr/>
        </p:nvSpPr>
        <p:spPr bwMode="auto">
          <a:xfrm>
            <a:off x="284163" y="1188307"/>
            <a:ext cx="8123289" cy="5847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r>
              <a:rPr lang="es-ES" sz="1600" b="1" dirty="0">
                <a:solidFill>
                  <a:srgbClr val="376092"/>
                </a:solidFill>
                <a:latin typeface="Candara" pitchFamily="34" charset="0"/>
                <a:ea typeface="Times New Roman" pitchFamily="18" charset="0"/>
                <a:cs typeface="Courier New" pitchFamily="49" charset="0"/>
              </a:rPr>
              <a:t>Artículo 119. Mediando la voluntad de la mujer, se autoriza la interrupción de su embarazo por un médico cirujano, en los términos regulados en los artículos siguientes, cuando: </a:t>
            </a:r>
          </a:p>
        </p:txBody>
      </p:sp>
      <p:sp>
        <p:nvSpPr>
          <p:cNvPr id="9" name="Rectángulo 8"/>
          <p:cNvSpPr/>
          <p:nvPr/>
        </p:nvSpPr>
        <p:spPr>
          <a:xfrm>
            <a:off x="260931" y="2050403"/>
            <a:ext cx="8432151" cy="5416868"/>
          </a:xfrm>
          <a:prstGeom prst="rect">
            <a:avLst/>
          </a:prstGeom>
        </p:spPr>
        <p:txBody>
          <a:bodyPr wrap="square">
            <a:spAutoFit/>
          </a:bodyPr>
          <a:lstStyle/>
          <a:p>
            <a:pPr algn="just">
              <a:spcBef>
                <a:spcPts val="1200"/>
              </a:spcBef>
            </a:pPr>
            <a:r>
              <a:rPr lang="es-ES_tradnl" sz="1600" b="1" dirty="0">
                <a:latin typeface="Candara" pitchFamily="34" charset="0"/>
              </a:rPr>
              <a:t>2) El embrión o feto padezca una patología congénita adquirida o genética, incompatible con la vida extrauterina independiente, en todo caso de carácter letal.</a:t>
            </a:r>
            <a:endParaRPr lang="es-CL" sz="1600" b="1" dirty="0">
              <a:latin typeface="Candara" pitchFamily="34" charset="0"/>
            </a:endParaRPr>
          </a:p>
          <a:p>
            <a:pPr lvl="0" algn="just">
              <a:spcBef>
                <a:spcPts val="1200"/>
              </a:spcBef>
            </a:pPr>
            <a:r>
              <a:rPr lang="es-CL" sz="1600" dirty="0">
                <a:solidFill>
                  <a:schemeClr val="tx1">
                    <a:lumMod val="75000"/>
                    <a:lumOff val="25000"/>
                  </a:schemeClr>
                </a:solidFill>
                <a:latin typeface="Candara" pitchFamily="34" charset="0"/>
                <a:cs typeface="Corbel"/>
              </a:rPr>
              <a:t>La causal opera exclusivamente en aquellos casos en que el diagnóstico médico determine que el embrión o feto, padezca una alternación congénita o genética de </a:t>
            </a:r>
            <a:r>
              <a:rPr lang="es-CL" sz="1600" b="1" dirty="0">
                <a:solidFill>
                  <a:schemeClr val="tx1">
                    <a:lumMod val="75000"/>
                    <a:lumOff val="25000"/>
                  </a:schemeClr>
                </a:solidFill>
                <a:latin typeface="Candara" pitchFamily="34" charset="0"/>
                <a:cs typeface="Corbel"/>
              </a:rPr>
              <a:t>carácter letal.</a:t>
            </a: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Esto distingue los casos de alteraciones estructurales de carácter letal de los casos de discapacidad severa, que no se encuentran comprendidos dentro de esta causal.</a:t>
            </a: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cs typeface="Corbel"/>
              </a:rPr>
              <a:t>Como el embrión o feto no logrará sobrevivir fuera del útero, la interrupción de estos embarazos no está supeditada a plazos, sino a la decisión de la mujer. Se presentan </a:t>
            </a:r>
            <a:r>
              <a:rPr lang="es-CL" sz="1600" b="1" dirty="0">
                <a:solidFill>
                  <a:schemeClr val="tx1">
                    <a:lumMod val="75000"/>
                    <a:lumOff val="25000"/>
                  </a:schemeClr>
                </a:solidFill>
                <a:latin typeface="Candara" pitchFamily="34" charset="0"/>
                <a:cs typeface="Corbel"/>
              </a:rPr>
              <a:t>500 casos anuales</a:t>
            </a:r>
            <a:r>
              <a:rPr lang="es-CL" sz="1600" dirty="0">
                <a:solidFill>
                  <a:schemeClr val="tx1">
                    <a:lumMod val="75000"/>
                    <a:lumOff val="25000"/>
                  </a:schemeClr>
                </a:solidFill>
                <a:latin typeface="Candara" pitchFamily="34" charset="0"/>
                <a:cs typeface="Corbel"/>
              </a:rPr>
              <a:t>, en promedio.</a:t>
            </a:r>
          </a:p>
          <a:p>
            <a:pPr marL="285750" indent="-285750" algn="just">
              <a:spcBef>
                <a:spcPts val="1200"/>
              </a:spcBef>
              <a:buFont typeface="Arial"/>
              <a:buChar char="•"/>
            </a:pPr>
            <a:r>
              <a:rPr lang="es-ES_tradnl" sz="1600" dirty="0">
                <a:solidFill>
                  <a:schemeClr val="tx1">
                    <a:lumMod val="75000"/>
                    <a:lumOff val="25000"/>
                  </a:schemeClr>
                </a:solidFill>
                <a:latin typeface="Candara" pitchFamily="34" charset="0"/>
              </a:rPr>
              <a:t>Para realizar la intervención se deberá contar con dos diagnósticos médicos en igual sentido de médicos especialistas. Todo diagnóstico deberá constar por escrito y realizarse en forma previa.</a:t>
            </a:r>
          </a:p>
          <a:p>
            <a:pPr marL="285750" lvl="0" indent="-285750" algn="just">
              <a:spcBef>
                <a:spcPts val="1200"/>
              </a:spcBef>
              <a:buFont typeface="Arial"/>
              <a:buChar char="•"/>
            </a:pPr>
            <a:r>
              <a:rPr lang="es-CL" sz="1600" dirty="0">
                <a:solidFill>
                  <a:schemeClr val="tx1">
                    <a:lumMod val="75000"/>
                    <a:lumOff val="25000"/>
                  </a:schemeClr>
                </a:solidFill>
                <a:latin typeface="Candara" pitchFamily="34" charset="0"/>
              </a:rPr>
              <a:t>La Ley contempla que </a:t>
            </a:r>
            <a:r>
              <a:rPr lang="es-ES" sz="1600" dirty="0">
                <a:solidFill>
                  <a:schemeClr val="tx1">
                    <a:lumMod val="75000"/>
                    <a:lumOff val="25000"/>
                  </a:schemeClr>
                </a:solidFill>
                <a:latin typeface="Candara" pitchFamily="34" charset="0"/>
              </a:rPr>
              <a:t>el prestador de salud proporcionará los cuidados paliativos que el caso exija, tanto si se trata del parto como de la interrupción del embarazo con sobrevivencia del nacido.</a:t>
            </a:r>
            <a:endParaRPr lang="es-CL" sz="1600" dirty="0">
              <a:solidFill>
                <a:schemeClr val="tx1">
                  <a:lumMod val="75000"/>
                  <a:lumOff val="25000"/>
                </a:schemeClr>
              </a:solidFill>
              <a:latin typeface="Candara" pitchFamily="34" charset="0"/>
            </a:endParaRPr>
          </a:p>
          <a:p>
            <a:pPr marL="285750" indent="-285750" algn="just">
              <a:spcBef>
                <a:spcPts val="1200"/>
              </a:spcBef>
              <a:buFont typeface="Arial"/>
              <a:buChar char="•"/>
            </a:pPr>
            <a:endParaRPr lang="es-CL" sz="1600" dirty="0">
              <a:solidFill>
                <a:schemeClr val="tx1">
                  <a:lumMod val="75000"/>
                  <a:lumOff val="25000"/>
                </a:schemeClr>
              </a:solidFill>
              <a:latin typeface="Candara" pitchFamily="34" charset="0"/>
            </a:endParaRPr>
          </a:p>
          <a:p>
            <a:pPr marL="285750" lvl="0" indent="-285750" algn="just">
              <a:spcBef>
                <a:spcPts val="1200"/>
              </a:spcBef>
              <a:buFont typeface="Arial"/>
              <a:buChar char="•"/>
            </a:pPr>
            <a:endParaRPr lang="es-CL" sz="1600" dirty="0">
              <a:solidFill>
                <a:schemeClr val="tx1">
                  <a:lumMod val="75000"/>
                  <a:lumOff val="25000"/>
                </a:schemeClr>
              </a:solidFill>
              <a:latin typeface="Candara" pitchFamily="34" charset="0"/>
              <a:cs typeface="Corbel"/>
            </a:endParaRPr>
          </a:p>
        </p:txBody>
      </p:sp>
    </p:spTree>
    <p:extLst>
      <p:ext uri="{BB962C8B-B14F-4D97-AF65-F5344CB8AC3E}">
        <p14:creationId xmlns:p14="http://schemas.microsoft.com/office/powerpoint/2010/main" val="2048796299"/>
      </p:ext>
    </p:extLst>
  </p:cSld>
  <p:clrMapOvr>
    <a:masterClrMapping/>
  </p:clrMapOvr>
  <p:transition spd="med" advClick="0" advTm="4000">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19568</TotalTime>
  <Words>2955</Words>
  <Application>Microsoft Office PowerPoint</Application>
  <PresentationFormat>Presentación en pantalla (4:3)</PresentationFormat>
  <Paragraphs>159</Paragraphs>
  <Slides>24</Slides>
  <Notes>11</Notes>
  <HiddenSlides>0</HiddenSlides>
  <MMClips>0</MMClips>
  <ScaleCrop>false</ScaleCrop>
  <HeadingPairs>
    <vt:vector size="6" baseType="variant">
      <vt:variant>
        <vt:lpstr>Fuentes usadas</vt:lpstr>
      </vt:variant>
      <vt:variant>
        <vt:i4>10</vt:i4>
      </vt:variant>
      <vt:variant>
        <vt:lpstr>Tema</vt:lpstr>
      </vt:variant>
      <vt:variant>
        <vt:i4>2</vt:i4>
      </vt:variant>
      <vt:variant>
        <vt:lpstr>Títulos de diapositiva</vt:lpstr>
      </vt:variant>
      <vt:variant>
        <vt:i4>24</vt:i4>
      </vt:variant>
    </vt:vector>
  </HeadingPairs>
  <TitlesOfParts>
    <vt:vector size="36" baseType="lpstr">
      <vt:lpstr>ＭＳ Ｐゴシック</vt:lpstr>
      <vt:lpstr>Arial</vt:lpstr>
      <vt:lpstr>Calibri</vt:lpstr>
      <vt:lpstr>Candara</vt:lpstr>
      <vt:lpstr>Corbel</vt:lpstr>
      <vt:lpstr>Courier New</vt:lpstr>
      <vt:lpstr>gobCL</vt:lpstr>
      <vt:lpstr>Times New Roman</vt:lpstr>
      <vt:lpstr>Verdana</vt:lpstr>
      <vt:lpstr>ヒラギノ角ゴ Pro W3</vt:lpstr>
      <vt:lpstr>Custom Design</vt:lpstr>
      <vt:lpstr>1_Custom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Paola Rivera Peters</dc:creator>
  <cp:lastModifiedBy>Karin Avila</cp:lastModifiedBy>
  <cp:revision>760</cp:revision>
  <cp:lastPrinted>2016-10-25T13:46:46Z</cp:lastPrinted>
  <dcterms:created xsi:type="dcterms:W3CDTF">2014-07-21T22:48:34Z</dcterms:created>
  <dcterms:modified xsi:type="dcterms:W3CDTF">2017-09-21T17:36:43Z</dcterms:modified>
</cp:coreProperties>
</file>