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312" r:id="rId5"/>
    <p:sldId id="313" r:id="rId6"/>
    <p:sldId id="259" r:id="rId7"/>
    <p:sldId id="287" r:id="rId8"/>
    <p:sldId id="260" r:id="rId9"/>
    <p:sldId id="262" r:id="rId10"/>
    <p:sldId id="291" r:id="rId11"/>
    <p:sldId id="288" r:id="rId12"/>
    <p:sldId id="289" r:id="rId13"/>
    <p:sldId id="290" r:id="rId14"/>
    <p:sldId id="279" r:id="rId15"/>
    <p:sldId id="280" r:id="rId16"/>
    <p:sldId id="281" r:id="rId17"/>
    <p:sldId id="282" r:id="rId18"/>
    <p:sldId id="283" r:id="rId19"/>
    <p:sldId id="284" r:id="rId20"/>
    <p:sldId id="285" r:id="rId21"/>
    <p:sldId id="286" r:id="rId22"/>
    <p:sldId id="304" r:id="rId23"/>
    <p:sldId id="309" r:id="rId24"/>
    <p:sldId id="308" r:id="rId2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357"/>
    <a:srgbClr val="9077B6"/>
    <a:srgbClr val="9ACECC"/>
    <a:srgbClr val="4EA19E"/>
    <a:srgbClr val="6CB8B4"/>
    <a:srgbClr val="CCC1DD"/>
    <a:srgbClr val="4B8D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74" d="100"/>
          <a:sy n="74" d="100"/>
        </p:scale>
        <p:origin x="31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C4A754-3FF5-4A30-AFAC-88D16A0975C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7F77DD71-5A53-4375-9B54-0ECD84FF0E18}">
      <dgm:prSet custT="1"/>
      <dgm:spPr>
        <a:solidFill>
          <a:srgbClr val="F58357"/>
        </a:solidFill>
        <a:ln>
          <a:noFill/>
        </a:ln>
        <a:effectLst/>
        <a:scene3d>
          <a:camera prst="orthographicFront">
            <a:rot lat="0" lon="0" rev="0"/>
          </a:camera>
          <a:lightRig rig="contrasting" dir="t">
            <a:rot lat="0" lon="0" rev="7800000"/>
          </a:lightRig>
        </a:scene3d>
        <a:sp3d>
          <a:bevelT w="139700" h="139700"/>
        </a:sp3d>
      </dgm:spPr>
      <dgm:t>
        <a:bodyPr/>
        <a:lstStyle/>
        <a:p>
          <a:pPr algn="just"/>
          <a:r>
            <a:rPr lang="es-CL" sz="1800" dirty="0" smtClean="0">
              <a:latin typeface="Formata Light" pitchFamily="34" charset="0"/>
            </a:rPr>
            <a:t>El desarrollo de Marcos Nacionales de Cualificación ha sido la tendencia internacional más importante en materia de reformas a los sistemas nacionales de educación y cualificaciones desde finales de los años 90.</a:t>
          </a:r>
          <a:endParaRPr lang="es-CL" sz="1800" dirty="0">
            <a:latin typeface="Formata Light" pitchFamily="34" charset="0"/>
          </a:endParaRPr>
        </a:p>
      </dgm:t>
    </dgm:pt>
    <dgm:pt modelId="{60EEAE43-2470-417A-90D4-52FC0FF152B9}" type="parTrans" cxnId="{44635675-27FB-4391-9195-50C580921FA3}">
      <dgm:prSet/>
      <dgm:spPr/>
      <dgm:t>
        <a:bodyPr/>
        <a:lstStyle/>
        <a:p>
          <a:endParaRPr lang="es-CL"/>
        </a:p>
      </dgm:t>
    </dgm:pt>
    <dgm:pt modelId="{3BB55448-FC75-4A70-8072-0D3CAA4F98BD}" type="sibTrans" cxnId="{44635675-27FB-4391-9195-50C580921FA3}">
      <dgm:prSet/>
      <dgm:spPr/>
      <dgm:t>
        <a:bodyPr/>
        <a:lstStyle/>
        <a:p>
          <a:endParaRPr lang="es-CL"/>
        </a:p>
      </dgm:t>
    </dgm:pt>
    <dgm:pt modelId="{48C3E6A0-C7F3-4081-8456-D9DF79DD2B04}">
      <dgm:prSet custT="1"/>
      <dgm:spPr>
        <a:solidFill>
          <a:srgbClr val="9077B6"/>
        </a:solidFill>
        <a:ln>
          <a:noFill/>
        </a:ln>
        <a:effectLst/>
        <a:scene3d>
          <a:camera prst="orthographicFront">
            <a:rot lat="0" lon="0" rev="0"/>
          </a:camera>
          <a:lightRig rig="contrasting" dir="t">
            <a:rot lat="0" lon="0" rev="7800000"/>
          </a:lightRig>
        </a:scene3d>
        <a:sp3d>
          <a:bevelT w="139700" h="139700"/>
        </a:sp3d>
      </dgm:spPr>
      <dgm:t>
        <a:bodyPr/>
        <a:lstStyle/>
        <a:p>
          <a:pPr algn="just"/>
          <a:r>
            <a:rPr lang="es-CL" sz="1800" dirty="0" smtClean="0">
              <a:latin typeface="Formata Light" pitchFamily="34" charset="0"/>
            </a:rPr>
            <a:t>Atienden a necesidades como coherencia y articulación de los sistemas de cualificación, legibilidad de las certificaciones que se otorgan y comparabilidad y compatibilidad de las cualificaciones con otros países.</a:t>
          </a:r>
          <a:endParaRPr lang="es-CL" sz="1800" dirty="0">
            <a:latin typeface="Formata Light" pitchFamily="34" charset="0"/>
          </a:endParaRPr>
        </a:p>
      </dgm:t>
    </dgm:pt>
    <dgm:pt modelId="{19FC286F-AA85-4984-BF69-85BD982DEB46}" type="parTrans" cxnId="{108CAC17-9405-4C79-9A12-8A06822A1BB4}">
      <dgm:prSet/>
      <dgm:spPr/>
      <dgm:t>
        <a:bodyPr/>
        <a:lstStyle/>
        <a:p>
          <a:endParaRPr lang="es-CL"/>
        </a:p>
      </dgm:t>
    </dgm:pt>
    <dgm:pt modelId="{9A6206F6-5B69-40A0-8BEB-C59063EAB9E2}" type="sibTrans" cxnId="{108CAC17-9405-4C79-9A12-8A06822A1BB4}">
      <dgm:prSet/>
      <dgm:spPr/>
      <dgm:t>
        <a:bodyPr/>
        <a:lstStyle/>
        <a:p>
          <a:endParaRPr lang="es-CL"/>
        </a:p>
      </dgm:t>
    </dgm:pt>
    <dgm:pt modelId="{3427C151-ED1D-46E3-A0A0-078629619A5D}">
      <dgm:prSet custT="1"/>
      <dgm:spPr>
        <a:ln>
          <a:noFill/>
        </a:ln>
        <a:effectLst/>
        <a:scene3d>
          <a:camera prst="orthographicFront">
            <a:rot lat="0" lon="0" rev="0"/>
          </a:camera>
          <a:lightRig rig="contrasting" dir="t">
            <a:rot lat="0" lon="0" rev="7800000"/>
          </a:lightRig>
        </a:scene3d>
        <a:sp3d>
          <a:bevelT w="139700" h="139700"/>
        </a:sp3d>
      </dgm:spPr>
      <dgm:t>
        <a:bodyPr/>
        <a:lstStyle/>
        <a:p>
          <a:pPr algn="just"/>
          <a:r>
            <a:rPr lang="es-CL" sz="1800" dirty="0" smtClean="0">
              <a:solidFill>
                <a:schemeClr val="bg1"/>
              </a:solidFill>
              <a:latin typeface="Formata Light" pitchFamily="34" charset="0"/>
            </a:rPr>
            <a:t>Según el último reporte del Centro Europeo para el Desarrollo de la Formación Profesional, en el año 2014, 38 países europeos han desarrollado 42 Marcos de Cualificación, sin considerar que existen Marcos de Cualificación en muchos otros países fuera de Europa, como Australia, Sudáfrica, México, Malasia, Emiratos Árabes, entre otros. </a:t>
          </a:r>
          <a:endParaRPr lang="es-CL" sz="1800" dirty="0">
            <a:solidFill>
              <a:schemeClr val="bg1"/>
            </a:solidFill>
            <a:latin typeface="Formata Light" pitchFamily="34" charset="0"/>
          </a:endParaRPr>
        </a:p>
      </dgm:t>
    </dgm:pt>
    <dgm:pt modelId="{95502BA5-089E-4242-B996-EDD51E3DF4A2}" type="parTrans" cxnId="{05DFD608-BA2F-4AE1-A119-16D2110C369F}">
      <dgm:prSet/>
      <dgm:spPr/>
      <dgm:t>
        <a:bodyPr/>
        <a:lstStyle/>
        <a:p>
          <a:endParaRPr lang="es-CL"/>
        </a:p>
      </dgm:t>
    </dgm:pt>
    <dgm:pt modelId="{A6B8041B-13B5-4085-A590-BD574A97F16B}" type="sibTrans" cxnId="{05DFD608-BA2F-4AE1-A119-16D2110C369F}">
      <dgm:prSet/>
      <dgm:spPr/>
      <dgm:t>
        <a:bodyPr/>
        <a:lstStyle/>
        <a:p>
          <a:endParaRPr lang="es-CL"/>
        </a:p>
      </dgm:t>
    </dgm:pt>
    <dgm:pt modelId="{A15C11EE-97F5-4EF9-B6E9-8378D7BF1B8F}" type="pres">
      <dgm:prSet presAssocID="{34C4A754-3FF5-4A30-AFAC-88D16A0975C5}" presName="linear" presStyleCnt="0">
        <dgm:presLayoutVars>
          <dgm:dir/>
          <dgm:animLvl val="lvl"/>
          <dgm:resizeHandles val="exact"/>
        </dgm:presLayoutVars>
      </dgm:prSet>
      <dgm:spPr/>
      <dgm:t>
        <a:bodyPr/>
        <a:lstStyle/>
        <a:p>
          <a:endParaRPr lang="es-ES"/>
        </a:p>
      </dgm:t>
    </dgm:pt>
    <dgm:pt modelId="{73CA769F-8F3F-46E2-A414-0B3C2A487609}" type="pres">
      <dgm:prSet presAssocID="{7F77DD71-5A53-4375-9B54-0ECD84FF0E18}" presName="parentLin" presStyleCnt="0"/>
      <dgm:spPr/>
    </dgm:pt>
    <dgm:pt modelId="{F9421786-6D29-4F70-AEAB-A5082E75A132}" type="pres">
      <dgm:prSet presAssocID="{7F77DD71-5A53-4375-9B54-0ECD84FF0E18}" presName="parentLeftMargin" presStyleLbl="node1" presStyleIdx="0" presStyleCnt="3"/>
      <dgm:spPr/>
      <dgm:t>
        <a:bodyPr/>
        <a:lstStyle/>
        <a:p>
          <a:endParaRPr lang="es-ES"/>
        </a:p>
      </dgm:t>
    </dgm:pt>
    <dgm:pt modelId="{A05A8182-9F51-42A5-854B-2B87E4ED2993}" type="pres">
      <dgm:prSet presAssocID="{7F77DD71-5A53-4375-9B54-0ECD84FF0E18}" presName="parentText" presStyleLbl="node1" presStyleIdx="0" presStyleCnt="3" custScaleX="125559" custScaleY="148753">
        <dgm:presLayoutVars>
          <dgm:chMax val="0"/>
          <dgm:bulletEnabled val="1"/>
        </dgm:presLayoutVars>
      </dgm:prSet>
      <dgm:spPr/>
      <dgm:t>
        <a:bodyPr/>
        <a:lstStyle/>
        <a:p>
          <a:endParaRPr lang="es-ES"/>
        </a:p>
      </dgm:t>
    </dgm:pt>
    <dgm:pt modelId="{D6930A11-74BD-43C1-85C4-483BAA7C1076}" type="pres">
      <dgm:prSet presAssocID="{7F77DD71-5A53-4375-9B54-0ECD84FF0E18}" presName="negativeSpace" presStyleCnt="0"/>
      <dgm:spPr/>
    </dgm:pt>
    <dgm:pt modelId="{449A1B9F-A31B-4795-B52A-7194FC80A5AB}" type="pres">
      <dgm:prSet presAssocID="{7F77DD71-5A53-4375-9B54-0ECD84FF0E18}" presName="childText" presStyleLbl="conFgAcc1" presStyleIdx="0" presStyleCnt="3">
        <dgm:presLayoutVars>
          <dgm:bulletEnabled val="1"/>
        </dgm:presLayoutVars>
      </dgm:prSet>
      <dgm:spPr>
        <a:ln>
          <a:solidFill>
            <a:schemeClr val="bg1">
              <a:lumMod val="50000"/>
            </a:schemeClr>
          </a:solidFill>
        </a:ln>
      </dgm:spPr>
    </dgm:pt>
    <dgm:pt modelId="{D99AE64A-F135-42B9-AA8F-3CF70AFF749E}" type="pres">
      <dgm:prSet presAssocID="{3BB55448-FC75-4A70-8072-0D3CAA4F98BD}" presName="spaceBetweenRectangles" presStyleCnt="0"/>
      <dgm:spPr/>
    </dgm:pt>
    <dgm:pt modelId="{48493376-6581-486F-92B6-8BC8B29A4127}" type="pres">
      <dgm:prSet presAssocID="{48C3E6A0-C7F3-4081-8456-D9DF79DD2B04}" presName="parentLin" presStyleCnt="0"/>
      <dgm:spPr/>
    </dgm:pt>
    <dgm:pt modelId="{5627056F-1319-48E0-BFE0-235679846B03}" type="pres">
      <dgm:prSet presAssocID="{48C3E6A0-C7F3-4081-8456-D9DF79DD2B04}" presName="parentLeftMargin" presStyleLbl="node1" presStyleIdx="0" presStyleCnt="3"/>
      <dgm:spPr/>
      <dgm:t>
        <a:bodyPr/>
        <a:lstStyle/>
        <a:p>
          <a:endParaRPr lang="es-ES"/>
        </a:p>
      </dgm:t>
    </dgm:pt>
    <dgm:pt modelId="{943DCEAF-29D6-46D2-82E6-56C3D5B2FDB7}" type="pres">
      <dgm:prSet presAssocID="{48C3E6A0-C7F3-4081-8456-D9DF79DD2B04}" presName="parentText" presStyleLbl="node1" presStyleIdx="1" presStyleCnt="3" custScaleX="125559" custScaleY="148753">
        <dgm:presLayoutVars>
          <dgm:chMax val="0"/>
          <dgm:bulletEnabled val="1"/>
        </dgm:presLayoutVars>
      </dgm:prSet>
      <dgm:spPr/>
      <dgm:t>
        <a:bodyPr/>
        <a:lstStyle/>
        <a:p>
          <a:endParaRPr lang="es-CL"/>
        </a:p>
      </dgm:t>
    </dgm:pt>
    <dgm:pt modelId="{CDF7CAA2-7C3C-4ED8-85B9-31E5A595C394}" type="pres">
      <dgm:prSet presAssocID="{48C3E6A0-C7F3-4081-8456-D9DF79DD2B04}" presName="negativeSpace" presStyleCnt="0"/>
      <dgm:spPr/>
    </dgm:pt>
    <dgm:pt modelId="{FEAD349B-972A-424C-BC1D-B727DF7CE5DB}" type="pres">
      <dgm:prSet presAssocID="{48C3E6A0-C7F3-4081-8456-D9DF79DD2B04}" presName="childText" presStyleLbl="conFgAcc1" presStyleIdx="1" presStyleCnt="3">
        <dgm:presLayoutVars>
          <dgm:bulletEnabled val="1"/>
        </dgm:presLayoutVars>
      </dgm:prSet>
      <dgm:spPr>
        <a:ln>
          <a:solidFill>
            <a:schemeClr val="bg1">
              <a:lumMod val="50000"/>
            </a:schemeClr>
          </a:solidFill>
        </a:ln>
      </dgm:spPr>
    </dgm:pt>
    <dgm:pt modelId="{07BF00F0-E97C-42EB-9521-624A8045B814}" type="pres">
      <dgm:prSet presAssocID="{9A6206F6-5B69-40A0-8BEB-C59063EAB9E2}" presName="spaceBetweenRectangles" presStyleCnt="0"/>
      <dgm:spPr/>
    </dgm:pt>
    <dgm:pt modelId="{D28D25BB-71C1-4F77-86ED-9F2289BDE759}" type="pres">
      <dgm:prSet presAssocID="{3427C151-ED1D-46E3-A0A0-078629619A5D}" presName="parentLin" presStyleCnt="0"/>
      <dgm:spPr/>
    </dgm:pt>
    <dgm:pt modelId="{B9D5307C-67C3-4CBA-94F4-B4D88B556620}" type="pres">
      <dgm:prSet presAssocID="{3427C151-ED1D-46E3-A0A0-078629619A5D}" presName="parentLeftMargin" presStyleLbl="node1" presStyleIdx="1" presStyleCnt="3"/>
      <dgm:spPr/>
      <dgm:t>
        <a:bodyPr/>
        <a:lstStyle/>
        <a:p>
          <a:endParaRPr lang="es-ES"/>
        </a:p>
      </dgm:t>
    </dgm:pt>
    <dgm:pt modelId="{0A4F3CF8-03E2-4866-8459-B74B3EC1955D}" type="pres">
      <dgm:prSet presAssocID="{3427C151-ED1D-46E3-A0A0-078629619A5D}" presName="parentText" presStyleLbl="node1" presStyleIdx="2" presStyleCnt="3" custScaleX="124467" custScaleY="148753">
        <dgm:presLayoutVars>
          <dgm:chMax val="0"/>
          <dgm:bulletEnabled val="1"/>
        </dgm:presLayoutVars>
      </dgm:prSet>
      <dgm:spPr/>
      <dgm:t>
        <a:bodyPr/>
        <a:lstStyle/>
        <a:p>
          <a:endParaRPr lang="es-CL"/>
        </a:p>
      </dgm:t>
    </dgm:pt>
    <dgm:pt modelId="{3121E687-B7A6-4243-8822-276339D1DD85}" type="pres">
      <dgm:prSet presAssocID="{3427C151-ED1D-46E3-A0A0-078629619A5D}" presName="negativeSpace" presStyleCnt="0"/>
      <dgm:spPr/>
    </dgm:pt>
    <dgm:pt modelId="{29219938-2CBD-4685-9538-64C7CC881C15}" type="pres">
      <dgm:prSet presAssocID="{3427C151-ED1D-46E3-A0A0-078629619A5D}" presName="childText" presStyleLbl="conFgAcc1" presStyleIdx="2" presStyleCnt="3">
        <dgm:presLayoutVars>
          <dgm:bulletEnabled val="1"/>
        </dgm:presLayoutVars>
      </dgm:prSet>
      <dgm:spPr>
        <a:ln>
          <a:solidFill>
            <a:schemeClr val="bg1">
              <a:lumMod val="50000"/>
            </a:schemeClr>
          </a:solidFill>
        </a:ln>
      </dgm:spPr>
    </dgm:pt>
  </dgm:ptLst>
  <dgm:cxnLst>
    <dgm:cxn modelId="{67AFFC9C-885A-473C-87DF-7BB4A58EEEB7}" type="presOf" srcId="{34C4A754-3FF5-4A30-AFAC-88D16A0975C5}" destId="{A15C11EE-97F5-4EF9-B6E9-8378D7BF1B8F}" srcOrd="0" destOrd="0" presId="urn:microsoft.com/office/officeart/2005/8/layout/list1"/>
    <dgm:cxn modelId="{05DFD608-BA2F-4AE1-A119-16D2110C369F}" srcId="{34C4A754-3FF5-4A30-AFAC-88D16A0975C5}" destId="{3427C151-ED1D-46E3-A0A0-078629619A5D}" srcOrd="2" destOrd="0" parTransId="{95502BA5-089E-4242-B996-EDD51E3DF4A2}" sibTransId="{A6B8041B-13B5-4085-A590-BD574A97F16B}"/>
    <dgm:cxn modelId="{44635675-27FB-4391-9195-50C580921FA3}" srcId="{34C4A754-3FF5-4A30-AFAC-88D16A0975C5}" destId="{7F77DD71-5A53-4375-9B54-0ECD84FF0E18}" srcOrd="0" destOrd="0" parTransId="{60EEAE43-2470-417A-90D4-52FC0FF152B9}" sibTransId="{3BB55448-FC75-4A70-8072-0D3CAA4F98BD}"/>
    <dgm:cxn modelId="{E9AAC65F-C0AD-4AB8-8A29-397C376AE1CA}" type="presOf" srcId="{3427C151-ED1D-46E3-A0A0-078629619A5D}" destId="{0A4F3CF8-03E2-4866-8459-B74B3EC1955D}" srcOrd="1" destOrd="0" presId="urn:microsoft.com/office/officeart/2005/8/layout/list1"/>
    <dgm:cxn modelId="{57A55B9C-46FE-4315-8BFD-1C599FD7A780}" type="presOf" srcId="{3427C151-ED1D-46E3-A0A0-078629619A5D}" destId="{B9D5307C-67C3-4CBA-94F4-B4D88B556620}" srcOrd="0" destOrd="0" presId="urn:microsoft.com/office/officeart/2005/8/layout/list1"/>
    <dgm:cxn modelId="{108CAC17-9405-4C79-9A12-8A06822A1BB4}" srcId="{34C4A754-3FF5-4A30-AFAC-88D16A0975C5}" destId="{48C3E6A0-C7F3-4081-8456-D9DF79DD2B04}" srcOrd="1" destOrd="0" parTransId="{19FC286F-AA85-4984-BF69-85BD982DEB46}" sibTransId="{9A6206F6-5B69-40A0-8BEB-C59063EAB9E2}"/>
    <dgm:cxn modelId="{E50471DE-290C-4737-9C99-7D2F4E5E89F6}" type="presOf" srcId="{48C3E6A0-C7F3-4081-8456-D9DF79DD2B04}" destId="{5627056F-1319-48E0-BFE0-235679846B03}" srcOrd="0" destOrd="0" presId="urn:microsoft.com/office/officeart/2005/8/layout/list1"/>
    <dgm:cxn modelId="{EB9ECD3B-4B01-44D3-BD43-22C6A6E3D0D5}" type="presOf" srcId="{7F77DD71-5A53-4375-9B54-0ECD84FF0E18}" destId="{A05A8182-9F51-42A5-854B-2B87E4ED2993}" srcOrd="1" destOrd="0" presId="urn:microsoft.com/office/officeart/2005/8/layout/list1"/>
    <dgm:cxn modelId="{41AB8F4A-484D-4F7A-B056-179D4A655850}" type="presOf" srcId="{48C3E6A0-C7F3-4081-8456-D9DF79DD2B04}" destId="{943DCEAF-29D6-46D2-82E6-56C3D5B2FDB7}" srcOrd="1" destOrd="0" presId="urn:microsoft.com/office/officeart/2005/8/layout/list1"/>
    <dgm:cxn modelId="{03403E3C-73D6-4E9E-A1F3-E1E1288E4211}" type="presOf" srcId="{7F77DD71-5A53-4375-9B54-0ECD84FF0E18}" destId="{F9421786-6D29-4F70-AEAB-A5082E75A132}" srcOrd="0" destOrd="0" presId="urn:microsoft.com/office/officeart/2005/8/layout/list1"/>
    <dgm:cxn modelId="{5839DAB8-B3E3-4016-A6B8-615996CAE569}" type="presParOf" srcId="{A15C11EE-97F5-4EF9-B6E9-8378D7BF1B8F}" destId="{73CA769F-8F3F-46E2-A414-0B3C2A487609}" srcOrd="0" destOrd="0" presId="urn:microsoft.com/office/officeart/2005/8/layout/list1"/>
    <dgm:cxn modelId="{323DD907-AAA5-48B9-9266-D6B1ECCC0638}" type="presParOf" srcId="{73CA769F-8F3F-46E2-A414-0B3C2A487609}" destId="{F9421786-6D29-4F70-AEAB-A5082E75A132}" srcOrd="0" destOrd="0" presId="urn:microsoft.com/office/officeart/2005/8/layout/list1"/>
    <dgm:cxn modelId="{9C0A1A7F-2176-45C6-B6A8-4DF42A9864F8}" type="presParOf" srcId="{73CA769F-8F3F-46E2-A414-0B3C2A487609}" destId="{A05A8182-9F51-42A5-854B-2B87E4ED2993}" srcOrd="1" destOrd="0" presId="urn:microsoft.com/office/officeart/2005/8/layout/list1"/>
    <dgm:cxn modelId="{93928F6F-7A88-42D9-A947-BDD2F76F6A65}" type="presParOf" srcId="{A15C11EE-97F5-4EF9-B6E9-8378D7BF1B8F}" destId="{D6930A11-74BD-43C1-85C4-483BAA7C1076}" srcOrd="1" destOrd="0" presId="urn:microsoft.com/office/officeart/2005/8/layout/list1"/>
    <dgm:cxn modelId="{9525DDB8-20F4-4B08-A8FF-AA3689376DC9}" type="presParOf" srcId="{A15C11EE-97F5-4EF9-B6E9-8378D7BF1B8F}" destId="{449A1B9F-A31B-4795-B52A-7194FC80A5AB}" srcOrd="2" destOrd="0" presId="urn:microsoft.com/office/officeart/2005/8/layout/list1"/>
    <dgm:cxn modelId="{2B596BE3-BC91-4881-A0D6-0D59EFC582AB}" type="presParOf" srcId="{A15C11EE-97F5-4EF9-B6E9-8378D7BF1B8F}" destId="{D99AE64A-F135-42B9-AA8F-3CF70AFF749E}" srcOrd="3" destOrd="0" presId="urn:microsoft.com/office/officeart/2005/8/layout/list1"/>
    <dgm:cxn modelId="{62DF45FA-313A-4098-82C1-CFE4CAAFF749}" type="presParOf" srcId="{A15C11EE-97F5-4EF9-B6E9-8378D7BF1B8F}" destId="{48493376-6581-486F-92B6-8BC8B29A4127}" srcOrd="4" destOrd="0" presId="urn:microsoft.com/office/officeart/2005/8/layout/list1"/>
    <dgm:cxn modelId="{D2F20FF5-24A7-45BA-92FE-8D2E039DAF38}" type="presParOf" srcId="{48493376-6581-486F-92B6-8BC8B29A4127}" destId="{5627056F-1319-48E0-BFE0-235679846B03}" srcOrd="0" destOrd="0" presId="urn:microsoft.com/office/officeart/2005/8/layout/list1"/>
    <dgm:cxn modelId="{FD64628D-A13E-4D00-AC95-377ED6A392AC}" type="presParOf" srcId="{48493376-6581-486F-92B6-8BC8B29A4127}" destId="{943DCEAF-29D6-46D2-82E6-56C3D5B2FDB7}" srcOrd="1" destOrd="0" presId="urn:microsoft.com/office/officeart/2005/8/layout/list1"/>
    <dgm:cxn modelId="{39CF3B0E-87E9-419D-BB29-86ACA010F320}" type="presParOf" srcId="{A15C11EE-97F5-4EF9-B6E9-8378D7BF1B8F}" destId="{CDF7CAA2-7C3C-4ED8-85B9-31E5A595C394}" srcOrd="5" destOrd="0" presId="urn:microsoft.com/office/officeart/2005/8/layout/list1"/>
    <dgm:cxn modelId="{E595515B-D110-4C17-8D12-A4CBABB5305A}" type="presParOf" srcId="{A15C11EE-97F5-4EF9-B6E9-8378D7BF1B8F}" destId="{FEAD349B-972A-424C-BC1D-B727DF7CE5DB}" srcOrd="6" destOrd="0" presId="urn:microsoft.com/office/officeart/2005/8/layout/list1"/>
    <dgm:cxn modelId="{DEF2A16F-3216-4621-A971-091C9C330CEF}" type="presParOf" srcId="{A15C11EE-97F5-4EF9-B6E9-8378D7BF1B8F}" destId="{07BF00F0-E97C-42EB-9521-624A8045B814}" srcOrd="7" destOrd="0" presId="urn:microsoft.com/office/officeart/2005/8/layout/list1"/>
    <dgm:cxn modelId="{5EFEF8DC-E30E-44F0-9319-65BB34312DAA}" type="presParOf" srcId="{A15C11EE-97F5-4EF9-B6E9-8378D7BF1B8F}" destId="{D28D25BB-71C1-4F77-86ED-9F2289BDE759}" srcOrd="8" destOrd="0" presId="urn:microsoft.com/office/officeart/2005/8/layout/list1"/>
    <dgm:cxn modelId="{88C0A98B-8DAD-4182-8075-8730EECB5C23}" type="presParOf" srcId="{D28D25BB-71C1-4F77-86ED-9F2289BDE759}" destId="{B9D5307C-67C3-4CBA-94F4-B4D88B556620}" srcOrd="0" destOrd="0" presId="urn:microsoft.com/office/officeart/2005/8/layout/list1"/>
    <dgm:cxn modelId="{ABE4C7EB-AEE6-4726-B078-07D47BF5564C}" type="presParOf" srcId="{D28D25BB-71C1-4F77-86ED-9F2289BDE759}" destId="{0A4F3CF8-03E2-4866-8459-B74B3EC1955D}" srcOrd="1" destOrd="0" presId="urn:microsoft.com/office/officeart/2005/8/layout/list1"/>
    <dgm:cxn modelId="{BC280E80-A3D6-4562-B1B4-D73F15E264FE}" type="presParOf" srcId="{A15C11EE-97F5-4EF9-B6E9-8378D7BF1B8F}" destId="{3121E687-B7A6-4243-8822-276339D1DD85}" srcOrd="9" destOrd="0" presId="urn:microsoft.com/office/officeart/2005/8/layout/list1"/>
    <dgm:cxn modelId="{74C68519-7C05-4671-B56F-D14A0D594270}" type="presParOf" srcId="{A15C11EE-97F5-4EF9-B6E9-8378D7BF1B8F}" destId="{29219938-2CBD-4685-9538-64C7CC881C1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A1B9F-A31B-4795-B52A-7194FC80A5AB}">
      <dsp:nvSpPr>
        <dsp:cNvPr id="0" name=""/>
        <dsp:cNvSpPr/>
      </dsp:nvSpPr>
      <dsp:spPr>
        <a:xfrm>
          <a:off x="0" y="918279"/>
          <a:ext cx="10873509" cy="781200"/>
        </a:xfrm>
        <a:prstGeom prst="rect">
          <a:avLst/>
        </a:prstGeom>
        <a:solidFill>
          <a:schemeClr val="lt1">
            <a:alpha val="90000"/>
            <a:hueOff val="0"/>
            <a:satOff val="0"/>
            <a:lumOff val="0"/>
            <a:alphaOff val="0"/>
          </a:schemeClr>
        </a:solidFill>
        <a:ln w="12700" cap="flat" cmpd="sng" algn="ctr">
          <a:solidFill>
            <a:schemeClr val="bg1">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A05A8182-9F51-42A5-854B-2B87E4ED2993}">
      <dsp:nvSpPr>
        <dsp:cNvPr id="0" name=""/>
        <dsp:cNvSpPr/>
      </dsp:nvSpPr>
      <dsp:spPr>
        <a:xfrm>
          <a:off x="543675" y="14570"/>
          <a:ext cx="9556868" cy="1361268"/>
        </a:xfrm>
        <a:prstGeom prst="roundRect">
          <a:avLst/>
        </a:prstGeom>
        <a:solidFill>
          <a:srgbClr val="F58357"/>
        </a:solidFill>
        <a:ln w="12700" cap="flat" cmpd="sng" algn="ctr">
          <a:noFill/>
          <a:prstDash val="solid"/>
          <a:miter lim="800000"/>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287695" tIns="0" rIns="287695" bIns="0" numCol="1" spcCol="1270" anchor="ctr" anchorCtr="0">
          <a:noAutofit/>
        </a:bodyPr>
        <a:lstStyle/>
        <a:p>
          <a:pPr lvl="0" algn="just" defTabSz="800100">
            <a:lnSpc>
              <a:spcPct val="90000"/>
            </a:lnSpc>
            <a:spcBef>
              <a:spcPct val="0"/>
            </a:spcBef>
            <a:spcAft>
              <a:spcPct val="35000"/>
            </a:spcAft>
          </a:pPr>
          <a:r>
            <a:rPr lang="es-CL" sz="1800" kern="1200" dirty="0" smtClean="0">
              <a:latin typeface="Formata Light" pitchFamily="34" charset="0"/>
            </a:rPr>
            <a:t>El desarrollo de Marcos Nacionales de Cualificación ha sido la tendencia internacional más importante en materia de reformas a los sistemas nacionales de educación y cualificaciones desde finales de los años 90.</a:t>
          </a:r>
          <a:endParaRPr lang="es-CL" sz="1800" kern="1200" dirty="0">
            <a:latin typeface="Formata Light" pitchFamily="34" charset="0"/>
          </a:endParaRPr>
        </a:p>
      </dsp:txBody>
      <dsp:txXfrm>
        <a:off x="610127" y="81022"/>
        <a:ext cx="9423964" cy="1228364"/>
      </dsp:txXfrm>
    </dsp:sp>
    <dsp:sp modelId="{FEAD349B-972A-424C-BC1D-B727DF7CE5DB}">
      <dsp:nvSpPr>
        <dsp:cNvPr id="0" name=""/>
        <dsp:cNvSpPr/>
      </dsp:nvSpPr>
      <dsp:spPr>
        <a:xfrm>
          <a:off x="0" y="2770587"/>
          <a:ext cx="10873509" cy="781200"/>
        </a:xfrm>
        <a:prstGeom prst="rect">
          <a:avLst/>
        </a:prstGeom>
        <a:solidFill>
          <a:schemeClr val="lt1">
            <a:alpha val="90000"/>
            <a:hueOff val="0"/>
            <a:satOff val="0"/>
            <a:lumOff val="0"/>
            <a:alphaOff val="0"/>
          </a:schemeClr>
        </a:solidFill>
        <a:ln w="12700" cap="flat" cmpd="sng" algn="ctr">
          <a:solidFill>
            <a:schemeClr val="bg1">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943DCEAF-29D6-46D2-82E6-56C3D5B2FDB7}">
      <dsp:nvSpPr>
        <dsp:cNvPr id="0" name=""/>
        <dsp:cNvSpPr/>
      </dsp:nvSpPr>
      <dsp:spPr>
        <a:xfrm>
          <a:off x="543675" y="1866879"/>
          <a:ext cx="9556868" cy="1361268"/>
        </a:xfrm>
        <a:prstGeom prst="roundRect">
          <a:avLst/>
        </a:prstGeom>
        <a:solidFill>
          <a:srgbClr val="9077B6"/>
        </a:solidFill>
        <a:ln w="12700" cap="flat" cmpd="sng" algn="ctr">
          <a:noFill/>
          <a:prstDash val="solid"/>
          <a:miter lim="800000"/>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287695" tIns="0" rIns="287695" bIns="0" numCol="1" spcCol="1270" anchor="ctr" anchorCtr="0">
          <a:noAutofit/>
        </a:bodyPr>
        <a:lstStyle/>
        <a:p>
          <a:pPr lvl="0" algn="just" defTabSz="800100">
            <a:lnSpc>
              <a:spcPct val="90000"/>
            </a:lnSpc>
            <a:spcBef>
              <a:spcPct val="0"/>
            </a:spcBef>
            <a:spcAft>
              <a:spcPct val="35000"/>
            </a:spcAft>
          </a:pPr>
          <a:r>
            <a:rPr lang="es-CL" sz="1800" kern="1200" dirty="0" smtClean="0">
              <a:latin typeface="Formata Light" pitchFamily="34" charset="0"/>
            </a:rPr>
            <a:t>Atienden a necesidades como coherencia y articulación de los sistemas de cualificación, legibilidad de las certificaciones que se otorgan y comparabilidad y compatibilidad de las cualificaciones con otros países.</a:t>
          </a:r>
          <a:endParaRPr lang="es-CL" sz="1800" kern="1200" dirty="0">
            <a:latin typeface="Formata Light" pitchFamily="34" charset="0"/>
          </a:endParaRPr>
        </a:p>
      </dsp:txBody>
      <dsp:txXfrm>
        <a:off x="610127" y="1933331"/>
        <a:ext cx="9423964" cy="1228364"/>
      </dsp:txXfrm>
    </dsp:sp>
    <dsp:sp modelId="{29219938-2CBD-4685-9538-64C7CC881C15}">
      <dsp:nvSpPr>
        <dsp:cNvPr id="0" name=""/>
        <dsp:cNvSpPr/>
      </dsp:nvSpPr>
      <dsp:spPr>
        <a:xfrm>
          <a:off x="0" y="4622896"/>
          <a:ext cx="10873509" cy="781200"/>
        </a:xfrm>
        <a:prstGeom prst="rect">
          <a:avLst/>
        </a:prstGeom>
        <a:solidFill>
          <a:schemeClr val="lt1">
            <a:alpha val="90000"/>
            <a:hueOff val="0"/>
            <a:satOff val="0"/>
            <a:lumOff val="0"/>
            <a:alphaOff val="0"/>
          </a:schemeClr>
        </a:solidFill>
        <a:ln w="12700" cap="flat" cmpd="sng" algn="ctr">
          <a:solidFill>
            <a:schemeClr val="bg1">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0A4F3CF8-03E2-4866-8459-B74B3EC1955D}">
      <dsp:nvSpPr>
        <dsp:cNvPr id="0" name=""/>
        <dsp:cNvSpPr/>
      </dsp:nvSpPr>
      <dsp:spPr>
        <a:xfrm>
          <a:off x="543675" y="3719187"/>
          <a:ext cx="9473751" cy="1361268"/>
        </a:xfrm>
        <a:prstGeom prst="roundRect">
          <a:avLst/>
        </a:prstGeom>
        <a:solidFill>
          <a:schemeClr val="accent1">
            <a:hueOff val="0"/>
            <a:satOff val="0"/>
            <a:lumOff val="0"/>
            <a:alphaOff val="0"/>
          </a:schemeClr>
        </a:solidFill>
        <a:ln w="12700" cap="flat" cmpd="sng" algn="ctr">
          <a:noFill/>
          <a:prstDash val="solid"/>
          <a:miter lim="800000"/>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287695" tIns="0" rIns="287695" bIns="0" numCol="1" spcCol="1270" anchor="ctr" anchorCtr="0">
          <a:noAutofit/>
        </a:bodyPr>
        <a:lstStyle/>
        <a:p>
          <a:pPr lvl="0" algn="just" defTabSz="800100">
            <a:lnSpc>
              <a:spcPct val="90000"/>
            </a:lnSpc>
            <a:spcBef>
              <a:spcPct val="0"/>
            </a:spcBef>
            <a:spcAft>
              <a:spcPct val="35000"/>
            </a:spcAft>
          </a:pPr>
          <a:r>
            <a:rPr lang="es-CL" sz="1800" kern="1200" dirty="0" smtClean="0">
              <a:solidFill>
                <a:schemeClr val="bg1"/>
              </a:solidFill>
              <a:latin typeface="Formata Light" pitchFamily="34" charset="0"/>
            </a:rPr>
            <a:t>Según el último reporte del Centro Europeo para el Desarrollo de la Formación Profesional, en el año 2014, 38 países europeos han desarrollado 42 Marcos de Cualificación, sin considerar que existen Marcos de Cualificación en muchos otros países fuera de Europa, como Australia, Sudáfrica, México, Malasia, Emiratos Árabes, entre otros. </a:t>
          </a:r>
          <a:endParaRPr lang="es-CL" sz="1800" kern="1200" dirty="0">
            <a:solidFill>
              <a:schemeClr val="bg1"/>
            </a:solidFill>
            <a:latin typeface="Formata Light" pitchFamily="34" charset="0"/>
          </a:endParaRPr>
        </a:p>
      </dsp:txBody>
      <dsp:txXfrm>
        <a:off x="610127" y="3785639"/>
        <a:ext cx="9340847" cy="122836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6ACC1B-7BF4-4D9F-8F7A-59FC746D8712}" type="datetimeFigureOut">
              <a:rPr lang="es-CL" smtClean="0"/>
              <a:t>04-10-2016</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778CDE-68E2-4DE3-8BD2-BC521EC4C9C4}" type="slidenum">
              <a:rPr lang="es-CL" smtClean="0"/>
              <a:t>‹Nº›</a:t>
            </a:fld>
            <a:endParaRPr lang="es-CL"/>
          </a:p>
        </p:txBody>
      </p:sp>
    </p:spTree>
    <p:extLst>
      <p:ext uri="{BB962C8B-B14F-4D97-AF65-F5344CB8AC3E}">
        <p14:creationId xmlns:p14="http://schemas.microsoft.com/office/powerpoint/2010/main" val="4019915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479015" y="6142383"/>
            <a:ext cx="842193" cy="892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82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F51D0B66-569F-4005-A85C-78B0E842D231}" type="datetimeFigureOut">
              <a:rPr lang="es-CL" smtClean="0"/>
              <a:t>04-10-2016</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139880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F51D0B66-569F-4005-A85C-78B0E842D231}" type="datetimeFigureOut">
              <a:rPr lang="es-CL" smtClean="0"/>
              <a:t>04-10-2016</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4073853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seño personalizado">
    <p:spTree>
      <p:nvGrpSpPr>
        <p:cNvPr id="1" name=""/>
        <p:cNvGrpSpPr/>
        <p:nvPr/>
      </p:nvGrpSpPr>
      <p:grpSpPr>
        <a:xfrm>
          <a:off x="0" y="0"/>
          <a:ext cx="0" cy="0"/>
          <a:chOff x="0" y="0"/>
          <a:chExt cx="0" cy="0"/>
        </a:xfrm>
      </p:grpSpPr>
      <p:grpSp>
        <p:nvGrpSpPr>
          <p:cNvPr id="10" name="9 Grupo"/>
          <p:cNvGrpSpPr/>
          <p:nvPr userDrawn="1"/>
        </p:nvGrpSpPr>
        <p:grpSpPr>
          <a:xfrm>
            <a:off x="11295763" y="6049893"/>
            <a:ext cx="997749" cy="1113427"/>
            <a:chOff x="7542052" y="3675625"/>
            <a:chExt cx="1758766" cy="1962674"/>
          </a:xfrm>
        </p:grpSpPr>
        <p:sp>
          <p:nvSpPr>
            <p:cNvPr id="11" name="Freeform 10"/>
            <p:cNvSpPr>
              <a:spLocks/>
            </p:cNvSpPr>
            <p:nvPr userDrawn="1"/>
          </p:nvSpPr>
          <p:spPr bwMode="auto">
            <a:xfrm>
              <a:off x="7542052" y="4350991"/>
              <a:ext cx="779708" cy="606883"/>
            </a:xfrm>
            <a:custGeom>
              <a:avLst/>
              <a:gdLst>
                <a:gd name="T0" fmla="*/ 2186 w 2734"/>
                <a:gd name="T1" fmla="*/ 0 h 2128"/>
                <a:gd name="T2" fmla="*/ 0 w 2734"/>
                <a:gd name="T3" fmla="*/ 997 h 2128"/>
                <a:gd name="T4" fmla="*/ 2112 w 2734"/>
                <a:gd name="T5" fmla="*/ 2128 h 2128"/>
                <a:gd name="T6" fmla="*/ 2734 w 2734"/>
                <a:gd name="T7" fmla="*/ 1065 h 2128"/>
                <a:gd name="T8" fmla="*/ 2186 w 2734"/>
                <a:gd name="T9" fmla="*/ 0 h 2128"/>
              </a:gdLst>
              <a:ahLst/>
              <a:cxnLst>
                <a:cxn ang="0">
                  <a:pos x="T0" y="T1"/>
                </a:cxn>
                <a:cxn ang="0">
                  <a:pos x="T2" y="T3"/>
                </a:cxn>
                <a:cxn ang="0">
                  <a:pos x="T4" y="T5"/>
                </a:cxn>
                <a:cxn ang="0">
                  <a:pos x="T6" y="T7"/>
                </a:cxn>
                <a:cxn ang="0">
                  <a:pos x="T8" y="T9"/>
                </a:cxn>
              </a:cxnLst>
              <a:rect l="0" t="0" r="r" b="b"/>
              <a:pathLst>
                <a:path w="2734" h="2128">
                  <a:moveTo>
                    <a:pt x="2186" y="0"/>
                  </a:moveTo>
                  <a:lnTo>
                    <a:pt x="0" y="997"/>
                  </a:lnTo>
                  <a:lnTo>
                    <a:pt x="2112" y="2128"/>
                  </a:lnTo>
                  <a:lnTo>
                    <a:pt x="2734" y="1065"/>
                  </a:lnTo>
                  <a:lnTo>
                    <a:pt x="2186" y="0"/>
                  </a:lnTo>
                  <a:close/>
                </a:path>
              </a:pathLst>
            </a:custGeom>
            <a:gradFill flip="none" rotWithShape="1">
              <a:gsLst>
                <a:gs pos="0">
                  <a:srgbClr val="A8CAEA">
                    <a:tint val="66000"/>
                    <a:satMod val="160000"/>
                  </a:srgbClr>
                </a:gs>
                <a:gs pos="81000">
                  <a:schemeClr val="bg1"/>
                </a:gs>
              </a:gsLst>
              <a:lin ang="10800000" scaled="1"/>
              <a:tileRect/>
            </a:gradFill>
            <a:ln>
              <a:noFill/>
            </a:ln>
            <a:extLst/>
          </p:spPr>
          <p:txBody>
            <a:bodyPr vert="horz" wrap="square" lIns="91440" tIns="45720" rIns="91440" bIns="45720" numCol="1" anchor="t" anchorCtr="0" compatLnSpc="1">
              <a:prstTxWarp prst="textNoShape">
                <a:avLst/>
              </a:prstTxWarp>
            </a:bodyPr>
            <a:lstStyle/>
            <a:p>
              <a:pPr defTabSz="609585"/>
              <a:endParaRPr lang="es-ES" sz="2400">
                <a:solidFill>
                  <a:prstClr val="black"/>
                </a:solidFill>
              </a:endParaRPr>
            </a:p>
          </p:txBody>
        </p:sp>
        <p:sp>
          <p:nvSpPr>
            <p:cNvPr id="12" name="Freeform 11"/>
            <p:cNvSpPr>
              <a:spLocks/>
            </p:cNvSpPr>
            <p:nvPr userDrawn="1"/>
          </p:nvSpPr>
          <p:spPr bwMode="auto">
            <a:xfrm>
              <a:off x="8165761" y="3675625"/>
              <a:ext cx="584353" cy="740067"/>
            </a:xfrm>
            <a:custGeom>
              <a:avLst/>
              <a:gdLst>
                <a:gd name="T0" fmla="*/ 2049 w 2049"/>
                <a:gd name="T1" fmla="*/ 1781 h 2595"/>
                <a:gd name="T2" fmla="*/ 416 w 2049"/>
                <a:gd name="T3" fmla="*/ 0 h 2595"/>
                <a:gd name="T4" fmla="*/ 0 w 2049"/>
                <a:gd name="T5" fmla="*/ 2368 h 2595"/>
                <a:gd name="T6" fmla="*/ 1201 w 2049"/>
                <a:gd name="T7" fmla="*/ 2595 h 2595"/>
                <a:gd name="T8" fmla="*/ 2049 w 2049"/>
                <a:gd name="T9" fmla="*/ 1781 h 2595"/>
              </a:gdLst>
              <a:ahLst/>
              <a:cxnLst>
                <a:cxn ang="0">
                  <a:pos x="T0" y="T1"/>
                </a:cxn>
                <a:cxn ang="0">
                  <a:pos x="T2" y="T3"/>
                </a:cxn>
                <a:cxn ang="0">
                  <a:pos x="T4" y="T5"/>
                </a:cxn>
                <a:cxn ang="0">
                  <a:pos x="T6" y="T7"/>
                </a:cxn>
                <a:cxn ang="0">
                  <a:pos x="T8" y="T9"/>
                </a:cxn>
              </a:cxnLst>
              <a:rect l="0" t="0" r="r" b="b"/>
              <a:pathLst>
                <a:path w="2049" h="2595">
                  <a:moveTo>
                    <a:pt x="2049" y="1781"/>
                  </a:moveTo>
                  <a:lnTo>
                    <a:pt x="416" y="0"/>
                  </a:lnTo>
                  <a:lnTo>
                    <a:pt x="0" y="2368"/>
                  </a:lnTo>
                  <a:lnTo>
                    <a:pt x="1201" y="2595"/>
                  </a:lnTo>
                  <a:lnTo>
                    <a:pt x="2049" y="1781"/>
                  </a:lnTo>
                  <a:close/>
                </a:path>
              </a:pathLst>
            </a:custGeom>
            <a:gradFill flip="none" rotWithShape="1">
              <a:gsLst>
                <a:gs pos="11000">
                  <a:srgbClr val="8FC4BD"/>
                </a:gs>
                <a:gs pos="89000">
                  <a:schemeClr val="bg1"/>
                </a:gs>
              </a:gsLst>
              <a:lin ang="16200000" scaled="1"/>
              <a:tileRect/>
            </a:gradFill>
            <a:ln>
              <a:noFill/>
            </a:ln>
            <a:extLst/>
          </p:spPr>
          <p:txBody>
            <a:bodyPr vert="horz" wrap="square" lIns="91440" tIns="45720" rIns="91440" bIns="45720" numCol="1" anchor="t" anchorCtr="0" compatLnSpc="1">
              <a:prstTxWarp prst="textNoShape">
                <a:avLst/>
              </a:prstTxWarp>
            </a:bodyPr>
            <a:lstStyle/>
            <a:p>
              <a:pPr defTabSz="609585"/>
              <a:endParaRPr lang="es-ES" sz="2400">
                <a:solidFill>
                  <a:prstClr val="black"/>
                </a:solidFill>
              </a:endParaRPr>
            </a:p>
          </p:txBody>
        </p:sp>
        <p:sp>
          <p:nvSpPr>
            <p:cNvPr id="13" name="Freeform 13"/>
            <p:cNvSpPr>
              <a:spLocks/>
            </p:cNvSpPr>
            <p:nvPr userDrawn="1"/>
          </p:nvSpPr>
          <p:spPr bwMode="auto">
            <a:xfrm>
              <a:off x="8145228" y="4906503"/>
              <a:ext cx="576083" cy="731796"/>
            </a:xfrm>
            <a:custGeom>
              <a:avLst/>
              <a:gdLst>
                <a:gd name="T0" fmla="*/ 0 w 2020"/>
                <a:gd name="T1" fmla="*/ 181 h 2566"/>
                <a:gd name="T2" fmla="*/ 280 w 2020"/>
                <a:gd name="T3" fmla="*/ 2566 h 2566"/>
                <a:gd name="T4" fmla="*/ 2020 w 2020"/>
                <a:gd name="T5" fmla="*/ 905 h 2566"/>
                <a:gd name="T6" fmla="*/ 1214 w 2020"/>
                <a:gd name="T7" fmla="*/ 0 h 2566"/>
                <a:gd name="T8" fmla="*/ 0 w 2020"/>
                <a:gd name="T9" fmla="*/ 181 h 2566"/>
              </a:gdLst>
              <a:ahLst/>
              <a:cxnLst>
                <a:cxn ang="0">
                  <a:pos x="T0" y="T1"/>
                </a:cxn>
                <a:cxn ang="0">
                  <a:pos x="T2" y="T3"/>
                </a:cxn>
                <a:cxn ang="0">
                  <a:pos x="T4" y="T5"/>
                </a:cxn>
                <a:cxn ang="0">
                  <a:pos x="T6" y="T7"/>
                </a:cxn>
                <a:cxn ang="0">
                  <a:pos x="T8" y="T9"/>
                </a:cxn>
              </a:cxnLst>
              <a:rect l="0" t="0" r="r" b="b"/>
              <a:pathLst>
                <a:path w="2020" h="2566">
                  <a:moveTo>
                    <a:pt x="0" y="181"/>
                  </a:moveTo>
                  <a:lnTo>
                    <a:pt x="280" y="2566"/>
                  </a:lnTo>
                  <a:lnTo>
                    <a:pt x="2020" y="905"/>
                  </a:lnTo>
                  <a:lnTo>
                    <a:pt x="1214" y="0"/>
                  </a:lnTo>
                  <a:lnTo>
                    <a:pt x="0" y="181"/>
                  </a:lnTo>
                  <a:close/>
                </a:path>
              </a:pathLst>
            </a:custGeom>
            <a:solidFill>
              <a:srgbClr val="D1BC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09585"/>
              <a:endParaRPr lang="es-ES" sz="2400">
                <a:solidFill>
                  <a:prstClr val="black"/>
                </a:solidFill>
              </a:endParaRPr>
            </a:p>
          </p:txBody>
        </p:sp>
        <p:sp>
          <p:nvSpPr>
            <p:cNvPr id="14" name="13 Forma libre"/>
            <p:cNvSpPr/>
            <p:nvPr userDrawn="1"/>
          </p:nvSpPr>
          <p:spPr>
            <a:xfrm>
              <a:off x="8720370" y="4670477"/>
              <a:ext cx="580448" cy="544910"/>
            </a:xfrm>
            <a:custGeom>
              <a:avLst/>
              <a:gdLst>
                <a:gd name="connsiteX0" fmla="*/ 2645923 w 3336587"/>
                <a:gd name="connsiteY0" fmla="*/ 19456 h 3132307"/>
                <a:gd name="connsiteX1" fmla="*/ 418289 w 3336587"/>
                <a:gd name="connsiteY1" fmla="*/ 836579 h 3132307"/>
                <a:gd name="connsiteX2" fmla="*/ 0 w 3336587"/>
                <a:gd name="connsiteY2" fmla="*/ 2850204 h 3132307"/>
                <a:gd name="connsiteX3" fmla="*/ 3336587 w 3336587"/>
                <a:gd name="connsiteY3" fmla="*/ 3132307 h 3132307"/>
                <a:gd name="connsiteX4" fmla="*/ 2704289 w 3336587"/>
                <a:gd name="connsiteY4" fmla="*/ 0 h 3132307"/>
                <a:gd name="connsiteX5" fmla="*/ 2645923 w 3336587"/>
                <a:gd name="connsiteY5" fmla="*/ 19456 h 3132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36587" h="3132307">
                  <a:moveTo>
                    <a:pt x="2645923" y="19456"/>
                  </a:moveTo>
                  <a:lnTo>
                    <a:pt x="418289" y="836579"/>
                  </a:lnTo>
                  <a:lnTo>
                    <a:pt x="0" y="2850204"/>
                  </a:lnTo>
                  <a:lnTo>
                    <a:pt x="3336587" y="3132307"/>
                  </a:lnTo>
                  <a:lnTo>
                    <a:pt x="2704289" y="0"/>
                  </a:lnTo>
                  <a:lnTo>
                    <a:pt x="2645923" y="19456"/>
                  </a:lnTo>
                  <a:close/>
                </a:path>
              </a:pathLst>
            </a:custGeom>
            <a:solidFill>
              <a:srgbClr val="FAC1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09585"/>
              <a:endParaRPr lang="es-ES" sz="2400">
                <a:solidFill>
                  <a:prstClr val="black"/>
                </a:solidFill>
              </a:endParaRPr>
            </a:p>
          </p:txBody>
        </p:sp>
        <p:sp>
          <p:nvSpPr>
            <p:cNvPr id="15" name="14 Forma libre"/>
            <p:cNvSpPr/>
            <p:nvPr userDrawn="1"/>
          </p:nvSpPr>
          <p:spPr>
            <a:xfrm>
              <a:off x="8760984" y="4181412"/>
              <a:ext cx="428144" cy="460297"/>
            </a:xfrm>
            <a:custGeom>
              <a:avLst/>
              <a:gdLst>
                <a:gd name="connsiteX0" fmla="*/ 2363821 w 2461098"/>
                <a:gd name="connsiteY0" fmla="*/ 2645923 h 2645923"/>
                <a:gd name="connsiteX1" fmla="*/ 252919 w 2461098"/>
                <a:gd name="connsiteY1" fmla="*/ 1848255 h 2645923"/>
                <a:gd name="connsiteX2" fmla="*/ 0 w 2461098"/>
                <a:gd name="connsiteY2" fmla="*/ 48638 h 2645923"/>
                <a:gd name="connsiteX3" fmla="*/ 2461098 w 2461098"/>
                <a:gd name="connsiteY3" fmla="*/ 0 h 2645923"/>
                <a:gd name="connsiteX4" fmla="*/ 2363821 w 2461098"/>
                <a:gd name="connsiteY4" fmla="*/ 2645923 h 2645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98" h="2645923">
                  <a:moveTo>
                    <a:pt x="2363821" y="2645923"/>
                  </a:moveTo>
                  <a:lnTo>
                    <a:pt x="252919" y="1848255"/>
                  </a:lnTo>
                  <a:lnTo>
                    <a:pt x="0" y="48638"/>
                  </a:lnTo>
                  <a:lnTo>
                    <a:pt x="2461098" y="0"/>
                  </a:lnTo>
                  <a:lnTo>
                    <a:pt x="2363821" y="2645923"/>
                  </a:lnTo>
                  <a:close/>
                </a:path>
              </a:pathLst>
            </a:custGeom>
            <a:solidFill>
              <a:srgbClr val="B3D7A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609585"/>
              <a:endParaRPr lang="es-ES" sz="2400">
                <a:solidFill>
                  <a:prstClr val="black"/>
                </a:solidFill>
              </a:endParaRPr>
            </a:p>
          </p:txBody>
        </p:sp>
      </p:grpSp>
      <p:sp>
        <p:nvSpPr>
          <p:cNvPr id="16" name="15 CuadroTexto"/>
          <p:cNvSpPr txBox="1"/>
          <p:nvPr userDrawn="1"/>
        </p:nvSpPr>
        <p:spPr>
          <a:xfrm>
            <a:off x="6921003" y="6511346"/>
            <a:ext cx="4426212" cy="276999"/>
          </a:xfrm>
          <a:prstGeom prst="rect">
            <a:avLst/>
          </a:prstGeom>
          <a:noFill/>
        </p:spPr>
        <p:txBody>
          <a:bodyPr wrap="none" rtlCol="0">
            <a:spAutoFit/>
          </a:bodyPr>
          <a:lstStyle/>
          <a:p>
            <a:pPr defTabSz="609585"/>
            <a:r>
              <a:rPr lang="es-ES" sz="1200" dirty="0">
                <a:solidFill>
                  <a:srgbClr val="4B8DCB"/>
                </a:solidFill>
                <a:latin typeface="Formata Regular" pitchFamily="34" charset="0"/>
              </a:rPr>
              <a:t>Marco Nacional de Cualificaciones para la Educación Superior</a:t>
            </a:r>
          </a:p>
        </p:txBody>
      </p:sp>
    </p:spTree>
    <p:extLst>
      <p:ext uri="{BB962C8B-B14F-4D97-AF65-F5344CB8AC3E}">
        <p14:creationId xmlns:p14="http://schemas.microsoft.com/office/powerpoint/2010/main" val="2274120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Diseño personalizado">
    <p:spTree>
      <p:nvGrpSpPr>
        <p:cNvPr id="1" name=""/>
        <p:cNvGrpSpPr/>
        <p:nvPr/>
      </p:nvGrpSpPr>
      <p:grpSpPr>
        <a:xfrm>
          <a:off x="0" y="0"/>
          <a:ext cx="0" cy="0"/>
          <a:chOff x="0" y="0"/>
          <a:chExt cx="0" cy="0"/>
        </a:xfrm>
      </p:grpSpPr>
      <p:sp>
        <p:nvSpPr>
          <p:cNvPr id="3" name="2 Rectángulo"/>
          <p:cNvSpPr/>
          <p:nvPr userDrawn="1"/>
        </p:nvSpPr>
        <p:spPr>
          <a:xfrm>
            <a:off x="0" y="2314270"/>
            <a:ext cx="12192000" cy="175320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4" name="Picture 16"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90885" y="1"/>
            <a:ext cx="1878336" cy="123265"/>
          </a:xfrm>
          <a:prstGeom prst="rect">
            <a:avLst/>
          </a:prstGeom>
        </p:spPr>
      </p:pic>
      <p:grpSp>
        <p:nvGrpSpPr>
          <p:cNvPr id="27" name="26 Grupo"/>
          <p:cNvGrpSpPr/>
          <p:nvPr userDrawn="1"/>
        </p:nvGrpSpPr>
        <p:grpSpPr>
          <a:xfrm>
            <a:off x="3789664" y="950150"/>
            <a:ext cx="771523" cy="806370"/>
            <a:chOff x="4939642" y="1656264"/>
            <a:chExt cx="1202742" cy="1257065"/>
          </a:xfrm>
        </p:grpSpPr>
        <p:sp>
          <p:nvSpPr>
            <p:cNvPr id="28" name="Freeform 34"/>
            <p:cNvSpPr>
              <a:spLocks/>
            </p:cNvSpPr>
            <p:nvPr userDrawn="1"/>
          </p:nvSpPr>
          <p:spPr bwMode="auto">
            <a:xfrm>
              <a:off x="4939642" y="1656264"/>
              <a:ext cx="442298" cy="640172"/>
            </a:xfrm>
            <a:custGeom>
              <a:avLst/>
              <a:gdLst>
                <a:gd name="T0" fmla="*/ 114 w 114"/>
                <a:gd name="T1" fmla="*/ 0 h 165"/>
                <a:gd name="T2" fmla="*/ 114 w 114"/>
                <a:gd name="T3" fmla="*/ 0 h 165"/>
                <a:gd name="T4" fmla="*/ 0 w 114"/>
                <a:gd name="T5" fmla="*/ 165 h 165"/>
                <a:gd name="T6" fmla="*/ 102 w 114"/>
                <a:gd name="T7" fmla="*/ 111 h 165"/>
                <a:gd name="T8" fmla="*/ 114 w 114"/>
                <a:gd name="T9" fmla="*/ 0 h 165"/>
              </a:gdLst>
              <a:ahLst/>
              <a:cxnLst>
                <a:cxn ang="0">
                  <a:pos x="T0" y="T1"/>
                </a:cxn>
                <a:cxn ang="0">
                  <a:pos x="T2" y="T3"/>
                </a:cxn>
                <a:cxn ang="0">
                  <a:pos x="T4" y="T5"/>
                </a:cxn>
                <a:cxn ang="0">
                  <a:pos x="T6" y="T7"/>
                </a:cxn>
                <a:cxn ang="0">
                  <a:pos x="T8" y="T9"/>
                </a:cxn>
              </a:cxnLst>
              <a:rect l="0" t="0" r="r" b="b"/>
              <a:pathLst>
                <a:path w="114" h="165">
                  <a:moveTo>
                    <a:pt x="114" y="0"/>
                  </a:moveTo>
                  <a:lnTo>
                    <a:pt x="114" y="0"/>
                  </a:lnTo>
                  <a:lnTo>
                    <a:pt x="0" y="165"/>
                  </a:lnTo>
                  <a:lnTo>
                    <a:pt x="102" y="111"/>
                  </a:lnTo>
                  <a:lnTo>
                    <a:pt x="114"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9" name="Freeform 35"/>
            <p:cNvSpPr>
              <a:spLocks/>
            </p:cNvSpPr>
            <p:nvPr userDrawn="1"/>
          </p:nvSpPr>
          <p:spPr bwMode="auto">
            <a:xfrm>
              <a:off x="5389699" y="1656264"/>
              <a:ext cx="733284" cy="310386"/>
            </a:xfrm>
            <a:custGeom>
              <a:avLst/>
              <a:gdLst>
                <a:gd name="T0" fmla="*/ 189 w 189"/>
                <a:gd name="T1" fmla="*/ 58 h 80"/>
                <a:gd name="T2" fmla="*/ 0 w 189"/>
                <a:gd name="T3" fmla="*/ 0 h 80"/>
                <a:gd name="T4" fmla="*/ 78 w 189"/>
                <a:gd name="T5" fmla="*/ 80 h 80"/>
                <a:gd name="T6" fmla="*/ 189 w 189"/>
                <a:gd name="T7" fmla="*/ 58 h 80"/>
              </a:gdLst>
              <a:ahLst/>
              <a:cxnLst>
                <a:cxn ang="0">
                  <a:pos x="T0" y="T1"/>
                </a:cxn>
                <a:cxn ang="0">
                  <a:pos x="T2" y="T3"/>
                </a:cxn>
                <a:cxn ang="0">
                  <a:pos x="T4" y="T5"/>
                </a:cxn>
                <a:cxn ang="0">
                  <a:pos x="T6" y="T7"/>
                </a:cxn>
              </a:cxnLst>
              <a:rect l="0" t="0" r="r" b="b"/>
              <a:pathLst>
                <a:path w="189" h="80">
                  <a:moveTo>
                    <a:pt x="189" y="58"/>
                  </a:moveTo>
                  <a:lnTo>
                    <a:pt x="0" y="0"/>
                  </a:lnTo>
                  <a:lnTo>
                    <a:pt x="78" y="80"/>
                  </a:lnTo>
                  <a:lnTo>
                    <a:pt x="189" y="58"/>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30" name="Freeform 36"/>
            <p:cNvSpPr>
              <a:spLocks/>
            </p:cNvSpPr>
            <p:nvPr userDrawn="1"/>
          </p:nvSpPr>
          <p:spPr bwMode="auto">
            <a:xfrm>
              <a:off x="4939642" y="2296436"/>
              <a:ext cx="469458" cy="616893"/>
            </a:xfrm>
            <a:custGeom>
              <a:avLst/>
              <a:gdLst>
                <a:gd name="T0" fmla="*/ 0 w 121"/>
                <a:gd name="T1" fmla="*/ 0 h 159"/>
                <a:gd name="T2" fmla="*/ 121 w 121"/>
                <a:gd name="T3" fmla="*/ 159 h 159"/>
                <a:gd name="T4" fmla="*/ 102 w 121"/>
                <a:gd name="T5" fmla="*/ 48 h 159"/>
                <a:gd name="T6" fmla="*/ 0 w 121"/>
                <a:gd name="T7" fmla="*/ 0 h 159"/>
              </a:gdLst>
              <a:ahLst/>
              <a:cxnLst>
                <a:cxn ang="0">
                  <a:pos x="T0" y="T1"/>
                </a:cxn>
                <a:cxn ang="0">
                  <a:pos x="T2" y="T3"/>
                </a:cxn>
                <a:cxn ang="0">
                  <a:pos x="T4" y="T5"/>
                </a:cxn>
                <a:cxn ang="0">
                  <a:pos x="T6" y="T7"/>
                </a:cxn>
              </a:cxnLst>
              <a:rect l="0" t="0" r="r" b="b"/>
              <a:pathLst>
                <a:path w="121" h="159">
                  <a:moveTo>
                    <a:pt x="0" y="0"/>
                  </a:moveTo>
                  <a:lnTo>
                    <a:pt x="121" y="159"/>
                  </a:lnTo>
                  <a:lnTo>
                    <a:pt x="102" y="48"/>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31" name="Freeform 37"/>
            <p:cNvSpPr>
              <a:spLocks/>
            </p:cNvSpPr>
            <p:nvPr userDrawn="1"/>
          </p:nvSpPr>
          <p:spPr bwMode="auto">
            <a:xfrm>
              <a:off x="5409100" y="2595181"/>
              <a:ext cx="733284" cy="318145"/>
            </a:xfrm>
            <a:custGeom>
              <a:avLst/>
              <a:gdLst>
                <a:gd name="T0" fmla="*/ 78 w 189"/>
                <a:gd name="T1" fmla="*/ 0 h 82"/>
                <a:gd name="T2" fmla="*/ 0 w 189"/>
                <a:gd name="T3" fmla="*/ 82 h 82"/>
                <a:gd name="T4" fmla="*/ 189 w 189"/>
                <a:gd name="T5" fmla="*/ 17 h 82"/>
                <a:gd name="T6" fmla="*/ 78 w 189"/>
                <a:gd name="T7" fmla="*/ 0 h 82"/>
              </a:gdLst>
              <a:ahLst/>
              <a:cxnLst>
                <a:cxn ang="0">
                  <a:pos x="T0" y="T1"/>
                </a:cxn>
                <a:cxn ang="0">
                  <a:pos x="T2" y="T3"/>
                </a:cxn>
                <a:cxn ang="0">
                  <a:pos x="T4" y="T5"/>
                </a:cxn>
                <a:cxn ang="0">
                  <a:pos x="T6" y="T7"/>
                </a:cxn>
              </a:cxnLst>
              <a:rect l="0" t="0" r="r" b="b"/>
              <a:pathLst>
                <a:path w="189" h="82">
                  <a:moveTo>
                    <a:pt x="78" y="0"/>
                  </a:moveTo>
                  <a:lnTo>
                    <a:pt x="0" y="82"/>
                  </a:lnTo>
                  <a:lnTo>
                    <a:pt x="189" y="17"/>
                  </a:lnTo>
                  <a:lnTo>
                    <a:pt x="78" y="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grpSp>
      <p:sp>
        <p:nvSpPr>
          <p:cNvPr id="32" name="Rectangle 42"/>
          <p:cNvSpPr>
            <a:spLocks noChangeArrowheads="1"/>
          </p:cNvSpPr>
          <p:nvPr userDrawn="1"/>
        </p:nvSpPr>
        <p:spPr bwMode="auto">
          <a:xfrm>
            <a:off x="1666954" y="790731"/>
            <a:ext cx="20391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ES" sz="7200" b="0" i="0" u="none" strike="noStrike" cap="none" normalizeH="0" baseline="0" dirty="0" smtClean="0">
                <a:ln>
                  <a:noFill/>
                </a:ln>
                <a:solidFill>
                  <a:srgbClr val="4F8DCA"/>
                </a:solidFill>
                <a:effectLst/>
                <a:latin typeface="Formata Regular" pitchFamily="34" charset="0"/>
                <a:cs typeface="Arial" pitchFamily="34" charset="0"/>
              </a:rPr>
              <a:t>MNC</a:t>
            </a:r>
            <a:endParaRPr kumimoji="0" lang="es-ES" altLang="es-ES" sz="7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3" name="Picture 7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71856" y="5339174"/>
            <a:ext cx="1327150"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5"/>
          <p:cNvGrpSpPr>
            <a:grpSpLocks noChangeAspect="1"/>
          </p:cNvGrpSpPr>
          <p:nvPr userDrawn="1"/>
        </p:nvGrpSpPr>
        <p:grpSpPr bwMode="auto">
          <a:xfrm>
            <a:off x="1564133" y="2422089"/>
            <a:ext cx="1484313" cy="1520825"/>
            <a:chOff x="1050" y="1288"/>
            <a:chExt cx="935" cy="958"/>
          </a:xfrm>
        </p:grpSpPr>
        <p:sp>
          <p:nvSpPr>
            <p:cNvPr id="5" name="AutoShape 4"/>
            <p:cNvSpPr>
              <a:spLocks noChangeAspect="1" noChangeArrowheads="1" noTextEdit="1"/>
            </p:cNvSpPr>
            <p:nvPr userDrawn="1"/>
          </p:nvSpPr>
          <p:spPr bwMode="auto">
            <a:xfrm>
              <a:off x="1050" y="1288"/>
              <a:ext cx="935" cy="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6" name="Freeform 6"/>
            <p:cNvSpPr>
              <a:spLocks noEditPoints="1"/>
            </p:cNvSpPr>
            <p:nvPr userDrawn="1"/>
          </p:nvSpPr>
          <p:spPr bwMode="auto">
            <a:xfrm>
              <a:off x="1055" y="1287"/>
              <a:ext cx="352" cy="472"/>
            </a:xfrm>
            <a:custGeom>
              <a:avLst/>
              <a:gdLst>
                <a:gd name="T0" fmla="*/ 350 w 352"/>
                <a:gd name="T1" fmla="*/ 4 h 472"/>
                <a:gd name="T2" fmla="*/ 0 w 352"/>
                <a:gd name="T3" fmla="*/ 472 h 472"/>
                <a:gd name="T4" fmla="*/ 296 w 352"/>
                <a:gd name="T5" fmla="*/ 329 h 472"/>
                <a:gd name="T6" fmla="*/ 296 w 352"/>
                <a:gd name="T7" fmla="*/ 331 h 472"/>
                <a:gd name="T8" fmla="*/ 298 w 352"/>
                <a:gd name="T9" fmla="*/ 331 h 472"/>
                <a:gd name="T10" fmla="*/ 350 w 352"/>
                <a:gd name="T11" fmla="*/ 5 h 472"/>
                <a:gd name="T12" fmla="*/ 351 w 352"/>
                <a:gd name="T13" fmla="*/ 8 h 472"/>
                <a:gd name="T14" fmla="*/ 351 w 352"/>
                <a:gd name="T15" fmla="*/ 5 h 472"/>
                <a:gd name="T16" fmla="*/ 350 w 352"/>
                <a:gd name="T17" fmla="*/ 4 h 472"/>
                <a:gd name="T18" fmla="*/ 352 w 352"/>
                <a:gd name="T19" fmla="*/ 0 h 472"/>
                <a:gd name="T20" fmla="*/ 351 w 352"/>
                <a:gd name="T21" fmla="*/ 1 h 472"/>
                <a:gd name="T22" fmla="*/ 352 w 352"/>
                <a:gd name="T23" fmla="*/ 2 h 472"/>
                <a:gd name="T24" fmla="*/ 352 w 352"/>
                <a:gd name="T25"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2" h="472">
                  <a:moveTo>
                    <a:pt x="350" y="4"/>
                  </a:moveTo>
                  <a:lnTo>
                    <a:pt x="0" y="472"/>
                  </a:lnTo>
                  <a:lnTo>
                    <a:pt x="296" y="329"/>
                  </a:lnTo>
                  <a:lnTo>
                    <a:pt x="296" y="331"/>
                  </a:lnTo>
                  <a:lnTo>
                    <a:pt x="298" y="331"/>
                  </a:lnTo>
                  <a:lnTo>
                    <a:pt x="350" y="5"/>
                  </a:lnTo>
                  <a:lnTo>
                    <a:pt x="351" y="8"/>
                  </a:lnTo>
                  <a:lnTo>
                    <a:pt x="351" y="5"/>
                  </a:lnTo>
                  <a:lnTo>
                    <a:pt x="350" y="4"/>
                  </a:lnTo>
                  <a:close/>
                  <a:moveTo>
                    <a:pt x="352" y="0"/>
                  </a:moveTo>
                  <a:lnTo>
                    <a:pt x="351" y="1"/>
                  </a:lnTo>
                  <a:lnTo>
                    <a:pt x="352" y="2"/>
                  </a:lnTo>
                  <a:lnTo>
                    <a:pt x="352" y="0"/>
                  </a:lnTo>
                  <a:close/>
                </a:path>
              </a:pathLst>
            </a:custGeom>
            <a:solidFill>
              <a:srgbClr val="DCEA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7" name="Freeform 7"/>
            <p:cNvSpPr>
              <a:spLocks noEditPoints="1"/>
            </p:cNvSpPr>
            <p:nvPr userDrawn="1"/>
          </p:nvSpPr>
          <p:spPr bwMode="auto">
            <a:xfrm>
              <a:off x="1055" y="1287"/>
              <a:ext cx="352" cy="472"/>
            </a:xfrm>
            <a:custGeom>
              <a:avLst/>
              <a:gdLst>
                <a:gd name="T0" fmla="*/ 350 w 352"/>
                <a:gd name="T1" fmla="*/ 4 h 472"/>
                <a:gd name="T2" fmla="*/ 0 w 352"/>
                <a:gd name="T3" fmla="*/ 472 h 472"/>
                <a:gd name="T4" fmla="*/ 296 w 352"/>
                <a:gd name="T5" fmla="*/ 329 h 472"/>
                <a:gd name="T6" fmla="*/ 296 w 352"/>
                <a:gd name="T7" fmla="*/ 331 h 472"/>
                <a:gd name="T8" fmla="*/ 298 w 352"/>
                <a:gd name="T9" fmla="*/ 331 h 472"/>
                <a:gd name="T10" fmla="*/ 350 w 352"/>
                <a:gd name="T11" fmla="*/ 5 h 472"/>
                <a:gd name="T12" fmla="*/ 351 w 352"/>
                <a:gd name="T13" fmla="*/ 8 h 472"/>
                <a:gd name="T14" fmla="*/ 351 w 352"/>
                <a:gd name="T15" fmla="*/ 5 h 472"/>
                <a:gd name="T16" fmla="*/ 350 w 352"/>
                <a:gd name="T17" fmla="*/ 4 h 472"/>
                <a:gd name="T18" fmla="*/ 352 w 352"/>
                <a:gd name="T19" fmla="*/ 0 h 472"/>
                <a:gd name="T20" fmla="*/ 351 w 352"/>
                <a:gd name="T21" fmla="*/ 1 h 472"/>
                <a:gd name="T22" fmla="*/ 352 w 352"/>
                <a:gd name="T23" fmla="*/ 2 h 472"/>
                <a:gd name="T24" fmla="*/ 352 w 352"/>
                <a:gd name="T25"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2" h="472">
                  <a:moveTo>
                    <a:pt x="350" y="4"/>
                  </a:moveTo>
                  <a:lnTo>
                    <a:pt x="0" y="472"/>
                  </a:lnTo>
                  <a:lnTo>
                    <a:pt x="296" y="329"/>
                  </a:lnTo>
                  <a:lnTo>
                    <a:pt x="296" y="331"/>
                  </a:lnTo>
                  <a:lnTo>
                    <a:pt x="298" y="331"/>
                  </a:lnTo>
                  <a:lnTo>
                    <a:pt x="350" y="5"/>
                  </a:lnTo>
                  <a:lnTo>
                    <a:pt x="351" y="8"/>
                  </a:lnTo>
                  <a:lnTo>
                    <a:pt x="351" y="5"/>
                  </a:lnTo>
                  <a:lnTo>
                    <a:pt x="350" y="4"/>
                  </a:lnTo>
                  <a:moveTo>
                    <a:pt x="352" y="0"/>
                  </a:moveTo>
                  <a:lnTo>
                    <a:pt x="351" y="1"/>
                  </a:lnTo>
                  <a:lnTo>
                    <a:pt x="352" y="2"/>
                  </a:lnTo>
                  <a:lnTo>
                    <a:pt x="3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8" name="Freeform 8"/>
            <p:cNvSpPr>
              <a:spLocks/>
            </p:cNvSpPr>
            <p:nvPr userDrawn="1"/>
          </p:nvSpPr>
          <p:spPr bwMode="auto">
            <a:xfrm>
              <a:off x="1402" y="1287"/>
              <a:ext cx="582" cy="245"/>
            </a:xfrm>
            <a:custGeom>
              <a:avLst/>
              <a:gdLst>
                <a:gd name="T0" fmla="*/ 582 w 582"/>
                <a:gd name="T1" fmla="*/ 194 h 245"/>
                <a:gd name="T2" fmla="*/ 0 w 582"/>
                <a:gd name="T3" fmla="*/ 0 h 245"/>
                <a:gd name="T4" fmla="*/ 230 w 582"/>
                <a:gd name="T5" fmla="*/ 245 h 245"/>
                <a:gd name="T6" fmla="*/ 582 w 582"/>
                <a:gd name="T7" fmla="*/ 194 h 245"/>
              </a:gdLst>
              <a:ahLst/>
              <a:cxnLst>
                <a:cxn ang="0">
                  <a:pos x="T0" y="T1"/>
                </a:cxn>
                <a:cxn ang="0">
                  <a:pos x="T2" y="T3"/>
                </a:cxn>
                <a:cxn ang="0">
                  <a:pos x="T4" y="T5"/>
                </a:cxn>
                <a:cxn ang="0">
                  <a:pos x="T6" y="T7"/>
                </a:cxn>
              </a:cxnLst>
              <a:rect l="0" t="0" r="r" b="b"/>
              <a:pathLst>
                <a:path w="582" h="245">
                  <a:moveTo>
                    <a:pt x="582" y="194"/>
                  </a:moveTo>
                  <a:lnTo>
                    <a:pt x="0" y="0"/>
                  </a:lnTo>
                  <a:lnTo>
                    <a:pt x="230" y="245"/>
                  </a:lnTo>
                  <a:lnTo>
                    <a:pt x="582" y="194"/>
                  </a:lnTo>
                  <a:close/>
                </a:path>
              </a:pathLst>
            </a:custGeom>
            <a:solidFill>
              <a:srgbClr val="9BC9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9" name="Freeform 9"/>
            <p:cNvSpPr>
              <a:spLocks/>
            </p:cNvSpPr>
            <p:nvPr userDrawn="1"/>
          </p:nvSpPr>
          <p:spPr bwMode="auto">
            <a:xfrm>
              <a:off x="1402" y="1287"/>
              <a:ext cx="582" cy="245"/>
            </a:xfrm>
            <a:custGeom>
              <a:avLst/>
              <a:gdLst>
                <a:gd name="T0" fmla="*/ 582 w 582"/>
                <a:gd name="T1" fmla="*/ 194 h 245"/>
                <a:gd name="T2" fmla="*/ 0 w 582"/>
                <a:gd name="T3" fmla="*/ 0 h 245"/>
                <a:gd name="T4" fmla="*/ 230 w 582"/>
                <a:gd name="T5" fmla="*/ 245 h 245"/>
                <a:gd name="T6" fmla="*/ 582 w 582"/>
                <a:gd name="T7" fmla="*/ 194 h 245"/>
              </a:gdLst>
              <a:ahLst/>
              <a:cxnLst>
                <a:cxn ang="0">
                  <a:pos x="T0" y="T1"/>
                </a:cxn>
                <a:cxn ang="0">
                  <a:pos x="T2" y="T3"/>
                </a:cxn>
                <a:cxn ang="0">
                  <a:pos x="T4" y="T5"/>
                </a:cxn>
                <a:cxn ang="0">
                  <a:pos x="T6" y="T7"/>
                </a:cxn>
              </a:cxnLst>
              <a:rect l="0" t="0" r="r" b="b"/>
              <a:pathLst>
                <a:path w="582" h="245">
                  <a:moveTo>
                    <a:pt x="582" y="194"/>
                  </a:moveTo>
                  <a:lnTo>
                    <a:pt x="0" y="0"/>
                  </a:lnTo>
                  <a:lnTo>
                    <a:pt x="230" y="245"/>
                  </a:lnTo>
                  <a:lnTo>
                    <a:pt x="582" y="19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0" name="Freeform 10"/>
            <p:cNvSpPr>
              <a:spLocks/>
            </p:cNvSpPr>
            <p:nvPr userDrawn="1"/>
          </p:nvSpPr>
          <p:spPr bwMode="auto">
            <a:xfrm>
              <a:off x="1049" y="1761"/>
              <a:ext cx="337" cy="479"/>
            </a:xfrm>
            <a:custGeom>
              <a:avLst/>
              <a:gdLst>
                <a:gd name="T0" fmla="*/ 0 w 337"/>
                <a:gd name="T1" fmla="*/ 0 h 479"/>
                <a:gd name="T2" fmla="*/ 337 w 337"/>
                <a:gd name="T3" fmla="*/ 479 h 479"/>
                <a:gd name="T4" fmla="*/ 321 w 337"/>
                <a:gd name="T5" fmla="*/ 341 h 479"/>
                <a:gd name="T6" fmla="*/ 296 w 337"/>
                <a:gd name="T7" fmla="*/ 154 h 479"/>
                <a:gd name="T8" fmla="*/ 297 w 337"/>
                <a:gd name="T9" fmla="*/ 154 h 479"/>
                <a:gd name="T10" fmla="*/ 297 w 337"/>
                <a:gd name="T11" fmla="*/ 151 h 479"/>
                <a:gd name="T12" fmla="*/ 296 w 337"/>
                <a:gd name="T13" fmla="*/ 150 h 479"/>
                <a:gd name="T14" fmla="*/ 296 w 337"/>
                <a:gd name="T15" fmla="*/ 151 h 479"/>
                <a:gd name="T16" fmla="*/ 53 w 337"/>
                <a:gd name="T17" fmla="*/ 27 h 479"/>
                <a:gd name="T18" fmla="*/ 0 w 337"/>
                <a:gd name="T19"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479">
                  <a:moveTo>
                    <a:pt x="0" y="0"/>
                  </a:moveTo>
                  <a:lnTo>
                    <a:pt x="337" y="479"/>
                  </a:lnTo>
                  <a:lnTo>
                    <a:pt x="321" y="341"/>
                  </a:lnTo>
                  <a:lnTo>
                    <a:pt x="296" y="154"/>
                  </a:lnTo>
                  <a:lnTo>
                    <a:pt x="297" y="154"/>
                  </a:lnTo>
                  <a:lnTo>
                    <a:pt x="297" y="151"/>
                  </a:lnTo>
                  <a:lnTo>
                    <a:pt x="296" y="150"/>
                  </a:lnTo>
                  <a:lnTo>
                    <a:pt x="296" y="151"/>
                  </a:lnTo>
                  <a:lnTo>
                    <a:pt x="53" y="27"/>
                  </a:lnTo>
                  <a:lnTo>
                    <a:pt x="0" y="0"/>
                  </a:lnTo>
                  <a:close/>
                </a:path>
              </a:pathLst>
            </a:custGeom>
            <a:solidFill>
              <a:srgbClr val="ECE4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1" name="Freeform 11"/>
            <p:cNvSpPr>
              <a:spLocks/>
            </p:cNvSpPr>
            <p:nvPr userDrawn="1"/>
          </p:nvSpPr>
          <p:spPr bwMode="auto">
            <a:xfrm>
              <a:off x="1049" y="1761"/>
              <a:ext cx="337" cy="479"/>
            </a:xfrm>
            <a:custGeom>
              <a:avLst/>
              <a:gdLst>
                <a:gd name="T0" fmla="*/ 0 w 337"/>
                <a:gd name="T1" fmla="*/ 0 h 479"/>
                <a:gd name="T2" fmla="*/ 337 w 337"/>
                <a:gd name="T3" fmla="*/ 479 h 479"/>
                <a:gd name="T4" fmla="*/ 321 w 337"/>
                <a:gd name="T5" fmla="*/ 341 h 479"/>
                <a:gd name="T6" fmla="*/ 296 w 337"/>
                <a:gd name="T7" fmla="*/ 154 h 479"/>
                <a:gd name="T8" fmla="*/ 297 w 337"/>
                <a:gd name="T9" fmla="*/ 154 h 479"/>
                <a:gd name="T10" fmla="*/ 297 w 337"/>
                <a:gd name="T11" fmla="*/ 151 h 479"/>
                <a:gd name="T12" fmla="*/ 296 w 337"/>
                <a:gd name="T13" fmla="*/ 150 h 479"/>
                <a:gd name="T14" fmla="*/ 296 w 337"/>
                <a:gd name="T15" fmla="*/ 151 h 479"/>
                <a:gd name="T16" fmla="*/ 53 w 337"/>
                <a:gd name="T17" fmla="*/ 27 h 479"/>
                <a:gd name="T18" fmla="*/ 0 w 337"/>
                <a:gd name="T19"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479">
                  <a:moveTo>
                    <a:pt x="0" y="0"/>
                  </a:moveTo>
                  <a:lnTo>
                    <a:pt x="337" y="479"/>
                  </a:lnTo>
                  <a:lnTo>
                    <a:pt x="321" y="341"/>
                  </a:lnTo>
                  <a:lnTo>
                    <a:pt x="296" y="154"/>
                  </a:lnTo>
                  <a:lnTo>
                    <a:pt x="297" y="154"/>
                  </a:lnTo>
                  <a:lnTo>
                    <a:pt x="297" y="151"/>
                  </a:lnTo>
                  <a:lnTo>
                    <a:pt x="296" y="150"/>
                  </a:lnTo>
                  <a:lnTo>
                    <a:pt x="296" y="151"/>
                  </a:lnTo>
                  <a:lnTo>
                    <a:pt x="53" y="2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2" name="Freeform 12"/>
            <p:cNvSpPr>
              <a:spLocks noEditPoints="1"/>
            </p:cNvSpPr>
            <p:nvPr userDrawn="1"/>
          </p:nvSpPr>
          <p:spPr bwMode="auto">
            <a:xfrm>
              <a:off x="1386" y="2006"/>
              <a:ext cx="598" cy="239"/>
            </a:xfrm>
            <a:custGeom>
              <a:avLst/>
              <a:gdLst>
                <a:gd name="T0" fmla="*/ 596 w 598"/>
                <a:gd name="T1" fmla="*/ 60 h 239"/>
                <a:gd name="T2" fmla="*/ 596 w 598"/>
                <a:gd name="T3" fmla="*/ 60 h 239"/>
                <a:gd name="T4" fmla="*/ 598 w 598"/>
                <a:gd name="T5" fmla="*/ 60 h 239"/>
                <a:gd name="T6" fmla="*/ 596 w 598"/>
                <a:gd name="T7" fmla="*/ 60 h 239"/>
                <a:gd name="T8" fmla="*/ 239 w 598"/>
                <a:gd name="T9" fmla="*/ 0 h 239"/>
                <a:gd name="T10" fmla="*/ 237 w 598"/>
                <a:gd name="T11" fmla="*/ 4 h 239"/>
                <a:gd name="T12" fmla="*/ 239 w 598"/>
                <a:gd name="T13" fmla="*/ 4 h 239"/>
                <a:gd name="T14" fmla="*/ 16 w 598"/>
                <a:gd name="T15" fmla="*/ 223 h 239"/>
                <a:gd name="T16" fmla="*/ 0 w 598"/>
                <a:gd name="T17" fmla="*/ 239 h 239"/>
                <a:gd name="T18" fmla="*/ 594 w 598"/>
                <a:gd name="T19" fmla="*/ 61 h 239"/>
                <a:gd name="T20" fmla="*/ 239 w 598"/>
                <a:gd name="T2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239">
                  <a:moveTo>
                    <a:pt x="596" y="60"/>
                  </a:moveTo>
                  <a:lnTo>
                    <a:pt x="596" y="60"/>
                  </a:lnTo>
                  <a:lnTo>
                    <a:pt x="598" y="60"/>
                  </a:lnTo>
                  <a:lnTo>
                    <a:pt x="596" y="60"/>
                  </a:lnTo>
                  <a:close/>
                  <a:moveTo>
                    <a:pt x="239" y="0"/>
                  </a:moveTo>
                  <a:lnTo>
                    <a:pt x="237" y="4"/>
                  </a:lnTo>
                  <a:lnTo>
                    <a:pt x="239" y="4"/>
                  </a:lnTo>
                  <a:lnTo>
                    <a:pt x="16" y="223"/>
                  </a:lnTo>
                  <a:lnTo>
                    <a:pt x="0" y="239"/>
                  </a:lnTo>
                  <a:lnTo>
                    <a:pt x="594" y="61"/>
                  </a:lnTo>
                  <a:lnTo>
                    <a:pt x="239" y="0"/>
                  </a:lnTo>
                  <a:close/>
                </a:path>
              </a:pathLst>
            </a:custGeom>
            <a:solidFill>
              <a:srgbClr val="FDE6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3" name="Freeform 13"/>
            <p:cNvSpPr>
              <a:spLocks noEditPoints="1"/>
            </p:cNvSpPr>
            <p:nvPr userDrawn="1"/>
          </p:nvSpPr>
          <p:spPr bwMode="auto">
            <a:xfrm>
              <a:off x="1386" y="2006"/>
              <a:ext cx="598" cy="239"/>
            </a:xfrm>
            <a:custGeom>
              <a:avLst/>
              <a:gdLst>
                <a:gd name="T0" fmla="*/ 596 w 598"/>
                <a:gd name="T1" fmla="*/ 60 h 239"/>
                <a:gd name="T2" fmla="*/ 596 w 598"/>
                <a:gd name="T3" fmla="*/ 60 h 239"/>
                <a:gd name="T4" fmla="*/ 598 w 598"/>
                <a:gd name="T5" fmla="*/ 60 h 239"/>
                <a:gd name="T6" fmla="*/ 596 w 598"/>
                <a:gd name="T7" fmla="*/ 60 h 239"/>
                <a:gd name="T8" fmla="*/ 239 w 598"/>
                <a:gd name="T9" fmla="*/ 0 h 239"/>
                <a:gd name="T10" fmla="*/ 237 w 598"/>
                <a:gd name="T11" fmla="*/ 4 h 239"/>
                <a:gd name="T12" fmla="*/ 239 w 598"/>
                <a:gd name="T13" fmla="*/ 4 h 239"/>
                <a:gd name="T14" fmla="*/ 16 w 598"/>
                <a:gd name="T15" fmla="*/ 223 h 239"/>
                <a:gd name="T16" fmla="*/ 0 w 598"/>
                <a:gd name="T17" fmla="*/ 239 h 239"/>
                <a:gd name="T18" fmla="*/ 594 w 598"/>
                <a:gd name="T19" fmla="*/ 61 h 239"/>
                <a:gd name="T20" fmla="*/ 239 w 598"/>
                <a:gd name="T2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239">
                  <a:moveTo>
                    <a:pt x="596" y="60"/>
                  </a:moveTo>
                  <a:lnTo>
                    <a:pt x="596" y="60"/>
                  </a:lnTo>
                  <a:lnTo>
                    <a:pt x="598" y="60"/>
                  </a:lnTo>
                  <a:lnTo>
                    <a:pt x="596" y="60"/>
                  </a:lnTo>
                  <a:moveTo>
                    <a:pt x="239" y="0"/>
                  </a:moveTo>
                  <a:lnTo>
                    <a:pt x="237" y="4"/>
                  </a:lnTo>
                  <a:lnTo>
                    <a:pt x="239" y="4"/>
                  </a:lnTo>
                  <a:lnTo>
                    <a:pt x="16" y="223"/>
                  </a:lnTo>
                  <a:lnTo>
                    <a:pt x="0" y="239"/>
                  </a:lnTo>
                  <a:lnTo>
                    <a:pt x="594" y="61"/>
                  </a:lnTo>
                  <a:lnTo>
                    <a:pt x="2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4" name="Freeform 14"/>
            <p:cNvSpPr>
              <a:spLocks noEditPoints="1"/>
            </p:cNvSpPr>
            <p:nvPr userDrawn="1"/>
          </p:nvSpPr>
          <p:spPr bwMode="auto">
            <a:xfrm>
              <a:off x="1051" y="1618"/>
              <a:ext cx="300" cy="293"/>
            </a:xfrm>
            <a:custGeom>
              <a:avLst/>
              <a:gdLst>
                <a:gd name="T0" fmla="*/ 170 w 300"/>
                <a:gd name="T1" fmla="*/ 191 h 293"/>
                <a:gd name="T2" fmla="*/ 170 w 300"/>
                <a:gd name="T3" fmla="*/ 65 h 293"/>
                <a:gd name="T4" fmla="*/ 251 w 300"/>
                <a:gd name="T5" fmla="*/ 65 h 293"/>
                <a:gd name="T6" fmla="*/ 251 w 300"/>
                <a:gd name="T7" fmla="*/ 191 h 293"/>
                <a:gd name="T8" fmla="*/ 170 w 300"/>
                <a:gd name="T9" fmla="*/ 191 h 293"/>
                <a:gd name="T10" fmla="*/ 300 w 300"/>
                <a:gd name="T11" fmla="*/ 0 h 293"/>
                <a:gd name="T12" fmla="*/ 3 w 300"/>
                <a:gd name="T13" fmla="*/ 143 h 293"/>
                <a:gd name="T14" fmla="*/ 4 w 300"/>
                <a:gd name="T15" fmla="*/ 141 h 293"/>
                <a:gd name="T16" fmla="*/ 0 w 300"/>
                <a:gd name="T17" fmla="*/ 143 h 293"/>
                <a:gd name="T18" fmla="*/ 51 w 300"/>
                <a:gd name="T19" fmla="*/ 170 h 293"/>
                <a:gd name="T20" fmla="*/ 294 w 300"/>
                <a:gd name="T21" fmla="*/ 293 h 293"/>
                <a:gd name="T22" fmla="*/ 300 w 300"/>
                <a:gd name="T2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0" h="293">
                  <a:moveTo>
                    <a:pt x="170" y="191"/>
                  </a:moveTo>
                  <a:lnTo>
                    <a:pt x="170" y="65"/>
                  </a:lnTo>
                  <a:lnTo>
                    <a:pt x="251" y="65"/>
                  </a:lnTo>
                  <a:lnTo>
                    <a:pt x="251" y="191"/>
                  </a:lnTo>
                  <a:lnTo>
                    <a:pt x="170" y="191"/>
                  </a:lnTo>
                  <a:close/>
                  <a:moveTo>
                    <a:pt x="300" y="0"/>
                  </a:moveTo>
                  <a:lnTo>
                    <a:pt x="3" y="143"/>
                  </a:lnTo>
                  <a:lnTo>
                    <a:pt x="4" y="141"/>
                  </a:lnTo>
                  <a:lnTo>
                    <a:pt x="0" y="143"/>
                  </a:lnTo>
                  <a:lnTo>
                    <a:pt x="51" y="170"/>
                  </a:lnTo>
                  <a:lnTo>
                    <a:pt x="294" y="293"/>
                  </a:lnTo>
                  <a:lnTo>
                    <a:pt x="300" y="0"/>
                  </a:lnTo>
                  <a:close/>
                </a:path>
              </a:pathLst>
            </a:custGeom>
            <a:solidFill>
              <a:srgbClr val="B9D1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5" name="Freeform 15"/>
            <p:cNvSpPr>
              <a:spLocks noEditPoints="1"/>
            </p:cNvSpPr>
            <p:nvPr userDrawn="1"/>
          </p:nvSpPr>
          <p:spPr bwMode="auto">
            <a:xfrm>
              <a:off x="1051" y="1618"/>
              <a:ext cx="300" cy="293"/>
            </a:xfrm>
            <a:custGeom>
              <a:avLst/>
              <a:gdLst>
                <a:gd name="T0" fmla="*/ 170 w 300"/>
                <a:gd name="T1" fmla="*/ 191 h 293"/>
                <a:gd name="T2" fmla="*/ 170 w 300"/>
                <a:gd name="T3" fmla="*/ 65 h 293"/>
                <a:gd name="T4" fmla="*/ 251 w 300"/>
                <a:gd name="T5" fmla="*/ 65 h 293"/>
                <a:gd name="T6" fmla="*/ 251 w 300"/>
                <a:gd name="T7" fmla="*/ 191 h 293"/>
                <a:gd name="T8" fmla="*/ 170 w 300"/>
                <a:gd name="T9" fmla="*/ 191 h 293"/>
                <a:gd name="T10" fmla="*/ 300 w 300"/>
                <a:gd name="T11" fmla="*/ 0 h 293"/>
                <a:gd name="T12" fmla="*/ 3 w 300"/>
                <a:gd name="T13" fmla="*/ 143 h 293"/>
                <a:gd name="T14" fmla="*/ 4 w 300"/>
                <a:gd name="T15" fmla="*/ 141 h 293"/>
                <a:gd name="T16" fmla="*/ 0 w 300"/>
                <a:gd name="T17" fmla="*/ 143 h 293"/>
                <a:gd name="T18" fmla="*/ 51 w 300"/>
                <a:gd name="T19" fmla="*/ 170 h 293"/>
                <a:gd name="T20" fmla="*/ 294 w 300"/>
                <a:gd name="T21" fmla="*/ 293 h 293"/>
                <a:gd name="T22" fmla="*/ 300 w 300"/>
                <a:gd name="T2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0" h="293">
                  <a:moveTo>
                    <a:pt x="170" y="191"/>
                  </a:moveTo>
                  <a:lnTo>
                    <a:pt x="170" y="65"/>
                  </a:lnTo>
                  <a:lnTo>
                    <a:pt x="251" y="65"/>
                  </a:lnTo>
                  <a:lnTo>
                    <a:pt x="251" y="191"/>
                  </a:lnTo>
                  <a:lnTo>
                    <a:pt x="170" y="191"/>
                  </a:lnTo>
                  <a:moveTo>
                    <a:pt x="300" y="0"/>
                  </a:moveTo>
                  <a:lnTo>
                    <a:pt x="3" y="143"/>
                  </a:lnTo>
                  <a:lnTo>
                    <a:pt x="4" y="141"/>
                  </a:lnTo>
                  <a:lnTo>
                    <a:pt x="0" y="143"/>
                  </a:lnTo>
                  <a:lnTo>
                    <a:pt x="51" y="170"/>
                  </a:lnTo>
                  <a:lnTo>
                    <a:pt x="294" y="293"/>
                  </a:lnTo>
                  <a:lnTo>
                    <a:pt x="3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6" name="Freeform 16"/>
            <p:cNvSpPr>
              <a:spLocks/>
            </p:cNvSpPr>
            <p:nvPr userDrawn="1"/>
          </p:nvSpPr>
          <p:spPr bwMode="auto">
            <a:xfrm>
              <a:off x="1054" y="1616"/>
              <a:ext cx="297" cy="145"/>
            </a:xfrm>
            <a:custGeom>
              <a:avLst/>
              <a:gdLst>
                <a:gd name="T0" fmla="*/ 297 w 297"/>
                <a:gd name="T1" fmla="*/ 0 h 145"/>
                <a:gd name="T2" fmla="*/ 1 w 297"/>
                <a:gd name="T3" fmla="*/ 143 h 145"/>
                <a:gd name="T4" fmla="*/ 0 w 297"/>
                <a:gd name="T5" fmla="*/ 145 h 145"/>
                <a:gd name="T6" fmla="*/ 297 w 297"/>
                <a:gd name="T7" fmla="*/ 2 h 145"/>
                <a:gd name="T8" fmla="*/ 297 w 297"/>
                <a:gd name="T9" fmla="*/ 0 h 145"/>
              </a:gdLst>
              <a:ahLst/>
              <a:cxnLst>
                <a:cxn ang="0">
                  <a:pos x="T0" y="T1"/>
                </a:cxn>
                <a:cxn ang="0">
                  <a:pos x="T2" y="T3"/>
                </a:cxn>
                <a:cxn ang="0">
                  <a:pos x="T4" y="T5"/>
                </a:cxn>
                <a:cxn ang="0">
                  <a:pos x="T6" y="T7"/>
                </a:cxn>
                <a:cxn ang="0">
                  <a:pos x="T8" y="T9"/>
                </a:cxn>
              </a:cxnLst>
              <a:rect l="0" t="0" r="r" b="b"/>
              <a:pathLst>
                <a:path w="297" h="145">
                  <a:moveTo>
                    <a:pt x="297" y="0"/>
                  </a:moveTo>
                  <a:lnTo>
                    <a:pt x="1" y="143"/>
                  </a:lnTo>
                  <a:lnTo>
                    <a:pt x="0" y="145"/>
                  </a:lnTo>
                  <a:lnTo>
                    <a:pt x="297" y="2"/>
                  </a:lnTo>
                  <a:lnTo>
                    <a:pt x="297" y="0"/>
                  </a:lnTo>
                  <a:close/>
                </a:path>
              </a:pathLst>
            </a:custGeom>
            <a:solidFill>
              <a:srgbClr val="A4C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7" name="Freeform 17"/>
            <p:cNvSpPr>
              <a:spLocks/>
            </p:cNvSpPr>
            <p:nvPr userDrawn="1"/>
          </p:nvSpPr>
          <p:spPr bwMode="auto">
            <a:xfrm>
              <a:off x="1054" y="1616"/>
              <a:ext cx="297" cy="145"/>
            </a:xfrm>
            <a:custGeom>
              <a:avLst/>
              <a:gdLst>
                <a:gd name="T0" fmla="*/ 297 w 297"/>
                <a:gd name="T1" fmla="*/ 0 h 145"/>
                <a:gd name="T2" fmla="*/ 1 w 297"/>
                <a:gd name="T3" fmla="*/ 143 h 145"/>
                <a:gd name="T4" fmla="*/ 0 w 297"/>
                <a:gd name="T5" fmla="*/ 145 h 145"/>
                <a:gd name="T6" fmla="*/ 297 w 297"/>
                <a:gd name="T7" fmla="*/ 2 h 145"/>
                <a:gd name="T8" fmla="*/ 297 w 297"/>
                <a:gd name="T9" fmla="*/ 0 h 145"/>
              </a:gdLst>
              <a:ahLst/>
              <a:cxnLst>
                <a:cxn ang="0">
                  <a:pos x="T0" y="T1"/>
                </a:cxn>
                <a:cxn ang="0">
                  <a:pos x="T2" y="T3"/>
                </a:cxn>
                <a:cxn ang="0">
                  <a:pos x="T4" y="T5"/>
                </a:cxn>
                <a:cxn ang="0">
                  <a:pos x="T6" y="T7"/>
                </a:cxn>
                <a:cxn ang="0">
                  <a:pos x="T8" y="T9"/>
                </a:cxn>
              </a:cxnLst>
              <a:rect l="0" t="0" r="r" b="b"/>
              <a:pathLst>
                <a:path w="297" h="145">
                  <a:moveTo>
                    <a:pt x="297" y="0"/>
                  </a:moveTo>
                  <a:lnTo>
                    <a:pt x="1" y="143"/>
                  </a:lnTo>
                  <a:lnTo>
                    <a:pt x="0" y="145"/>
                  </a:lnTo>
                  <a:lnTo>
                    <a:pt x="297" y="2"/>
                  </a:lnTo>
                  <a:lnTo>
                    <a:pt x="29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8" name="Freeform 18"/>
            <p:cNvSpPr>
              <a:spLocks/>
            </p:cNvSpPr>
            <p:nvPr userDrawn="1"/>
          </p:nvSpPr>
          <p:spPr bwMode="auto">
            <a:xfrm>
              <a:off x="1102" y="1788"/>
              <a:ext cx="243" cy="124"/>
            </a:xfrm>
            <a:custGeom>
              <a:avLst/>
              <a:gdLst>
                <a:gd name="T0" fmla="*/ 0 w 243"/>
                <a:gd name="T1" fmla="*/ 0 h 124"/>
                <a:gd name="T2" fmla="*/ 243 w 243"/>
                <a:gd name="T3" fmla="*/ 124 h 124"/>
                <a:gd name="T4" fmla="*/ 243 w 243"/>
                <a:gd name="T5" fmla="*/ 123 h 124"/>
                <a:gd name="T6" fmla="*/ 0 w 243"/>
                <a:gd name="T7" fmla="*/ 0 h 124"/>
              </a:gdLst>
              <a:ahLst/>
              <a:cxnLst>
                <a:cxn ang="0">
                  <a:pos x="T0" y="T1"/>
                </a:cxn>
                <a:cxn ang="0">
                  <a:pos x="T2" y="T3"/>
                </a:cxn>
                <a:cxn ang="0">
                  <a:pos x="T4" y="T5"/>
                </a:cxn>
                <a:cxn ang="0">
                  <a:pos x="T6" y="T7"/>
                </a:cxn>
              </a:cxnLst>
              <a:rect l="0" t="0" r="r" b="b"/>
              <a:pathLst>
                <a:path w="243" h="124">
                  <a:moveTo>
                    <a:pt x="0" y="0"/>
                  </a:moveTo>
                  <a:lnTo>
                    <a:pt x="243" y="124"/>
                  </a:lnTo>
                  <a:lnTo>
                    <a:pt x="243" y="123"/>
                  </a:lnTo>
                  <a:lnTo>
                    <a:pt x="0" y="0"/>
                  </a:lnTo>
                  <a:close/>
                </a:path>
              </a:pathLst>
            </a:custGeom>
            <a:solidFill>
              <a:srgbClr val="ADC1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9" name="Freeform 19"/>
            <p:cNvSpPr>
              <a:spLocks/>
            </p:cNvSpPr>
            <p:nvPr userDrawn="1"/>
          </p:nvSpPr>
          <p:spPr bwMode="auto">
            <a:xfrm>
              <a:off x="1102" y="1788"/>
              <a:ext cx="243" cy="124"/>
            </a:xfrm>
            <a:custGeom>
              <a:avLst/>
              <a:gdLst>
                <a:gd name="T0" fmla="*/ 0 w 243"/>
                <a:gd name="T1" fmla="*/ 0 h 124"/>
                <a:gd name="T2" fmla="*/ 243 w 243"/>
                <a:gd name="T3" fmla="*/ 124 h 124"/>
                <a:gd name="T4" fmla="*/ 243 w 243"/>
                <a:gd name="T5" fmla="*/ 123 h 124"/>
                <a:gd name="T6" fmla="*/ 0 w 243"/>
                <a:gd name="T7" fmla="*/ 0 h 124"/>
              </a:gdLst>
              <a:ahLst/>
              <a:cxnLst>
                <a:cxn ang="0">
                  <a:pos x="T0" y="T1"/>
                </a:cxn>
                <a:cxn ang="0">
                  <a:pos x="T2" y="T3"/>
                </a:cxn>
                <a:cxn ang="0">
                  <a:pos x="T4" y="T5"/>
                </a:cxn>
                <a:cxn ang="0">
                  <a:pos x="T6" y="T7"/>
                </a:cxn>
              </a:cxnLst>
              <a:rect l="0" t="0" r="r" b="b"/>
              <a:pathLst>
                <a:path w="243" h="124">
                  <a:moveTo>
                    <a:pt x="0" y="0"/>
                  </a:moveTo>
                  <a:lnTo>
                    <a:pt x="243" y="124"/>
                  </a:lnTo>
                  <a:lnTo>
                    <a:pt x="243" y="12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 name="Freeform 20"/>
            <p:cNvSpPr>
              <a:spLocks/>
            </p:cNvSpPr>
            <p:nvPr userDrawn="1"/>
          </p:nvSpPr>
          <p:spPr bwMode="auto">
            <a:xfrm>
              <a:off x="1351" y="1292"/>
              <a:ext cx="286" cy="328"/>
            </a:xfrm>
            <a:custGeom>
              <a:avLst/>
              <a:gdLst>
                <a:gd name="T0" fmla="*/ 286 w 286"/>
                <a:gd name="T1" fmla="*/ 243 h 328"/>
                <a:gd name="T2" fmla="*/ 54 w 286"/>
                <a:gd name="T3" fmla="*/ 0 h 328"/>
                <a:gd name="T4" fmla="*/ 0 w 286"/>
                <a:gd name="T5" fmla="*/ 328 h 328"/>
                <a:gd name="T6" fmla="*/ 286 w 286"/>
                <a:gd name="T7" fmla="*/ 243 h 328"/>
              </a:gdLst>
              <a:ahLst/>
              <a:cxnLst>
                <a:cxn ang="0">
                  <a:pos x="T0" y="T1"/>
                </a:cxn>
                <a:cxn ang="0">
                  <a:pos x="T2" y="T3"/>
                </a:cxn>
                <a:cxn ang="0">
                  <a:pos x="T4" y="T5"/>
                </a:cxn>
                <a:cxn ang="0">
                  <a:pos x="T6" y="T7"/>
                </a:cxn>
              </a:cxnLst>
              <a:rect l="0" t="0" r="r" b="b"/>
              <a:pathLst>
                <a:path w="286" h="328">
                  <a:moveTo>
                    <a:pt x="286" y="243"/>
                  </a:moveTo>
                  <a:lnTo>
                    <a:pt x="54" y="0"/>
                  </a:lnTo>
                  <a:lnTo>
                    <a:pt x="0" y="328"/>
                  </a:lnTo>
                  <a:lnTo>
                    <a:pt x="286" y="243"/>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1" name="Freeform 21"/>
            <p:cNvSpPr>
              <a:spLocks/>
            </p:cNvSpPr>
            <p:nvPr userDrawn="1"/>
          </p:nvSpPr>
          <p:spPr bwMode="auto">
            <a:xfrm>
              <a:off x="1351" y="1292"/>
              <a:ext cx="286" cy="328"/>
            </a:xfrm>
            <a:custGeom>
              <a:avLst/>
              <a:gdLst>
                <a:gd name="T0" fmla="*/ 286 w 286"/>
                <a:gd name="T1" fmla="*/ 243 h 328"/>
                <a:gd name="T2" fmla="*/ 54 w 286"/>
                <a:gd name="T3" fmla="*/ 0 h 328"/>
                <a:gd name="T4" fmla="*/ 0 w 286"/>
                <a:gd name="T5" fmla="*/ 328 h 328"/>
                <a:gd name="T6" fmla="*/ 286 w 286"/>
                <a:gd name="T7" fmla="*/ 243 h 328"/>
              </a:gdLst>
              <a:ahLst/>
              <a:cxnLst>
                <a:cxn ang="0">
                  <a:pos x="T0" y="T1"/>
                </a:cxn>
                <a:cxn ang="0">
                  <a:pos x="T2" y="T3"/>
                </a:cxn>
                <a:cxn ang="0">
                  <a:pos x="T4" y="T5"/>
                </a:cxn>
                <a:cxn ang="0">
                  <a:pos x="T6" y="T7"/>
                </a:cxn>
              </a:cxnLst>
              <a:rect l="0" t="0" r="r" b="b"/>
              <a:pathLst>
                <a:path w="286" h="328">
                  <a:moveTo>
                    <a:pt x="286" y="243"/>
                  </a:moveTo>
                  <a:lnTo>
                    <a:pt x="54" y="0"/>
                  </a:lnTo>
                  <a:lnTo>
                    <a:pt x="0" y="328"/>
                  </a:lnTo>
                  <a:lnTo>
                    <a:pt x="286" y="24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2" name="Freeform 22"/>
            <p:cNvSpPr>
              <a:spLocks noEditPoints="1"/>
            </p:cNvSpPr>
            <p:nvPr userDrawn="1"/>
          </p:nvSpPr>
          <p:spPr bwMode="auto">
            <a:xfrm>
              <a:off x="1625" y="1761"/>
              <a:ext cx="359" cy="306"/>
            </a:xfrm>
            <a:custGeom>
              <a:avLst/>
              <a:gdLst>
                <a:gd name="T0" fmla="*/ 357 w 359"/>
                <a:gd name="T1" fmla="*/ 305 h 306"/>
                <a:gd name="T2" fmla="*/ 355 w 359"/>
                <a:gd name="T3" fmla="*/ 306 h 306"/>
                <a:gd name="T4" fmla="*/ 359 w 359"/>
                <a:gd name="T5" fmla="*/ 306 h 306"/>
                <a:gd name="T6" fmla="*/ 357 w 359"/>
                <a:gd name="T7" fmla="*/ 305 h 306"/>
                <a:gd name="T8" fmla="*/ 141 w 359"/>
                <a:gd name="T9" fmla="*/ 209 h 306"/>
                <a:gd name="T10" fmla="*/ 141 w 359"/>
                <a:gd name="T11" fmla="*/ 88 h 306"/>
                <a:gd name="T12" fmla="*/ 207 w 359"/>
                <a:gd name="T13" fmla="*/ 88 h 306"/>
                <a:gd name="T14" fmla="*/ 207 w 359"/>
                <a:gd name="T15" fmla="*/ 209 h 306"/>
                <a:gd name="T16" fmla="*/ 141 w 359"/>
                <a:gd name="T17" fmla="*/ 209 h 306"/>
                <a:gd name="T18" fmla="*/ 194 w 359"/>
                <a:gd name="T19" fmla="*/ 0 h 306"/>
                <a:gd name="T20" fmla="*/ 0 w 359"/>
                <a:gd name="T21" fmla="*/ 245 h 306"/>
                <a:gd name="T22" fmla="*/ 0 w 359"/>
                <a:gd name="T23" fmla="*/ 245 h 306"/>
                <a:gd name="T24" fmla="*/ 2 w 359"/>
                <a:gd name="T25" fmla="*/ 244 h 306"/>
                <a:gd name="T26" fmla="*/ 357 w 359"/>
                <a:gd name="T27" fmla="*/ 305 h 306"/>
                <a:gd name="T28" fmla="*/ 194 w 359"/>
                <a:gd name="T29"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9" h="306">
                  <a:moveTo>
                    <a:pt x="357" y="305"/>
                  </a:moveTo>
                  <a:lnTo>
                    <a:pt x="355" y="306"/>
                  </a:lnTo>
                  <a:lnTo>
                    <a:pt x="359" y="306"/>
                  </a:lnTo>
                  <a:lnTo>
                    <a:pt x="357" y="305"/>
                  </a:lnTo>
                  <a:close/>
                  <a:moveTo>
                    <a:pt x="141" y="209"/>
                  </a:moveTo>
                  <a:lnTo>
                    <a:pt x="141" y="88"/>
                  </a:lnTo>
                  <a:lnTo>
                    <a:pt x="207" y="88"/>
                  </a:lnTo>
                  <a:lnTo>
                    <a:pt x="207" y="209"/>
                  </a:lnTo>
                  <a:lnTo>
                    <a:pt x="141" y="209"/>
                  </a:lnTo>
                  <a:close/>
                  <a:moveTo>
                    <a:pt x="194" y="0"/>
                  </a:moveTo>
                  <a:lnTo>
                    <a:pt x="0" y="245"/>
                  </a:lnTo>
                  <a:lnTo>
                    <a:pt x="0" y="245"/>
                  </a:lnTo>
                  <a:lnTo>
                    <a:pt x="2" y="244"/>
                  </a:lnTo>
                  <a:lnTo>
                    <a:pt x="357" y="305"/>
                  </a:lnTo>
                  <a:lnTo>
                    <a:pt x="194" y="0"/>
                  </a:lnTo>
                  <a:close/>
                </a:path>
              </a:pathLst>
            </a:custGeom>
            <a:solidFill>
              <a:srgbClr val="F9CC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3" name="Freeform 23"/>
            <p:cNvSpPr>
              <a:spLocks noEditPoints="1"/>
            </p:cNvSpPr>
            <p:nvPr userDrawn="1"/>
          </p:nvSpPr>
          <p:spPr bwMode="auto">
            <a:xfrm>
              <a:off x="1625" y="1761"/>
              <a:ext cx="359" cy="306"/>
            </a:xfrm>
            <a:custGeom>
              <a:avLst/>
              <a:gdLst>
                <a:gd name="T0" fmla="*/ 357 w 359"/>
                <a:gd name="T1" fmla="*/ 305 h 306"/>
                <a:gd name="T2" fmla="*/ 355 w 359"/>
                <a:gd name="T3" fmla="*/ 306 h 306"/>
                <a:gd name="T4" fmla="*/ 359 w 359"/>
                <a:gd name="T5" fmla="*/ 306 h 306"/>
                <a:gd name="T6" fmla="*/ 357 w 359"/>
                <a:gd name="T7" fmla="*/ 305 h 306"/>
                <a:gd name="T8" fmla="*/ 141 w 359"/>
                <a:gd name="T9" fmla="*/ 209 h 306"/>
                <a:gd name="T10" fmla="*/ 141 w 359"/>
                <a:gd name="T11" fmla="*/ 88 h 306"/>
                <a:gd name="T12" fmla="*/ 207 w 359"/>
                <a:gd name="T13" fmla="*/ 88 h 306"/>
                <a:gd name="T14" fmla="*/ 207 w 359"/>
                <a:gd name="T15" fmla="*/ 209 h 306"/>
                <a:gd name="T16" fmla="*/ 141 w 359"/>
                <a:gd name="T17" fmla="*/ 209 h 306"/>
                <a:gd name="T18" fmla="*/ 194 w 359"/>
                <a:gd name="T19" fmla="*/ 0 h 306"/>
                <a:gd name="T20" fmla="*/ 0 w 359"/>
                <a:gd name="T21" fmla="*/ 245 h 306"/>
                <a:gd name="T22" fmla="*/ 0 w 359"/>
                <a:gd name="T23" fmla="*/ 245 h 306"/>
                <a:gd name="T24" fmla="*/ 2 w 359"/>
                <a:gd name="T25" fmla="*/ 244 h 306"/>
                <a:gd name="T26" fmla="*/ 357 w 359"/>
                <a:gd name="T27" fmla="*/ 305 h 306"/>
                <a:gd name="T28" fmla="*/ 194 w 359"/>
                <a:gd name="T29"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9" h="306">
                  <a:moveTo>
                    <a:pt x="357" y="305"/>
                  </a:moveTo>
                  <a:lnTo>
                    <a:pt x="355" y="306"/>
                  </a:lnTo>
                  <a:lnTo>
                    <a:pt x="359" y="306"/>
                  </a:lnTo>
                  <a:lnTo>
                    <a:pt x="357" y="305"/>
                  </a:lnTo>
                  <a:moveTo>
                    <a:pt x="141" y="209"/>
                  </a:moveTo>
                  <a:lnTo>
                    <a:pt x="141" y="88"/>
                  </a:lnTo>
                  <a:lnTo>
                    <a:pt x="207" y="88"/>
                  </a:lnTo>
                  <a:lnTo>
                    <a:pt x="207" y="209"/>
                  </a:lnTo>
                  <a:lnTo>
                    <a:pt x="141" y="209"/>
                  </a:lnTo>
                  <a:moveTo>
                    <a:pt x="194" y="0"/>
                  </a:moveTo>
                  <a:lnTo>
                    <a:pt x="0" y="245"/>
                  </a:lnTo>
                  <a:lnTo>
                    <a:pt x="0" y="245"/>
                  </a:lnTo>
                  <a:lnTo>
                    <a:pt x="2" y="244"/>
                  </a:lnTo>
                  <a:lnTo>
                    <a:pt x="357" y="305"/>
                  </a:lnTo>
                  <a:lnTo>
                    <a:pt x="1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4" name="Freeform 24"/>
            <p:cNvSpPr>
              <a:spLocks/>
            </p:cNvSpPr>
            <p:nvPr userDrawn="1"/>
          </p:nvSpPr>
          <p:spPr bwMode="auto">
            <a:xfrm>
              <a:off x="1625" y="2005"/>
              <a:ext cx="357" cy="62"/>
            </a:xfrm>
            <a:custGeom>
              <a:avLst/>
              <a:gdLst>
                <a:gd name="T0" fmla="*/ 2 w 357"/>
                <a:gd name="T1" fmla="*/ 0 h 62"/>
                <a:gd name="T2" fmla="*/ 0 w 357"/>
                <a:gd name="T3" fmla="*/ 1 h 62"/>
                <a:gd name="T4" fmla="*/ 355 w 357"/>
                <a:gd name="T5" fmla="*/ 62 h 62"/>
                <a:gd name="T6" fmla="*/ 357 w 357"/>
                <a:gd name="T7" fmla="*/ 61 h 62"/>
                <a:gd name="T8" fmla="*/ 357 w 357"/>
                <a:gd name="T9" fmla="*/ 61 h 62"/>
                <a:gd name="T10" fmla="*/ 2 w 357"/>
                <a:gd name="T11" fmla="*/ 0 h 62"/>
              </a:gdLst>
              <a:ahLst/>
              <a:cxnLst>
                <a:cxn ang="0">
                  <a:pos x="T0" y="T1"/>
                </a:cxn>
                <a:cxn ang="0">
                  <a:pos x="T2" y="T3"/>
                </a:cxn>
                <a:cxn ang="0">
                  <a:pos x="T4" y="T5"/>
                </a:cxn>
                <a:cxn ang="0">
                  <a:pos x="T6" y="T7"/>
                </a:cxn>
                <a:cxn ang="0">
                  <a:pos x="T8" y="T9"/>
                </a:cxn>
                <a:cxn ang="0">
                  <a:pos x="T10" y="T11"/>
                </a:cxn>
              </a:cxnLst>
              <a:rect l="0" t="0" r="r" b="b"/>
              <a:pathLst>
                <a:path w="357" h="62">
                  <a:moveTo>
                    <a:pt x="2" y="0"/>
                  </a:moveTo>
                  <a:lnTo>
                    <a:pt x="0" y="1"/>
                  </a:lnTo>
                  <a:lnTo>
                    <a:pt x="355" y="62"/>
                  </a:lnTo>
                  <a:lnTo>
                    <a:pt x="357" y="61"/>
                  </a:lnTo>
                  <a:lnTo>
                    <a:pt x="357" y="61"/>
                  </a:lnTo>
                  <a:lnTo>
                    <a:pt x="2" y="0"/>
                  </a:lnTo>
                  <a:close/>
                </a:path>
              </a:pathLst>
            </a:custGeom>
            <a:solidFill>
              <a:srgbClr val="F7BD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5" name="Freeform 25"/>
            <p:cNvSpPr>
              <a:spLocks/>
            </p:cNvSpPr>
            <p:nvPr userDrawn="1"/>
          </p:nvSpPr>
          <p:spPr bwMode="auto">
            <a:xfrm>
              <a:off x="1625" y="2005"/>
              <a:ext cx="357" cy="62"/>
            </a:xfrm>
            <a:custGeom>
              <a:avLst/>
              <a:gdLst>
                <a:gd name="T0" fmla="*/ 2 w 357"/>
                <a:gd name="T1" fmla="*/ 0 h 62"/>
                <a:gd name="T2" fmla="*/ 0 w 357"/>
                <a:gd name="T3" fmla="*/ 1 h 62"/>
                <a:gd name="T4" fmla="*/ 355 w 357"/>
                <a:gd name="T5" fmla="*/ 62 h 62"/>
                <a:gd name="T6" fmla="*/ 357 w 357"/>
                <a:gd name="T7" fmla="*/ 61 h 62"/>
                <a:gd name="T8" fmla="*/ 357 w 357"/>
                <a:gd name="T9" fmla="*/ 61 h 62"/>
                <a:gd name="T10" fmla="*/ 2 w 357"/>
                <a:gd name="T11" fmla="*/ 0 h 62"/>
              </a:gdLst>
              <a:ahLst/>
              <a:cxnLst>
                <a:cxn ang="0">
                  <a:pos x="T0" y="T1"/>
                </a:cxn>
                <a:cxn ang="0">
                  <a:pos x="T2" y="T3"/>
                </a:cxn>
                <a:cxn ang="0">
                  <a:pos x="T4" y="T5"/>
                </a:cxn>
                <a:cxn ang="0">
                  <a:pos x="T6" y="T7"/>
                </a:cxn>
                <a:cxn ang="0">
                  <a:pos x="T8" y="T9"/>
                </a:cxn>
                <a:cxn ang="0">
                  <a:pos x="T10" y="T11"/>
                </a:cxn>
              </a:cxnLst>
              <a:rect l="0" t="0" r="r" b="b"/>
              <a:pathLst>
                <a:path w="357" h="62">
                  <a:moveTo>
                    <a:pt x="2" y="0"/>
                  </a:moveTo>
                  <a:lnTo>
                    <a:pt x="0" y="1"/>
                  </a:lnTo>
                  <a:lnTo>
                    <a:pt x="355" y="62"/>
                  </a:lnTo>
                  <a:lnTo>
                    <a:pt x="357" y="61"/>
                  </a:lnTo>
                  <a:lnTo>
                    <a:pt x="357" y="6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6" name="Freeform 26"/>
            <p:cNvSpPr>
              <a:spLocks noEditPoints="1"/>
            </p:cNvSpPr>
            <p:nvPr userDrawn="1"/>
          </p:nvSpPr>
          <p:spPr bwMode="auto">
            <a:xfrm>
              <a:off x="1346" y="1915"/>
              <a:ext cx="277" cy="327"/>
            </a:xfrm>
            <a:custGeom>
              <a:avLst/>
              <a:gdLst>
                <a:gd name="T0" fmla="*/ 55 w 277"/>
                <a:gd name="T1" fmla="*/ 180 h 327"/>
                <a:gd name="T2" fmla="*/ 55 w 277"/>
                <a:gd name="T3" fmla="*/ 57 h 327"/>
                <a:gd name="T4" fmla="*/ 137 w 277"/>
                <a:gd name="T5" fmla="*/ 57 h 327"/>
                <a:gd name="T6" fmla="*/ 137 w 277"/>
                <a:gd name="T7" fmla="*/ 180 h 327"/>
                <a:gd name="T8" fmla="*/ 55 w 277"/>
                <a:gd name="T9" fmla="*/ 180 h 327"/>
                <a:gd name="T10" fmla="*/ 0 w 277"/>
                <a:gd name="T11" fmla="*/ 0 h 327"/>
                <a:gd name="T12" fmla="*/ 24 w 277"/>
                <a:gd name="T13" fmla="*/ 187 h 327"/>
                <a:gd name="T14" fmla="*/ 42 w 277"/>
                <a:gd name="T15" fmla="*/ 327 h 327"/>
                <a:gd name="T16" fmla="*/ 56 w 277"/>
                <a:gd name="T17" fmla="*/ 314 h 327"/>
                <a:gd name="T18" fmla="*/ 277 w 277"/>
                <a:gd name="T19" fmla="*/ 95 h 327"/>
                <a:gd name="T20" fmla="*/ 0 w 277"/>
                <a:gd name="T21"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7" h="327">
                  <a:moveTo>
                    <a:pt x="55" y="180"/>
                  </a:moveTo>
                  <a:lnTo>
                    <a:pt x="55" y="57"/>
                  </a:lnTo>
                  <a:lnTo>
                    <a:pt x="137" y="57"/>
                  </a:lnTo>
                  <a:lnTo>
                    <a:pt x="137" y="180"/>
                  </a:lnTo>
                  <a:lnTo>
                    <a:pt x="55" y="180"/>
                  </a:lnTo>
                  <a:close/>
                  <a:moveTo>
                    <a:pt x="0" y="0"/>
                  </a:moveTo>
                  <a:lnTo>
                    <a:pt x="24" y="187"/>
                  </a:lnTo>
                  <a:lnTo>
                    <a:pt x="42" y="327"/>
                  </a:lnTo>
                  <a:lnTo>
                    <a:pt x="56" y="314"/>
                  </a:lnTo>
                  <a:lnTo>
                    <a:pt x="277" y="95"/>
                  </a:lnTo>
                  <a:lnTo>
                    <a:pt x="0" y="0"/>
                  </a:lnTo>
                  <a:close/>
                </a:path>
              </a:pathLst>
            </a:custGeom>
            <a:solidFill>
              <a:srgbClr val="D6C9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3" name="Freeform 27"/>
            <p:cNvSpPr>
              <a:spLocks noEditPoints="1"/>
            </p:cNvSpPr>
            <p:nvPr userDrawn="1"/>
          </p:nvSpPr>
          <p:spPr bwMode="auto">
            <a:xfrm>
              <a:off x="1346" y="1915"/>
              <a:ext cx="277" cy="327"/>
            </a:xfrm>
            <a:custGeom>
              <a:avLst/>
              <a:gdLst>
                <a:gd name="T0" fmla="*/ 55 w 277"/>
                <a:gd name="T1" fmla="*/ 180 h 327"/>
                <a:gd name="T2" fmla="*/ 55 w 277"/>
                <a:gd name="T3" fmla="*/ 57 h 327"/>
                <a:gd name="T4" fmla="*/ 137 w 277"/>
                <a:gd name="T5" fmla="*/ 57 h 327"/>
                <a:gd name="T6" fmla="*/ 137 w 277"/>
                <a:gd name="T7" fmla="*/ 180 h 327"/>
                <a:gd name="T8" fmla="*/ 55 w 277"/>
                <a:gd name="T9" fmla="*/ 180 h 327"/>
                <a:gd name="T10" fmla="*/ 0 w 277"/>
                <a:gd name="T11" fmla="*/ 0 h 327"/>
                <a:gd name="T12" fmla="*/ 24 w 277"/>
                <a:gd name="T13" fmla="*/ 187 h 327"/>
                <a:gd name="T14" fmla="*/ 42 w 277"/>
                <a:gd name="T15" fmla="*/ 327 h 327"/>
                <a:gd name="T16" fmla="*/ 56 w 277"/>
                <a:gd name="T17" fmla="*/ 314 h 327"/>
                <a:gd name="T18" fmla="*/ 277 w 277"/>
                <a:gd name="T19" fmla="*/ 95 h 327"/>
                <a:gd name="T20" fmla="*/ 0 w 277"/>
                <a:gd name="T21"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7" h="327">
                  <a:moveTo>
                    <a:pt x="55" y="180"/>
                  </a:moveTo>
                  <a:lnTo>
                    <a:pt x="55" y="57"/>
                  </a:lnTo>
                  <a:lnTo>
                    <a:pt x="137" y="57"/>
                  </a:lnTo>
                  <a:lnTo>
                    <a:pt x="137" y="180"/>
                  </a:lnTo>
                  <a:lnTo>
                    <a:pt x="55" y="180"/>
                  </a:lnTo>
                  <a:moveTo>
                    <a:pt x="0" y="0"/>
                  </a:moveTo>
                  <a:lnTo>
                    <a:pt x="24" y="187"/>
                  </a:lnTo>
                  <a:lnTo>
                    <a:pt x="42" y="327"/>
                  </a:lnTo>
                  <a:lnTo>
                    <a:pt x="56" y="314"/>
                  </a:lnTo>
                  <a:lnTo>
                    <a:pt x="277" y="9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4" name="Freeform 28"/>
            <p:cNvSpPr>
              <a:spLocks/>
            </p:cNvSpPr>
            <p:nvPr userDrawn="1"/>
          </p:nvSpPr>
          <p:spPr bwMode="auto">
            <a:xfrm>
              <a:off x="1345" y="1915"/>
              <a:ext cx="25" cy="187"/>
            </a:xfrm>
            <a:custGeom>
              <a:avLst/>
              <a:gdLst>
                <a:gd name="T0" fmla="*/ 0 w 25"/>
                <a:gd name="T1" fmla="*/ 0 h 187"/>
                <a:gd name="T2" fmla="*/ 25 w 25"/>
                <a:gd name="T3" fmla="*/ 187 h 187"/>
                <a:gd name="T4" fmla="*/ 1 w 25"/>
                <a:gd name="T5" fmla="*/ 0 h 187"/>
                <a:gd name="T6" fmla="*/ 0 w 25"/>
                <a:gd name="T7" fmla="*/ 0 h 187"/>
              </a:gdLst>
              <a:ahLst/>
              <a:cxnLst>
                <a:cxn ang="0">
                  <a:pos x="T0" y="T1"/>
                </a:cxn>
                <a:cxn ang="0">
                  <a:pos x="T2" y="T3"/>
                </a:cxn>
                <a:cxn ang="0">
                  <a:pos x="T4" y="T5"/>
                </a:cxn>
                <a:cxn ang="0">
                  <a:pos x="T6" y="T7"/>
                </a:cxn>
              </a:cxnLst>
              <a:rect l="0" t="0" r="r" b="b"/>
              <a:pathLst>
                <a:path w="25" h="187">
                  <a:moveTo>
                    <a:pt x="0" y="0"/>
                  </a:moveTo>
                  <a:lnTo>
                    <a:pt x="25" y="187"/>
                  </a:lnTo>
                  <a:lnTo>
                    <a:pt x="1" y="0"/>
                  </a:lnTo>
                  <a:lnTo>
                    <a:pt x="0" y="0"/>
                  </a:lnTo>
                  <a:close/>
                </a:path>
              </a:pathLst>
            </a:custGeom>
            <a:solidFill>
              <a:srgbClr val="CBB9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5" name="Freeform 29"/>
            <p:cNvSpPr>
              <a:spLocks/>
            </p:cNvSpPr>
            <p:nvPr userDrawn="1"/>
          </p:nvSpPr>
          <p:spPr bwMode="auto">
            <a:xfrm>
              <a:off x="1345" y="1915"/>
              <a:ext cx="25" cy="187"/>
            </a:xfrm>
            <a:custGeom>
              <a:avLst/>
              <a:gdLst>
                <a:gd name="T0" fmla="*/ 0 w 25"/>
                <a:gd name="T1" fmla="*/ 0 h 187"/>
                <a:gd name="T2" fmla="*/ 25 w 25"/>
                <a:gd name="T3" fmla="*/ 187 h 187"/>
                <a:gd name="T4" fmla="*/ 1 w 25"/>
                <a:gd name="T5" fmla="*/ 0 h 187"/>
                <a:gd name="T6" fmla="*/ 0 w 25"/>
                <a:gd name="T7" fmla="*/ 0 h 187"/>
              </a:gdLst>
              <a:ahLst/>
              <a:cxnLst>
                <a:cxn ang="0">
                  <a:pos x="T0" y="T1"/>
                </a:cxn>
                <a:cxn ang="0">
                  <a:pos x="T2" y="T3"/>
                </a:cxn>
                <a:cxn ang="0">
                  <a:pos x="T4" y="T5"/>
                </a:cxn>
                <a:cxn ang="0">
                  <a:pos x="T6" y="T7"/>
                </a:cxn>
              </a:cxnLst>
              <a:rect l="0" t="0" r="r" b="b"/>
              <a:pathLst>
                <a:path w="25" h="187">
                  <a:moveTo>
                    <a:pt x="0" y="0"/>
                  </a:moveTo>
                  <a:lnTo>
                    <a:pt x="25" y="187"/>
                  </a:lnTo>
                  <a:lnTo>
                    <a:pt x="1"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6" name="Freeform 30"/>
            <p:cNvSpPr>
              <a:spLocks/>
            </p:cNvSpPr>
            <p:nvPr userDrawn="1"/>
          </p:nvSpPr>
          <p:spPr bwMode="auto">
            <a:xfrm>
              <a:off x="1402" y="2010"/>
              <a:ext cx="223" cy="219"/>
            </a:xfrm>
            <a:custGeom>
              <a:avLst/>
              <a:gdLst>
                <a:gd name="T0" fmla="*/ 221 w 223"/>
                <a:gd name="T1" fmla="*/ 0 h 219"/>
                <a:gd name="T2" fmla="*/ 0 w 223"/>
                <a:gd name="T3" fmla="*/ 219 h 219"/>
                <a:gd name="T4" fmla="*/ 223 w 223"/>
                <a:gd name="T5" fmla="*/ 0 h 219"/>
                <a:gd name="T6" fmla="*/ 221 w 223"/>
                <a:gd name="T7" fmla="*/ 0 h 219"/>
              </a:gdLst>
              <a:ahLst/>
              <a:cxnLst>
                <a:cxn ang="0">
                  <a:pos x="T0" y="T1"/>
                </a:cxn>
                <a:cxn ang="0">
                  <a:pos x="T2" y="T3"/>
                </a:cxn>
                <a:cxn ang="0">
                  <a:pos x="T4" y="T5"/>
                </a:cxn>
                <a:cxn ang="0">
                  <a:pos x="T6" y="T7"/>
                </a:cxn>
              </a:cxnLst>
              <a:rect l="0" t="0" r="r" b="b"/>
              <a:pathLst>
                <a:path w="223" h="219">
                  <a:moveTo>
                    <a:pt x="221" y="0"/>
                  </a:moveTo>
                  <a:lnTo>
                    <a:pt x="0" y="219"/>
                  </a:lnTo>
                  <a:lnTo>
                    <a:pt x="223" y="0"/>
                  </a:lnTo>
                  <a:lnTo>
                    <a:pt x="221" y="0"/>
                  </a:lnTo>
                  <a:close/>
                </a:path>
              </a:pathLst>
            </a:custGeom>
            <a:solidFill>
              <a:srgbClr val="D4BA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7" name="Freeform 31"/>
            <p:cNvSpPr>
              <a:spLocks/>
            </p:cNvSpPr>
            <p:nvPr userDrawn="1"/>
          </p:nvSpPr>
          <p:spPr bwMode="auto">
            <a:xfrm>
              <a:off x="1402" y="2010"/>
              <a:ext cx="223" cy="219"/>
            </a:xfrm>
            <a:custGeom>
              <a:avLst/>
              <a:gdLst>
                <a:gd name="T0" fmla="*/ 221 w 223"/>
                <a:gd name="T1" fmla="*/ 0 h 219"/>
                <a:gd name="T2" fmla="*/ 0 w 223"/>
                <a:gd name="T3" fmla="*/ 219 h 219"/>
                <a:gd name="T4" fmla="*/ 223 w 223"/>
                <a:gd name="T5" fmla="*/ 0 h 219"/>
                <a:gd name="T6" fmla="*/ 221 w 223"/>
                <a:gd name="T7" fmla="*/ 0 h 219"/>
              </a:gdLst>
              <a:ahLst/>
              <a:cxnLst>
                <a:cxn ang="0">
                  <a:pos x="T0" y="T1"/>
                </a:cxn>
                <a:cxn ang="0">
                  <a:pos x="T2" y="T3"/>
                </a:cxn>
                <a:cxn ang="0">
                  <a:pos x="T4" y="T5"/>
                </a:cxn>
                <a:cxn ang="0">
                  <a:pos x="T6" y="T7"/>
                </a:cxn>
              </a:cxnLst>
              <a:rect l="0" t="0" r="r" b="b"/>
              <a:pathLst>
                <a:path w="223" h="219">
                  <a:moveTo>
                    <a:pt x="221" y="0"/>
                  </a:moveTo>
                  <a:lnTo>
                    <a:pt x="0" y="219"/>
                  </a:lnTo>
                  <a:lnTo>
                    <a:pt x="223" y="0"/>
                  </a:lnTo>
                  <a:lnTo>
                    <a:pt x="2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8" name="Freeform 32"/>
            <p:cNvSpPr>
              <a:spLocks noEditPoints="1"/>
            </p:cNvSpPr>
            <p:nvPr userDrawn="1"/>
          </p:nvSpPr>
          <p:spPr bwMode="auto">
            <a:xfrm>
              <a:off x="1636" y="1480"/>
              <a:ext cx="348" cy="281"/>
            </a:xfrm>
            <a:custGeom>
              <a:avLst/>
              <a:gdLst>
                <a:gd name="T0" fmla="*/ 123 w 348"/>
                <a:gd name="T1" fmla="*/ 172 h 281"/>
                <a:gd name="T2" fmla="*/ 123 w 348"/>
                <a:gd name="T3" fmla="*/ 48 h 281"/>
                <a:gd name="T4" fmla="*/ 201 w 348"/>
                <a:gd name="T5" fmla="*/ 48 h 281"/>
                <a:gd name="T6" fmla="*/ 201 w 348"/>
                <a:gd name="T7" fmla="*/ 172 h 281"/>
                <a:gd name="T8" fmla="*/ 123 w 348"/>
                <a:gd name="T9" fmla="*/ 172 h 281"/>
                <a:gd name="T10" fmla="*/ 346 w 348"/>
                <a:gd name="T11" fmla="*/ 1 h 281"/>
                <a:gd name="T12" fmla="*/ 48 w 348"/>
                <a:gd name="T13" fmla="*/ 44 h 281"/>
                <a:gd name="T14" fmla="*/ 0 w 348"/>
                <a:gd name="T15" fmla="*/ 52 h 281"/>
                <a:gd name="T16" fmla="*/ 184 w 348"/>
                <a:gd name="T17" fmla="*/ 281 h 281"/>
                <a:gd name="T18" fmla="*/ 346 w 348"/>
                <a:gd name="T19" fmla="*/ 1 h 281"/>
                <a:gd name="T20" fmla="*/ 348 w 348"/>
                <a:gd name="T21" fmla="*/ 0 h 281"/>
                <a:gd name="T22" fmla="*/ 345 w 348"/>
                <a:gd name="T23" fmla="*/ 0 h 281"/>
                <a:gd name="T24" fmla="*/ 346 w 348"/>
                <a:gd name="T25" fmla="*/ 0 h 281"/>
                <a:gd name="T26" fmla="*/ 348 w 348"/>
                <a:gd name="T2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81">
                  <a:moveTo>
                    <a:pt x="123" y="172"/>
                  </a:moveTo>
                  <a:lnTo>
                    <a:pt x="123" y="48"/>
                  </a:lnTo>
                  <a:lnTo>
                    <a:pt x="201" y="48"/>
                  </a:lnTo>
                  <a:lnTo>
                    <a:pt x="201" y="172"/>
                  </a:lnTo>
                  <a:lnTo>
                    <a:pt x="123" y="172"/>
                  </a:lnTo>
                  <a:close/>
                  <a:moveTo>
                    <a:pt x="346" y="1"/>
                  </a:moveTo>
                  <a:lnTo>
                    <a:pt x="48" y="44"/>
                  </a:lnTo>
                  <a:lnTo>
                    <a:pt x="0" y="52"/>
                  </a:lnTo>
                  <a:lnTo>
                    <a:pt x="184" y="281"/>
                  </a:lnTo>
                  <a:lnTo>
                    <a:pt x="346" y="1"/>
                  </a:lnTo>
                  <a:close/>
                  <a:moveTo>
                    <a:pt x="348" y="0"/>
                  </a:moveTo>
                  <a:lnTo>
                    <a:pt x="345" y="0"/>
                  </a:lnTo>
                  <a:lnTo>
                    <a:pt x="346" y="0"/>
                  </a:lnTo>
                  <a:lnTo>
                    <a:pt x="348" y="0"/>
                  </a:lnTo>
                  <a:close/>
                </a:path>
              </a:pathLst>
            </a:custGeom>
            <a:solidFill>
              <a:srgbClr val="CEE1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9" name="Freeform 33"/>
            <p:cNvSpPr>
              <a:spLocks noEditPoints="1"/>
            </p:cNvSpPr>
            <p:nvPr userDrawn="1"/>
          </p:nvSpPr>
          <p:spPr bwMode="auto">
            <a:xfrm>
              <a:off x="1636" y="1480"/>
              <a:ext cx="348" cy="281"/>
            </a:xfrm>
            <a:custGeom>
              <a:avLst/>
              <a:gdLst>
                <a:gd name="T0" fmla="*/ 123 w 348"/>
                <a:gd name="T1" fmla="*/ 172 h 281"/>
                <a:gd name="T2" fmla="*/ 123 w 348"/>
                <a:gd name="T3" fmla="*/ 48 h 281"/>
                <a:gd name="T4" fmla="*/ 201 w 348"/>
                <a:gd name="T5" fmla="*/ 48 h 281"/>
                <a:gd name="T6" fmla="*/ 201 w 348"/>
                <a:gd name="T7" fmla="*/ 172 h 281"/>
                <a:gd name="T8" fmla="*/ 123 w 348"/>
                <a:gd name="T9" fmla="*/ 172 h 281"/>
                <a:gd name="T10" fmla="*/ 346 w 348"/>
                <a:gd name="T11" fmla="*/ 1 h 281"/>
                <a:gd name="T12" fmla="*/ 48 w 348"/>
                <a:gd name="T13" fmla="*/ 44 h 281"/>
                <a:gd name="T14" fmla="*/ 0 w 348"/>
                <a:gd name="T15" fmla="*/ 52 h 281"/>
                <a:gd name="T16" fmla="*/ 184 w 348"/>
                <a:gd name="T17" fmla="*/ 281 h 281"/>
                <a:gd name="T18" fmla="*/ 346 w 348"/>
                <a:gd name="T19" fmla="*/ 1 h 281"/>
                <a:gd name="T20" fmla="*/ 348 w 348"/>
                <a:gd name="T21" fmla="*/ 0 h 281"/>
                <a:gd name="T22" fmla="*/ 345 w 348"/>
                <a:gd name="T23" fmla="*/ 0 h 281"/>
                <a:gd name="T24" fmla="*/ 346 w 348"/>
                <a:gd name="T25" fmla="*/ 0 h 281"/>
                <a:gd name="T26" fmla="*/ 348 w 348"/>
                <a:gd name="T2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81">
                  <a:moveTo>
                    <a:pt x="123" y="172"/>
                  </a:moveTo>
                  <a:lnTo>
                    <a:pt x="123" y="48"/>
                  </a:lnTo>
                  <a:lnTo>
                    <a:pt x="201" y="48"/>
                  </a:lnTo>
                  <a:lnTo>
                    <a:pt x="201" y="172"/>
                  </a:lnTo>
                  <a:lnTo>
                    <a:pt x="123" y="172"/>
                  </a:lnTo>
                  <a:moveTo>
                    <a:pt x="346" y="1"/>
                  </a:moveTo>
                  <a:lnTo>
                    <a:pt x="48" y="44"/>
                  </a:lnTo>
                  <a:lnTo>
                    <a:pt x="0" y="52"/>
                  </a:lnTo>
                  <a:lnTo>
                    <a:pt x="184" y="281"/>
                  </a:lnTo>
                  <a:lnTo>
                    <a:pt x="346" y="1"/>
                  </a:lnTo>
                  <a:moveTo>
                    <a:pt x="348" y="0"/>
                  </a:moveTo>
                  <a:lnTo>
                    <a:pt x="345" y="0"/>
                  </a:lnTo>
                  <a:lnTo>
                    <a:pt x="346" y="0"/>
                  </a:lnTo>
                  <a:lnTo>
                    <a:pt x="34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0" name="Freeform 34"/>
            <p:cNvSpPr>
              <a:spLocks/>
            </p:cNvSpPr>
            <p:nvPr userDrawn="1"/>
          </p:nvSpPr>
          <p:spPr bwMode="auto">
            <a:xfrm>
              <a:off x="1684" y="1480"/>
              <a:ext cx="298" cy="44"/>
            </a:xfrm>
            <a:custGeom>
              <a:avLst/>
              <a:gdLst>
                <a:gd name="T0" fmla="*/ 297 w 298"/>
                <a:gd name="T1" fmla="*/ 0 h 44"/>
                <a:gd name="T2" fmla="*/ 0 w 298"/>
                <a:gd name="T3" fmla="*/ 44 h 44"/>
                <a:gd name="T4" fmla="*/ 298 w 298"/>
                <a:gd name="T5" fmla="*/ 1 h 44"/>
                <a:gd name="T6" fmla="*/ 298 w 298"/>
                <a:gd name="T7" fmla="*/ 0 h 44"/>
                <a:gd name="T8" fmla="*/ 297 w 298"/>
                <a:gd name="T9" fmla="*/ 0 h 44"/>
              </a:gdLst>
              <a:ahLst/>
              <a:cxnLst>
                <a:cxn ang="0">
                  <a:pos x="T0" y="T1"/>
                </a:cxn>
                <a:cxn ang="0">
                  <a:pos x="T2" y="T3"/>
                </a:cxn>
                <a:cxn ang="0">
                  <a:pos x="T4" y="T5"/>
                </a:cxn>
                <a:cxn ang="0">
                  <a:pos x="T6" y="T7"/>
                </a:cxn>
                <a:cxn ang="0">
                  <a:pos x="T8" y="T9"/>
                </a:cxn>
              </a:cxnLst>
              <a:rect l="0" t="0" r="r" b="b"/>
              <a:pathLst>
                <a:path w="298" h="44">
                  <a:moveTo>
                    <a:pt x="297" y="0"/>
                  </a:moveTo>
                  <a:lnTo>
                    <a:pt x="0" y="44"/>
                  </a:lnTo>
                  <a:lnTo>
                    <a:pt x="298" y="1"/>
                  </a:lnTo>
                  <a:lnTo>
                    <a:pt x="298" y="0"/>
                  </a:lnTo>
                  <a:lnTo>
                    <a:pt x="297" y="0"/>
                  </a:lnTo>
                  <a:close/>
                </a:path>
              </a:pathLst>
            </a:custGeom>
            <a:solidFill>
              <a:srgbClr val="92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1" name="Freeform 35"/>
            <p:cNvSpPr>
              <a:spLocks/>
            </p:cNvSpPr>
            <p:nvPr userDrawn="1"/>
          </p:nvSpPr>
          <p:spPr bwMode="auto">
            <a:xfrm>
              <a:off x="1684" y="1480"/>
              <a:ext cx="298" cy="44"/>
            </a:xfrm>
            <a:custGeom>
              <a:avLst/>
              <a:gdLst>
                <a:gd name="T0" fmla="*/ 297 w 298"/>
                <a:gd name="T1" fmla="*/ 0 h 44"/>
                <a:gd name="T2" fmla="*/ 0 w 298"/>
                <a:gd name="T3" fmla="*/ 44 h 44"/>
                <a:gd name="T4" fmla="*/ 298 w 298"/>
                <a:gd name="T5" fmla="*/ 1 h 44"/>
                <a:gd name="T6" fmla="*/ 298 w 298"/>
                <a:gd name="T7" fmla="*/ 0 h 44"/>
                <a:gd name="T8" fmla="*/ 297 w 298"/>
                <a:gd name="T9" fmla="*/ 0 h 44"/>
              </a:gdLst>
              <a:ahLst/>
              <a:cxnLst>
                <a:cxn ang="0">
                  <a:pos x="T0" y="T1"/>
                </a:cxn>
                <a:cxn ang="0">
                  <a:pos x="T2" y="T3"/>
                </a:cxn>
                <a:cxn ang="0">
                  <a:pos x="T4" y="T5"/>
                </a:cxn>
                <a:cxn ang="0">
                  <a:pos x="T6" y="T7"/>
                </a:cxn>
                <a:cxn ang="0">
                  <a:pos x="T8" y="T9"/>
                </a:cxn>
              </a:cxnLst>
              <a:rect l="0" t="0" r="r" b="b"/>
              <a:pathLst>
                <a:path w="298" h="44">
                  <a:moveTo>
                    <a:pt x="297" y="0"/>
                  </a:moveTo>
                  <a:lnTo>
                    <a:pt x="0" y="44"/>
                  </a:lnTo>
                  <a:lnTo>
                    <a:pt x="298" y="1"/>
                  </a:lnTo>
                  <a:lnTo>
                    <a:pt x="298" y="0"/>
                  </a:lnTo>
                  <a:lnTo>
                    <a:pt x="29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2" name="Rectangle 36"/>
            <p:cNvSpPr>
              <a:spLocks noChangeArrowheads="1"/>
            </p:cNvSpPr>
            <p:nvPr userDrawn="1"/>
          </p:nvSpPr>
          <p:spPr bwMode="auto">
            <a:xfrm>
              <a:off x="1401" y="1972"/>
              <a:ext cx="82" cy="123"/>
            </a:xfrm>
            <a:prstGeom prst="rect">
              <a:avLst/>
            </a:prstGeom>
            <a:solidFill>
              <a:srgbClr val="D6C9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3" name="Rectangle 37"/>
            <p:cNvSpPr>
              <a:spLocks noChangeArrowheads="1"/>
            </p:cNvSpPr>
            <p:nvPr userDrawn="1"/>
          </p:nvSpPr>
          <p:spPr bwMode="auto">
            <a:xfrm>
              <a:off x="1387" y="1930"/>
              <a:ext cx="19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E7DFED"/>
                  </a:solidFill>
                  <a:effectLst/>
                  <a:latin typeface="Verdana" panose="020B0604030504040204" pitchFamily="34" charset="0"/>
                </a:rPr>
                <a:t>2</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4" name="Rectangle 38"/>
            <p:cNvSpPr>
              <a:spLocks noChangeArrowheads="1"/>
            </p:cNvSpPr>
            <p:nvPr userDrawn="1"/>
          </p:nvSpPr>
          <p:spPr bwMode="auto">
            <a:xfrm>
              <a:off x="1221" y="1683"/>
              <a:ext cx="81" cy="126"/>
            </a:xfrm>
            <a:prstGeom prst="rect">
              <a:avLst/>
            </a:prstGeom>
            <a:solidFill>
              <a:srgbClr val="B9D1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5" name="Rectangle 39"/>
            <p:cNvSpPr>
              <a:spLocks noChangeArrowheads="1"/>
            </p:cNvSpPr>
            <p:nvPr userDrawn="1"/>
          </p:nvSpPr>
          <p:spPr bwMode="auto">
            <a:xfrm>
              <a:off x="1208" y="1640"/>
              <a:ext cx="1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D5E4F2"/>
                  </a:solidFill>
                  <a:effectLst/>
                  <a:latin typeface="Verdana" panose="020B0604030504040204" pitchFamily="34" charset="0"/>
                </a:rPr>
                <a:t>3</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6" name="Rectangle 40"/>
            <p:cNvSpPr>
              <a:spLocks noChangeArrowheads="1"/>
            </p:cNvSpPr>
            <p:nvPr userDrawn="1"/>
          </p:nvSpPr>
          <p:spPr bwMode="auto">
            <a:xfrm>
              <a:off x="1387" y="1362"/>
              <a:ext cx="19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FFFFFF"/>
                  </a:solidFill>
                  <a:effectLst/>
                  <a:latin typeface="Verdana" panose="020B0604030504040204" pitchFamily="34" charset="0"/>
                </a:rPr>
                <a:t>4</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7" name="Rectangle 41"/>
            <p:cNvSpPr>
              <a:spLocks noChangeArrowheads="1"/>
            </p:cNvSpPr>
            <p:nvPr userDrawn="1"/>
          </p:nvSpPr>
          <p:spPr bwMode="auto">
            <a:xfrm>
              <a:off x="1759" y="1528"/>
              <a:ext cx="78" cy="124"/>
            </a:xfrm>
            <a:prstGeom prst="rect">
              <a:avLst/>
            </a:prstGeom>
            <a:solidFill>
              <a:srgbClr val="CEE1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8" name="Rectangle 42"/>
            <p:cNvSpPr>
              <a:spLocks noChangeArrowheads="1"/>
            </p:cNvSpPr>
            <p:nvPr userDrawn="1"/>
          </p:nvSpPr>
          <p:spPr bwMode="auto">
            <a:xfrm>
              <a:off x="1743" y="1482"/>
              <a:ext cx="19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E2EDDC"/>
                  </a:solidFill>
                  <a:effectLst/>
                  <a:latin typeface="Verdana" panose="020B0604030504040204" pitchFamily="34" charset="0"/>
                </a:rPr>
                <a:t>5</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9" name="Rectangle 43"/>
            <p:cNvSpPr>
              <a:spLocks noChangeArrowheads="1"/>
            </p:cNvSpPr>
            <p:nvPr userDrawn="1"/>
          </p:nvSpPr>
          <p:spPr bwMode="auto">
            <a:xfrm>
              <a:off x="1766" y="1849"/>
              <a:ext cx="66" cy="121"/>
            </a:xfrm>
            <a:prstGeom prst="rect">
              <a:avLst/>
            </a:prstGeom>
            <a:solidFill>
              <a:srgbClr val="F9CCB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50" name="Rectangle 44"/>
            <p:cNvSpPr>
              <a:spLocks noChangeArrowheads="1"/>
            </p:cNvSpPr>
            <p:nvPr userDrawn="1"/>
          </p:nvSpPr>
          <p:spPr bwMode="auto">
            <a:xfrm>
              <a:off x="1743" y="1803"/>
              <a:ext cx="19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FBE1D5"/>
                  </a:solidFill>
                  <a:effectLst/>
                  <a:latin typeface="Verdana" panose="020B0604030504040204" pitchFamily="34" charset="0"/>
                </a:rPr>
                <a:t>1</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4555120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Diseño personalizado">
    <p:spTree>
      <p:nvGrpSpPr>
        <p:cNvPr id="1" name=""/>
        <p:cNvGrpSpPr/>
        <p:nvPr/>
      </p:nvGrpSpPr>
      <p:grpSpPr>
        <a:xfrm>
          <a:off x="0" y="0"/>
          <a:ext cx="0" cy="0"/>
          <a:chOff x="0" y="0"/>
          <a:chExt cx="0" cy="0"/>
        </a:xfrm>
      </p:grpSpPr>
      <p:sp>
        <p:nvSpPr>
          <p:cNvPr id="3" name="2 Rectángulo"/>
          <p:cNvSpPr/>
          <p:nvPr userDrawn="1"/>
        </p:nvSpPr>
        <p:spPr>
          <a:xfrm>
            <a:off x="17680" y="2332038"/>
            <a:ext cx="12192000" cy="175320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4" name="Picture 16"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90885" y="1"/>
            <a:ext cx="1878336" cy="123265"/>
          </a:xfrm>
          <a:prstGeom prst="rect">
            <a:avLst/>
          </a:prstGeom>
        </p:spPr>
      </p:pic>
      <p:grpSp>
        <p:nvGrpSpPr>
          <p:cNvPr id="27" name="26 Grupo"/>
          <p:cNvGrpSpPr/>
          <p:nvPr userDrawn="1"/>
        </p:nvGrpSpPr>
        <p:grpSpPr>
          <a:xfrm>
            <a:off x="3789664" y="950150"/>
            <a:ext cx="771523" cy="806370"/>
            <a:chOff x="4939642" y="1656264"/>
            <a:chExt cx="1202742" cy="1257065"/>
          </a:xfrm>
        </p:grpSpPr>
        <p:sp>
          <p:nvSpPr>
            <p:cNvPr id="28" name="Freeform 34"/>
            <p:cNvSpPr>
              <a:spLocks/>
            </p:cNvSpPr>
            <p:nvPr userDrawn="1"/>
          </p:nvSpPr>
          <p:spPr bwMode="auto">
            <a:xfrm>
              <a:off x="4939642" y="1656264"/>
              <a:ext cx="442298" cy="640172"/>
            </a:xfrm>
            <a:custGeom>
              <a:avLst/>
              <a:gdLst>
                <a:gd name="T0" fmla="*/ 114 w 114"/>
                <a:gd name="T1" fmla="*/ 0 h 165"/>
                <a:gd name="T2" fmla="*/ 114 w 114"/>
                <a:gd name="T3" fmla="*/ 0 h 165"/>
                <a:gd name="T4" fmla="*/ 0 w 114"/>
                <a:gd name="T5" fmla="*/ 165 h 165"/>
                <a:gd name="T6" fmla="*/ 102 w 114"/>
                <a:gd name="T7" fmla="*/ 111 h 165"/>
                <a:gd name="T8" fmla="*/ 114 w 114"/>
                <a:gd name="T9" fmla="*/ 0 h 165"/>
              </a:gdLst>
              <a:ahLst/>
              <a:cxnLst>
                <a:cxn ang="0">
                  <a:pos x="T0" y="T1"/>
                </a:cxn>
                <a:cxn ang="0">
                  <a:pos x="T2" y="T3"/>
                </a:cxn>
                <a:cxn ang="0">
                  <a:pos x="T4" y="T5"/>
                </a:cxn>
                <a:cxn ang="0">
                  <a:pos x="T6" y="T7"/>
                </a:cxn>
                <a:cxn ang="0">
                  <a:pos x="T8" y="T9"/>
                </a:cxn>
              </a:cxnLst>
              <a:rect l="0" t="0" r="r" b="b"/>
              <a:pathLst>
                <a:path w="114" h="165">
                  <a:moveTo>
                    <a:pt x="114" y="0"/>
                  </a:moveTo>
                  <a:lnTo>
                    <a:pt x="114" y="0"/>
                  </a:lnTo>
                  <a:lnTo>
                    <a:pt x="0" y="165"/>
                  </a:lnTo>
                  <a:lnTo>
                    <a:pt x="102" y="111"/>
                  </a:lnTo>
                  <a:lnTo>
                    <a:pt x="114"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9" name="Freeform 35"/>
            <p:cNvSpPr>
              <a:spLocks/>
            </p:cNvSpPr>
            <p:nvPr userDrawn="1"/>
          </p:nvSpPr>
          <p:spPr bwMode="auto">
            <a:xfrm>
              <a:off x="5389699" y="1656264"/>
              <a:ext cx="733284" cy="310386"/>
            </a:xfrm>
            <a:custGeom>
              <a:avLst/>
              <a:gdLst>
                <a:gd name="T0" fmla="*/ 189 w 189"/>
                <a:gd name="T1" fmla="*/ 58 h 80"/>
                <a:gd name="T2" fmla="*/ 0 w 189"/>
                <a:gd name="T3" fmla="*/ 0 h 80"/>
                <a:gd name="T4" fmla="*/ 78 w 189"/>
                <a:gd name="T5" fmla="*/ 80 h 80"/>
                <a:gd name="T6" fmla="*/ 189 w 189"/>
                <a:gd name="T7" fmla="*/ 58 h 80"/>
              </a:gdLst>
              <a:ahLst/>
              <a:cxnLst>
                <a:cxn ang="0">
                  <a:pos x="T0" y="T1"/>
                </a:cxn>
                <a:cxn ang="0">
                  <a:pos x="T2" y="T3"/>
                </a:cxn>
                <a:cxn ang="0">
                  <a:pos x="T4" y="T5"/>
                </a:cxn>
                <a:cxn ang="0">
                  <a:pos x="T6" y="T7"/>
                </a:cxn>
              </a:cxnLst>
              <a:rect l="0" t="0" r="r" b="b"/>
              <a:pathLst>
                <a:path w="189" h="80">
                  <a:moveTo>
                    <a:pt x="189" y="58"/>
                  </a:moveTo>
                  <a:lnTo>
                    <a:pt x="0" y="0"/>
                  </a:lnTo>
                  <a:lnTo>
                    <a:pt x="78" y="80"/>
                  </a:lnTo>
                  <a:lnTo>
                    <a:pt x="189" y="58"/>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30" name="Freeform 36"/>
            <p:cNvSpPr>
              <a:spLocks/>
            </p:cNvSpPr>
            <p:nvPr userDrawn="1"/>
          </p:nvSpPr>
          <p:spPr bwMode="auto">
            <a:xfrm>
              <a:off x="4939642" y="2296436"/>
              <a:ext cx="469458" cy="616893"/>
            </a:xfrm>
            <a:custGeom>
              <a:avLst/>
              <a:gdLst>
                <a:gd name="T0" fmla="*/ 0 w 121"/>
                <a:gd name="T1" fmla="*/ 0 h 159"/>
                <a:gd name="T2" fmla="*/ 121 w 121"/>
                <a:gd name="T3" fmla="*/ 159 h 159"/>
                <a:gd name="T4" fmla="*/ 102 w 121"/>
                <a:gd name="T5" fmla="*/ 48 h 159"/>
                <a:gd name="T6" fmla="*/ 0 w 121"/>
                <a:gd name="T7" fmla="*/ 0 h 159"/>
              </a:gdLst>
              <a:ahLst/>
              <a:cxnLst>
                <a:cxn ang="0">
                  <a:pos x="T0" y="T1"/>
                </a:cxn>
                <a:cxn ang="0">
                  <a:pos x="T2" y="T3"/>
                </a:cxn>
                <a:cxn ang="0">
                  <a:pos x="T4" y="T5"/>
                </a:cxn>
                <a:cxn ang="0">
                  <a:pos x="T6" y="T7"/>
                </a:cxn>
              </a:cxnLst>
              <a:rect l="0" t="0" r="r" b="b"/>
              <a:pathLst>
                <a:path w="121" h="159">
                  <a:moveTo>
                    <a:pt x="0" y="0"/>
                  </a:moveTo>
                  <a:lnTo>
                    <a:pt x="121" y="159"/>
                  </a:lnTo>
                  <a:lnTo>
                    <a:pt x="102" y="48"/>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31" name="Freeform 37"/>
            <p:cNvSpPr>
              <a:spLocks/>
            </p:cNvSpPr>
            <p:nvPr userDrawn="1"/>
          </p:nvSpPr>
          <p:spPr bwMode="auto">
            <a:xfrm>
              <a:off x="5409100" y="2595181"/>
              <a:ext cx="733284" cy="318145"/>
            </a:xfrm>
            <a:custGeom>
              <a:avLst/>
              <a:gdLst>
                <a:gd name="T0" fmla="*/ 78 w 189"/>
                <a:gd name="T1" fmla="*/ 0 h 82"/>
                <a:gd name="T2" fmla="*/ 0 w 189"/>
                <a:gd name="T3" fmla="*/ 82 h 82"/>
                <a:gd name="T4" fmla="*/ 189 w 189"/>
                <a:gd name="T5" fmla="*/ 17 h 82"/>
                <a:gd name="T6" fmla="*/ 78 w 189"/>
                <a:gd name="T7" fmla="*/ 0 h 82"/>
              </a:gdLst>
              <a:ahLst/>
              <a:cxnLst>
                <a:cxn ang="0">
                  <a:pos x="T0" y="T1"/>
                </a:cxn>
                <a:cxn ang="0">
                  <a:pos x="T2" y="T3"/>
                </a:cxn>
                <a:cxn ang="0">
                  <a:pos x="T4" y="T5"/>
                </a:cxn>
                <a:cxn ang="0">
                  <a:pos x="T6" y="T7"/>
                </a:cxn>
              </a:cxnLst>
              <a:rect l="0" t="0" r="r" b="b"/>
              <a:pathLst>
                <a:path w="189" h="82">
                  <a:moveTo>
                    <a:pt x="78" y="0"/>
                  </a:moveTo>
                  <a:lnTo>
                    <a:pt x="0" y="82"/>
                  </a:lnTo>
                  <a:lnTo>
                    <a:pt x="189" y="17"/>
                  </a:lnTo>
                  <a:lnTo>
                    <a:pt x="78" y="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grpSp>
      <p:sp>
        <p:nvSpPr>
          <p:cNvPr id="32" name="Rectangle 42"/>
          <p:cNvSpPr>
            <a:spLocks noChangeArrowheads="1"/>
          </p:cNvSpPr>
          <p:nvPr userDrawn="1"/>
        </p:nvSpPr>
        <p:spPr bwMode="auto">
          <a:xfrm>
            <a:off x="1666954" y="790731"/>
            <a:ext cx="20391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ES" sz="7200" b="0" i="0" u="none" strike="noStrike" cap="none" normalizeH="0" baseline="0" dirty="0" smtClean="0">
                <a:ln>
                  <a:noFill/>
                </a:ln>
                <a:solidFill>
                  <a:srgbClr val="4F8DCA"/>
                </a:solidFill>
                <a:effectLst/>
                <a:latin typeface="Formata Regular" pitchFamily="34" charset="0"/>
                <a:cs typeface="Arial" pitchFamily="34" charset="0"/>
              </a:rPr>
              <a:t>MNC</a:t>
            </a:r>
            <a:endParaRPr kumimoji="0" lang="es-ES" altLang="es-ES" sz="7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3" name="Picture 7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71856" y="5339174"/>
            <a:ext cx="1327150"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5"/>
          <p:cNvGrpSpPr>
            <a:grpSpLocks noChangeAspect="1"/>
          </p:cNvGrpSpPr>
          <p:nvPr userDrawn="1"/>
        </p:nvGrpSpPr>
        <p:grpSpPr bwMode="auto">
          <a:xfrm>
            <a:off x="1535737" y="2447435"/>
            <a:ext cx="1485901" cy="1522413"/>
            <a:chOff x="1049" y="1287"/>
            <a:chExt cx="936" cy="959"/>
          </a:xfrm>
        </p:grpSpPr>
        <p:sp>
          <p:nvSpPr>
            <p:cNvPr id="5" name="AutoShape 4"/>
            <p:cNvSpPr>
              <a:spLocks noChangeAspect="1" noChangeArrowheads="1" noTextEdit="1"/>
            </p:cNvSpPr>
            <p:nvPr userDrawn="1"/>
          </p:nvSpPr>
          <p:spPr bwMode="auto">
            <a:xfrm>
              <a:off x="1050" y="1288"/>
              <a:ext cx="935" cy="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6" name="Freeform 6"/>
            <p:cNvSpPr>
              <a:spLocks noEditPoints="1"/>
            </p:cNvSpPr>
            <p:nvPr userDrawn="1"/>
          </p:nvSpPr>
          <p:spPr bwMode="auto">
            <a:xfrm>
              <a:off x="1055" y="1287"/>
              <a:ext cx="352" cy="472"/>
            </a:xfrm>
            <a:custGeom>
              <a:avLst/>
              <a:gdLst>
                <a:gd name="T0" fmla="*/ 350 w 352"/>
                <a:gd name="T1" fmla="*/ 4 h 472"/>
                <a:gd name="T2" fmla="*/ 0 w 352"/>
                <a:gd name="T3" fmla="*/ 472 h 472"/>
                <a:gd name="T4" fmla="*/ 296 w 352"/>
                <a:gd name="T5" fmla="*/ 329 h 472"/>
                <a:gd name="T6" fmla="*/ 296 w 352"/>
                <a:gd name="T7" fmla="*/ 331 h 472"/>
                <a:gd name="T8" fmla="*/ 298 w 352"/>
                <a:gd name="T9" fmla="*/ 331 h 472"/>
                <a:gd name="T10" fmla="*/ 350 w 352"/>
                <a:gd name="T11" fmla="*/ 5 h 472"/>
                <a:gd name="T12" fmla="*/ 351 w 352"/>
                <a:gd name="T13" fmla="*/ 8 h 472"/>
                <a:gd name="T14" fmla="*/ 351 w 352"/>
                <a:gd name="T15" fmla="*/ 5 h 472"/>
                <a:gd name="T16" fmla="*/ 350 w 352"/>
                <a:gd name="T17" fmla="*/ 4 h 472"/>
                <a:gd name="T18" fmla="*/ 352 w 352"/>
                <a:gd name="T19" fmla="*/ 0 h 472"/>
                <a:gd name="T20" fmla="*/ 351 w 352"/>
                <a:gd name="T21" fmla="*/ 1 h 472"/>
                <a:gd name="T22" fmla="*/ 352 w 352"/>
                <a:gd name="T23" fmla="*/ 2 h 472"/>
                <a:gd name="T24" fmla="*/ 352 w 352"/>
                <a:gd name="T25"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2" h="472">
                  <a:moveTo>
                    <a:pt x="350" y="4"/>
                  </a:moveTo>
                  <a:lnTo>
                    <a:pt x="0" y="472"/>
                  </a:lnTo>
                  <a:lnTo>
                    <a:pt x="296" y="329"/>
                  </a:lnTo>
                  <a:lnTo>
                    <a:pt x="296" y="331"/>
                  </a:lnTo>
                  <a:lnTo>
                    <a:pt x="298" y="331"/>
                  </a:lnTo>
                  <a:lnTo>
                    <a:pt x="350" y="5"/>
                  </a:lnTo>
                  <a:lnTo>
                    <a:pt x="351" y="8"/>
                  </a:lnTo>
                  <a:lnTo>
                    <a:pt x="351" y="5"/>
                  </a:lnTo>
                  <a:lnTo>
                    <a:pt x="350" y="4"/>
                  </a:lnTo>
                  <a:close/>
                  <a:moveTo>
                    <a:pt x="352" y="0"/>
                  </a:moveTo>
                  <a:lnTo>
                    <a:pt x="351" y="1"/>
                  </a:lnTo>
                  <a:lnTo>
                    <a:pt x="352" y="2"/>
                  </a:lnTo>
                  <a:lnTo>
                    <a:pt x="352" y="0"/>
                  </a:lnTo>
                  <a:close/>
                </a:path>
              </a:pathLst>
            </a:custGeom>
            <a:solidFill>
              <a:srgbClr val="DCEA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7" name="Freeform 7"/>
            <p:cNvSpPr>
              <a:spLocks noEditPoints="1"/>
            </p:cNvSpPr>
            <p:nvPr userDrawn="1"/>
          </p:nvSpPr>
          <p:spPr bwMode="auto">
            <a:xfrm>
              <a:off x="1055" y="1287"/>
              <a:ext cx="352" cy="472"/>
            </a:xfrm>
            <a:custGeom>
              <a:avLst/>
              <a:gdLst>
                <a:gd name="T0" fmla="*/ 350 w 352"/>
                <a:gd name="T1" fmla="*/ 4 h 472"/>
                <a:gd name="T2" fmla="*/ 0 w 352"/>
                <a:gd name="T3" fmla="*/ 472 h 472"/>
                <a:gd name="T4" fmla="*/ 296 w 352"/>
                <a:gd name="T5" fmla="*/ 329 h 472"/>
                <a:gd name="T6" fmla="*/ 296 w 352"/>
                <a:gd name="T7" fmla="*/ 331 h 472"/>
                <a:gd name="T8" fmla="*/ 298 w 352"/>
                <a:gd name="T9" fmla="*/ 331 h 472"/>
                <a:gd name="T10" fmla="*/ 350 w 352"/>
                <a:gd name="T11" fmla="*/ 5 h 472"/>
                <a:gd name="T12" fmla="*/ 351 w 352"/>
                <a:gd name="T13" fmla="*/ 8 h 472"/>
                <a:gd name="T14" fmla="*/ 351 w 352"/>
                <a:gd name="T15" fmla="*/ 5 h 472"/>
                <a:gd name="T16" fmla="*/ 350 w 352"/>
                <a:gd name="T17" fmla="*/ 4 h 472"/>
                <a:gd name="T18" fmla="*/ 352 w 352"/>
                <a:gd name="T19" fmla="*/ 0 h 472"/>
                <a:gd name="T20" fmla="*/ 351 w 352"/>
                <a:gd name="T21" fmla="*/ 1 h 472"/>
                <a:gd name="T22" fmla="*/ 352 w 352"/>
                <a:gd name="T23" fmla="*/ 2 h 472"/>
                <a:gd name="T24" fmla="*/ 352 w 352"/>
                <a:gd name="T25"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2" h="472">
                  <a:moveTo>
                    <a:pt x="350" y="4"/>
                  </a:moveTo>
                  <a:lnTo>
                    <a:pt x="0" y="472"/>
                  </a:lnTo>
                  <a:lnTo>
                    <a:pt x="296" y="329"/>
                  </a:lnTo>
                  <a:lnTo>
                    <a:pt x="296" y="331"/>
                  </a:lnTo>
                  <a:lnTo>
                    <a:pt x="298" y="331"/>
                  </a:lnTo>
                  <a:lnTo>
                    <a:pt x="350" y="5"/>
                  </a:lnTo>
                  <a:lnTo>
                    <a:pt x="351" y="8"/>
                  </a:lnTo>
                  <a:lnTo>
                    <a:pt x="351" y="5"/>
                  </a:lnTo>
                  <a:lnTo>
                    <a:pt x="350" y="4"/>
                  </a:lnTo>
                  <a:moveTo>
                    <a:pt x="352" y="0"/>
                  </a:moveTo>
                  <a:lnTo>
                    <a:pt x="351" y="1"/>
                  </a:lnTo>
                  <a:lnTo>
                    <a:pt x="352" y="2"/>
                  </a:lnTo>
                  <a:lnTo>
                    <a:pt x="3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8" name="Freeform 8"/>
            <p:cNvSpPr>
              <a:spLocks noEditPoints="1"/>
            </p:cNvSpPr>
            <p:nvPr userDrawn="1"/>
          </p:nvSpPr>
          <p:spPr bwMode="auto">
            <a:xfrm>
              <a:off x="1402" y="1287"/>
              <a:ext cx="582" cy="245"/>
            </a:xfrm>
            <a:custGeom>
              <a:avLst/>
              <a:gdLst>
                <a:gd name="T0" fmla="*/ 5 w 582"/>
                <a:gd name="T1" fmla="*/ 2 h 245"/>
                <a:gd name="T2" fmla="*/ 4 w 582"/>
                <a:gd name="T3" fmla="*/ 5 h 245"/>
                <a:gd name="T4" fmla="*/ 130 w 582"/>
                <a:gd name="T5" fmla="*/ 139 h 245"/>
                <a:gd name="T6" fmla="*/ 232 w 582"/>
                <a:gd name="T7" fmla="*/ 245 h 245"/>
                <a:gd name="T8" fmla="*/ 582 w 582"/>
                <a:gd name="T9" fmla="*/ 194 h 245"/>
                <a:gd name="T10" fmla="*/ 5 w 582"/>
                <a:gd name="T11" fmla="*/ 2 h 245"/>
                <a:gd name="T12" fmla="*/ 0 w 582"/>
                <a:gd name="T13" fmla="*/ 0 h 245"/>
                <a:gd name="T14" fmla="*/ 3 w 582"/>
                <a:gd name="T15" fmla="*/ 4 h 245"/>
                <a:gd name="T16" fmla="*/ 4 w 582"/>
                <a:gd name="T17" fmla="*/ 1 h 245"/>
                <a:gd name="T18" fmla="*/ 0 w 582"/>
                <a:gd name="T19"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2" h="245">
                  <a:moveTo>
                    <a:pt x="5" y="2"/>
                  </a:moveTo>
                  <a:lnTo>
                    <a:pt x="4" y="5"/>
                  </a:lnTo>
                  <a:lnTo>
                    <a:pt x="130" y="139"/>
                  </a:lnTo>
                  <a:lnTo>
                    <a:pt x="232" y="245"/>
                  </a:lnTo>
                  <a:lnTo>
                    <a:pt x="582" y="194"/>
                  </a:lnTo>
                  <a:lnTo>
                    <a:pt x="5" y="2"/>
                  </a:lnTo>
                  <a:close/>
                  <a:moveTo>
                    <a:pt x="0" y="0"/>
                  </a:moveTo>
                  <a:lnTo>
                    <a:pt x="3" y="4"/>
                  </a:lnTo>
                  <a:lnTo>
                    <a:pt x="4" y="1"/>
                  </a:lnTo>
                  <a:lnTo>
                    <a:pt x="0" y="0"/>
                  </a:lnTo>
                  <a:close/>
                </a:path>
              </a:pathLst>
            </a:custGeom>
            <a:solidFill>
              <a:srgbClr val="D7E9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9" name="Freeform 9"/>
            <p:cNvSpPr>
              <a:spLocks noEditPoints="1"/>
            </p:cNvSpPr>
            <p:nvPr userDrawn="1"/>
          </p:nvSpPr>
          <p:spPr bwMode="auto">
            <a:xfrm>
              <a:off x="1402" y="1287"/>
              <a:ext cx="582" cy="245"/>
            </a:xfrm>
            <a:custGeom>
              <a:avLst/>
              <a:gdLst>
                <a:gd name="T0" fmla="*/ 5 w 582"/>
                <a:gd name="T1" fmla="*/ 2 h 245"/>
                <a:gd name="T2" fmla="*/ 4 w 582"/>
                <a:gd name="T3" fmla="*/ 5 h 245"/>
                <a:gd name="T4" fmla="*/ 130 w 582"/>
                <a:gd name="T5" fmla="*/ 139 h 245"/>
                <a:gd name="T6" fmla="*/ 232 w 582"/>
                <a:gd name="T7" fmla="*/ 245 h 245"/>
                <a:gd name="T8" fmla="*/ 582 w 582"/>
                <a:gd name="T9" fmla="*/ 194 h 245"/>
                <a:gd name="T10" fmla="*/ 5 w 582"/>
                <a:gd name="T11" fmla="*/ 2 h 245"/>
                <a:gd name="T12" fmla="*/ 0 w 582"/>
                <a:gd name="T13" fmla="*/ 0 h 245"/>
                <a:gd name="T14" fmla="*/ 3 w 582"/>
                <a:gd name="T15" fmla="*/ 4 h 245"/>
                <a:gd name="T16" fmla="*/ 4 w 582"/>
                <a:gd name="T17" fmla="*/ 1 h 245"/>
                <a:gd name="T18" fmla="*/ 0 w 582"/>
                <a:gd name="T19"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2" h="245">
                  <a:moveTo>
                    <a:pt x="5" y="2"/>
                  </a:moveTo>
                  <a:lnTo>
                    <a:pt x="4" y="5"/>
                  </a:lnTo>
                  <a:lnTo>
                    <a:pt x="130" y="139"/>
                  </a:lnTo>
                  <a:lnTo>
                    <a:pt x="232" y="245"/>
                  </a:lnTo>
                  <a:lnTo>
                    <a:pt x="582" y="194"/>
                  </a:lnTo>
                  <a:lnTo>
                    <a:pt x="5" y="2"/>
                  </a:lnTo>
                  <a:moveTo>
                    <a:pt x="0" y="0"/>
                  </a:moveTo>
                  <a:lnTo>
                    <a:pt x="3" y="4"/>
                  </a:lnTo>
                  <a:lnTo>
                    <a:pt x="4"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0" name="Freeform 10"/>
            <p:cNvSpPr>
              <a:spLocks/>
            </p:cNvSpPr>
            <p:nvPr userDrawn="1"/>
          </p:nvSpPr>
          <p:spPr bwMode="auto">
            <a:xfrm>
              <a:off x="1405" y="1288"/>
              <a:ext cx="2" cy="4"/>
            </a:xfrm>
            <a:custGeom>
              <a:avLst/>
              <a:gdLst>
                <a:gd name="T0" fmla="*/ 1 w 2"/>
                <a:gd name="T1" fmla="*/ 0 h 4"/>
                <a:gd name="T2" fmla="*/ 0 w 2"/>
                <a:gd name="T3" fmla="*/ 3 h 4"/>
                <a:gd name="T4" fmla="*/ 1 w 2"/>
                <a:gd name="T5" fmla="*/ 4 h 4"/>
                <a:gd name="T6" fmla="*/ 2 w 2"/>
                <a:gd name="T7" fmla="*/ 1 h 4"/>
                <a:gd name="T8" fmla="*/ 1 w 2"/>
                <a:gd name="T9" fmla="*/ 0 h 4"/>
              </a:gdLst>
              <a:ahLst/>
              <a:cxnLst>
                <a:cxn ang="0">
                  <a:pos x="T0" y="T1"/>
                </a:cxn>
                <a:cxn ang="0">
                  <a:pos x="T2" y="T3"/>
                </a:cxn>
                <a:cxn ang="0">
                  <a:pos x="T4" y="T5"/>
                </a:cxn>
                <a:cxn ang="0">
                  <a:pos x="T6" y="T7"/>
                </a:cxn>
                <a:cxn ang="0">
                  <a:pos x="T8" y="T9"/>
                </a:cxn>
              </a:cxnLst>
              <a:rect l="0" t="0" r="r" b="b"/>
              <a:pathLst>
                <a:path w="2" h="4">
                  <a:moveTo>
                    <a:pt x="1" y="0"/>
                  </a:moveTo>
                  <a:lnTo>
                    <a:pt x="0" y="3"/>
                  </a:lnTo>
                  <a:lnTo>
                    <a:pt x="1" y="4"/>
                  </a:lnTo>
                  <a:lnTo>
                    <a:pt x="2" y="1"/>
                  </a:lnTo>
                  <a:lnTo>
                    <a:pt x="1" y="0"/>
                  </a:lnTo>
                  <a:close/>
                </a:path>
              </a:pathLst>
            </a:custGeom>
            <a:solidFill>
              <a:srgbClr val="C2DC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1" name="Freeform 11"/>
            <p:cNvSpPr>
              <a:spLocks/>
            </p:cNvSpPr>
            <p:nvPr userDrawn="1"/>
          </p:nvSpPr>
          <p:spPr bwMode="auto">
            <a:xfrm>
              <a:off x="1405" y="1288"/>
              <a:ext cx="2" cy="4"/>
            </a:xfrm>
            <a:custGeom>
              <a:avLst/>
              <a:gdLst>
                <a:gd name="T0" fmla="*/ 1 w 2"/>
                <a:gd name="T1" fmla="*/ 0 h 4"/>
                <a:gd name="T2" fmla="*/ 0 w 2"/>
                <a:gd name="T3" fmla="*/ 3 h 4"/>
                <a:gd name="T4" fmla="*/ 1 w 2"/>
                <a:gd name="T5" fmla="*/ 4 h 4"/>
                <a:gd name="T6" fmla="*/ 2 w 2"/>
                <a:gd name="T7" fmla="*/ 1 h 4"/>
                <a:gd name="T8" fmla="*/ 1 w 2"/>
                <a:gd name="T9" fmla="*/ 0 h 4"/>
              </a:gdLst>
              <a:ahLst/>
              <a:cxnLst>
                <a:cxn ang="0">
                  <a:pos x="T0" y="T1"/>
                </a:cxn>
                <a:cxn ang="0">
                  <a:pos x="T2" y="T3"/>
                </a:cxn>
                <a:cxn ang="0">
                  <a:pos x="T4" y="T5"/>
                </a:cxn>
                <a:cxn ang="0">
                  <a:pos x="T6" y="T7"/>
                </a:cxn>
                <a:cxn ang="0">
                  <a:pos x="T8" y="T9"/>
                </a:cxn>
              </a:cxnLst>
              <a:rect l="0" t="0" r="r" b="b"/>
              <a:pathLst>
                <a:path w="2" h="4">
                  <a:moveTo>
                    <a:pt x="1" y="0"/>
                  </a:moveTo>
                  <a:lnTo>
                    <a:pt x="0" y="3"/>
                  </a:lnTo>
                  <a:lnTo>
                    <a:pt x="1" y="4"/>
                  </a:lnTo>
                  <a:lnTo>
                    <a:pt x="2"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2" name="Freeform 12"/>
            <p:cNvSpPr>
              <a:spLocks/>
            </p:cNvSpPr>
            <p:nvPr userDrawn="1"/>
          </p:nvSpPr>
          <p:spPr bwMode="auto">
            <a:xfrm>
              <a:off x="1049" y="1761"/>
              <a:ext cx="337" cy="479"/>
            </a:xfrm>
            <a:custGeom>
              <a:avLst/>
              <a:gdLst>
                <a:gd name="T0" fmla="*/ 0 w 337"/>
                <a:gd name="T1" fmla="*/ 0 h 479"/>
                <a:gd name="T2" fmla="*/ 337 w 337"/>
                <a:gd name="T3" fmla="*/ 479 h 479"/>
                <a:gd name="T4" fmla="*/ 321 w 337"/>
                <a:gd name="T5" fmla="*/ 341 h 479"/>
                <a:gd name="T6" fmla="*/ 296 w 337"/>
                <a:gd name="T7" fmla="*/ 154 h 479"/>
                <a:gd name="T8" fmla="*/ 297 w 337"/>
                <a:gd name="T9" fmla="*/ 154 h 479"/>
                <a:gd name="T10" fmla="*/ 297 w 337"/>
                <a:gd name="T11" fmla="*/ 151 h 479"/>
                <a:gd name="T12" fmla="*/ 296 w 337"/>
                <a:gd name="T13" fmla="*/ 150 h 479"/>
                <a:gd name="T14" fmla="*/ 296 w 337"/>
                <a:gd name="T15" fmla="*/ 151 h 479"/>
                <a:gd name="T16" fmla="*/ 53 w 337"/>
                <a:gd name="T17" fmla="*/ 27 h 479"/>
                <a:gd name="T18" fmla="*/ 0 w 337"/>
                <a:gd name="T19"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479">
                  <a:moveTo>
                    <a:pt x="0" y="0"/>
                  </a:moveTo>
                  <a:lnTo>
                    <a:pt x="337" y="479"/>
                  </a:lnTo>
                  <a:lnTo>
                    <a:pt x="321" y="341"/>
                  </a:lnTo>
                  <a:lnTo>
                    <a:pt x="296" y="154"/>
                  </a:lnTo>
                  <a:lnTo>
                    <a:pt x="297" y="154"/>
                  </a:lnTo>
                  <a:lnTo>
                    <a:pt x="297" y="151"/>
                  </a:lnTo>
                  <a:lnTo>
                    <a:pt x="296" y="150"/>
                  </a:lnTo>
                  <a:lnTo>
                    <a:pt x="296" y="151"/>
                  </a:lnTo>
                  <a:lnTo>
                    <a:pt x="53" y="27"/>
                  </a:lnTo>
                  <a:lnTo>
                    <a:pt x="0" y="0"/>
                  </a:lnTo>
                  <a:close/>
                </a:path>
              </a:pathLst>
            </a:custGeom>
            <a:solidFill>
              <a:srgbClr val="ECE4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3" name="Freeform 13"/>
            <p:cNvSpPr>
              <a:spLocks/>
            </p:cNvSpPr>
            <p:nvPr userDrawn="1"/>
          </p:nvSpPr>
          <p:spPr bwMode="auto">
            <a:xfrm>
              <a:off x="1049" y="1761"/>
              <a:ext cx="337" cy="479"/>
            </a:xfrm>
            <a:custGeom>
              <a:avLst/>
              <a:gdLst>
                <a:gd name="T0" fmla="*/ 0 w 337"/>
                <a:gd name="T1" fmla="*/ 0 h 479"/>
                <a:gd name="T2" fmla="*/ 337 w 337"/>
                <a:gd name="T3" fmla="*/ 479 h 479"/>
                <a:gd name="T4" fmla="*/ 321 w 337"/>
                <a:gd name="T5" fmla="*/ 341 h 479"/>
                <a:gd name="T6" fmla="*/ 296 w 337"/>
                <a:gd name="T7" fmla="*/ 154 h 479"/>
                <a:gd name="T8" fmla="*/ 297 w 337"/>
                <a:gd name="T9" fmla="*/ 154 h 479"/>
                <a:gd name="T10" fmla="*/ 297 w 337"/>
                <a:gd name="T11" fmla="*/ 151 h 479"/>
                <a:gd name="T12" fmla="*/ 296 w 337"/>
                <a:gd name="T13" fmla="*/ 150 h 479"/>
                <a:gd name="T14" fmla="*/ 296 w 337"/>
                <a:gd name="T15" fmla="*/ 151 h 479"/>
                <a:gd name="T16" fmla="*/ 53 w 337"/>
                <a:gd name="T17" fmla="*/ 27 h 479"/>
                <a:gd name="T18" fmla="*/ 0 w 337"/>
                <a:gd name="T19"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479">
                  <a:moveTo>
                    <a:pt x="0" y="0"/>
                  </a:moveTo>
                  <a:lnTo>
                    <a:pt x="337" y="479"/>
                  </a:lnTo>
                  <a:lnTo>
                    <a:pt x="321" y="341"/>
                  </a:lnTo>
                  <a:lnTo>
                    <a:pt x="296" y="154"/>
                  </a:lnTo>
                  <a:lnTo>
                    <a:pt x="297" y="154"/>
                  </a:lnTo>
                  <a:lnTo>
                    <a:pt x="297" y="151"/>
                  </a:lnTo>
                  <a:lnTo>
                    <a:pt x="296" y="150"/>
                  </a:lnTo>
                  <a:lnTo>
                    <a:pt x="296" y="151"/>
                  </a:lnTo>
                  <a:lnTo>
                    <a:pt x="53" y="2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4" name="Freeform 14"/>
            <p:cNvSpPr>
              <a:spLocks noEditPoints="1"/>
            </p:cNvSpPr>
            <p:nvPr userDrawn="1"/>
          </p:nvSpPr>
          <p:spPr bwMode="auto">
            <a:xfrm>
              <a:off x="1386" y="2006"/>
              <a:ext cx="598" cy="239"/>
            </a:xfrm>
            <a:custGeom>
              <a:avLst/>
              <a:gdLst>
                <a:gd name="T0" fmla="*/ 596 w 598"/>
                <a:gd name="T1" fmla="*/ 60 h 239"/>
                <a:gd name="T2" fmla="*/ 596 w 598"/>
                <a:gd name="T3" fmla="*/ 60 h 239"/>
                <a:gd name="T4" fmla="*/ 598 w 598"/>
                <a:gd name="T5" fmla="*/ 60 h 239"/>
                <a:gd name="T6" fmla="*/ 596 w 598"/>
                <a:gd name="T7" fmla="*/ 60 h 239"/>
                <a:gd name="T8" fmla="*/ 239 w 598"/>
                <a:gd name="T9" fmla="*/ 0 h 239"/>
                <a:gd name="T10" fmla="*/ 237 w 598"/>
                <a:gd name="T11" fmla="*/ 4 h 239"/>
                <a:gd name="T12" fmla="*/ 239 w 598"/>
                <a:gd name="T13" fmla="*/ 4 h 239"/>
                <a:gd name="T14" fmla="*/ 16 w 598"/>
                <a:gd name="T15" fmla="*/ 223 h 239"/>
                <a:gd name="T16" fmla="*/ 0 w 598"/>
                <a:gd name="T17" fmla="*/ 239 h 239"/>
                <a:gd name="T18" fmla="*/ 594 w 598"/>
                <a:gd name="T19" fmla="*/ 61 h 239"/>
                <a:gd name="T20" fmla="*/ 239 w 598"/>
                <a:gd name="T2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239">
                  <a:moveTo>
                    <a:pt x="596" y="60"/>
                  </a:moveTo>
                  <a:lnTo>
                    <a:pt x="596" y="60"/>
                  </a:lnTo>
                  <a:lnTo>
                    <a:pt x="598" y="60"/>
                  </a:lnTo>
                  <a:lnTo>
                    <a:pt x="596" y="60"/>
                  </a:lnTo>
                  <a:close/>
                  <a:moveTo>
                    <a:pt x="239" y="0"/>
                  </a:moveTo>
                  <a:lnTo>
                    <a:pt x="237" y="4"/>
                  </a:lnTo>
                  <a:lnTo>
                    <a:pt x="239" y="4"/>
                  </a:lnTo>
                  <a:lnTo>
                    <a:pt x="16" y="223"/>
                  </a:lnTo>
                  <a:lnTo>
                    <a:pt x="0" y="239"/>
                  </a:lnTo>
                  <a:lnTo>
                    <a:pt x="594" y="61"/>
                  </a:lnTo>
                  <a:lnTo>
                    <a:pt x="239" y="0"/>
                  </a:lnTo>
                  <a:close/>
                </a:path>
              </a:pathLst>
            </a:custGeom>
            <a:solidFill>
              <a:srgbClr val="FDE6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5" name="Freeform 15"/>
            <p:cNvSpPr>
              <a:spLocks noEditPoints="1"/>
            </p:cNvSpPr>
            <p:nvPr userDrawn="1"/>
          </p:nvSpPr>
          <p:spPr bwMode="auto">
            <a:xfrm>
              <a:off x="1386" y="2006"/>
              <a:ext cx="598" cy="239"/>
            </a:xfrm>
            <a:custGeom>
              <a:avLst/>
              <a:gdLst>
                <a:gd name="T0" fmla="*/ 596 w 598"/>
                <a:gd name="T1" fmla="*/ 60 h 239"/>
                <a:gd name="T2" fmla="*/ 596 w 598"/>
                <a:gd name="T3" fmla="*/ 60 h 239"/>
                <a:gd name="T4" fmla="*/ 598 w 598"/>
                <a:gd name="T5" fmla="*/ 60 h 239"/>
                <a:gd name="T6" fmla="*/ 596 w 598"/>
                <a:gd name="T7" fmla="*/ 60 h 239"/>
                <a:gd name="T8" fmla="*/ 239 w 598"/>
                <a:gd name="T9" fmla="*/ 0 h 239"/>
                <a:gd name="T10" fmla="*/ 237 w 598"/>
                <a:gd name="T11" fmla="*/ 4 h 239"/>
                <a:gd name="T12" fmla="*/ 239 w 598"/>
                <a:gd name="T13" fmla="*/ 4 h 239"/>
                <a:gd name="T14" fmla="*/ 16 w 598"/>
                <a:gd name="T15" fmla="*/ 223 h 239"/>
                <a:gd name="T16" fmla="*/ 0 w 598"/>
                <a:gd name="T17" fmla="*/ 239 h 239"/>
                <a:gd name="T18" fmla="*/ 594 w 598"/>
                <a:gd name="T19" fmla="*/ 61 h 239"/>
                <a:gd name="T20" fmla="*/ 239 w 598"/>
                <a:gd name="T2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239">
                  <a:moveTo>
                    <a:pt x="596" y="60"/>
                  </a:moveTo>
                  <a:lnTo>
                    <a:pt x="596" y="60"/>
                  </a:lnTo>
                  <a:lnTo>
                    <a:pt x="598" y="60"/>
                  </a:lnTo>
                  <a:lnTo>
                    <a:pt x="596" y="60"/>
                  </a:lnTo>
                  <a:moveTo>
                    <a:pt x="239" y="0"/>
                  </a:moveTo>
                  <a:lnTo>
                    <a:pt x="237" y="4"/>
                  </a:lnTo>
                  <a:lnTo>
                    <a:pt x="239" y="4"/>
                  </a:lnTo>
                  <a:lnTo>
                    <a:pt x="16" y="223"/>
                  </a:lnTo>
                  <a:lnTo>
                    <a:pt x="0" y="239"/>
                  </a:lnTo>
                  <a:lnTo>
                    <a:pt x="594" y="61"/>
                  </a:lnTo>
                  <a:lnTo>
                    <a:pt x="2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6" name="Freeform 16"/>
            <p:cNvSpPr>
              <a:spLocks noEditPoints="1"/>
            </p:cNvSpPr>
            <p:nvPr userDrawn="1"/>
          </p:nvSpPr>
          <p:spPr bwMode="auto">
            <a:xfrm>
              <a:off x="1051" y="1618"/>
              <a:ext cx="300" cy="293"/>
            </a:xfrm>
            <a:custGeom>
              <a:avLst/>
              <a:gdLst>
                <a:gd name="T0" fmla="*/ 170 w 300"/>
                <a:gd name="T1" fmla="*/ 191 h 293"/>
                <a:gd name="T2" fmla="*/ 170 w 300"/>
                <a:gd name="T3" fmla="*/ 65 h 293"/>
                <a:gd name="T4" fmla="*/ 251 w 300"/>
                <a:gd name="T5" fmla="*/ 65 h 293"/>
                <a:gd name="T6" fmla="*/ 251 w 300"/>
                <a:gd name="T7" fmla="*/ 191 h 293"/>
                <a:gd name="T8" fmla="*/ 170 w 300"/>
                <a:gd name="T9" fmla="*/ 191 h 293"/>
                <a:gd name="T10" fmla="*/ 300 w 300"/>
                <a:gd name="T11" fmla="*/ 0 h 293"/>
                <a:gd name="T12" fmla="*/ 3 w 300"/>
                <a:gd name="T13" fmla="*/ 143 h 293"/>
                <a:gd name="T14" fmla="*/ 4 w 300"/>
                <a:gd name="T15" fmla="*/ 141 h 293"/>
                <a:gd name="T16" fmla="*/ 0 w 300"/>
                <a:gd name="T17" fmla="*/ 143 h 293"/>
                <a:gd name="T18" fmla="*/ 51 w 300"/>
                <a:gd name="T19" fmla="*/ 170 h 293"/>
                <a:gd name="T20" fmla="*/ 294 w 300"/>
                <a:gd name="T21" fmla="*/ 293 h 293"/>
                <a:gd name="T22" fmla="*/ 300 w 300"/>
                <a:gd name="T2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0" h="293">
                  <a:moveTo>
                    <a:pt x="170" y="191"/>
                  </a:moveTo>
                  <a:lnTo>
                    <a:pt x="170" y="65"/>
                  </a:lnTo>
                  <a:lnTo>
                    <a:pt x="251" y="65"/>
                  </a:lnTo>
                  <a:lnTo>
                    <a:pt x="251" y="191"/>
                  </a:lnTo>
                  <a:lnTo>
                    <a:pt x="170" y="191"/>
                  </a:lnTo>
                  <a:close/>
                  <a:moveTo>
                    <a:pt x="300" y="0"/>
                  </a:moveTo>
                  <a:lnTo>
                    <a:pt x="3" y="143"/>
                  </a:lnTo>
                  <a:lnTo>
                    <a:pt x="4" y="141"/>
                  </a:lnTo>
                  <a:lnTo>
                    <a:pt x="0" y="143"/>
                  </a:lnTo>
                  <a:lnTo>
                    <a:pt x="51" y="170"/>
                  </a:lnTo>
                  <a:lnTo>
                    <a:pt x="294" y="293"/>
                  </a:lnTo>
                  <a:lnTo>
                    <a:pt x="300" y="0"/>
                  </a:lnTo>
                  <a:close/>
                </a:path>
              </a:pathLst>
            </a:custGeom>
            <a:solidFill>
              <a:srgbClr val="B9D1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7" name="Freeform 17"/>
            <p:cNvSpPr>
              <a:spLocks noEditPoints="1"/>
            </p:cNvSpPr>
            <p:nvPr userDrawn="1"/>
          </p:nvSpPr>
          <p:spPr bwMode="auto">
            <a:xfrm>
              <a:off x="1051" y="1618"/>
              <a:ext cx="300" cy="293"/>
            </a:xfrm>
            <a:custGeom>
              <a:avLst/>
              <a:gdLst>
                <a:gd name="T0" fmla="*/ 170 w 300"/>
                <a:gd name="T1" fmla="*/ 191 h 293"/>
                <a:gd name="T2" fmla="*/ 170 w 300"/>
                <a:gd name="T3" fmla="*/ 65 h 293"/>
                <a:gd name="T4" fmla="*/ 251 w 300"/>
                <a:gd name="T5" fmla="*/ 65 h 293"/>
                <a:gd name="T6" fmla="*/ 251 w 300"/>
                <a:gd name="T7" fmla="*/ 191 h 293"/>
                <a:gd name="T8" fmla="*/ 170 w 300"/>
                <a:gd name="T9" fmla="*/ 191 h 293"/>
                <a:gd name="T10" fmla="*/ 300 w 300"/>
                <a:gd name="T11" fmla="*/ 0 h 293"/>
                <a:gd name="T12" fmla="*/ 3 w 300"/>
                <a:gd name="T13" fmla="*/ 143 h 293"/>
                <a:gd name="T14" fmla="*/ 4 w 300"/>
                <a:gd name="T15" fmla="*/ 141 h 293"/>
                <a:gd name="T16" fmla="*/ 0 w 300"/>
                <a:gd name="T17" fmla="*/ 143 h 293"/>
                <a:gd name="T18" fmla="*/ 51 w 300"/>
                <a:gd name="T19" fmla="*/ 170 h 293"/>
                <a:gd name="T20" fmla="*/ 294 w 300"/>
                <a:gd name="T21" fmla="*/ 293 h 293"/>
                <a:gd name="T22" fmla="*/ 300 w 300"/>
                <a:gd name="T2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0" h="293">
                  <a:moveTo>
                    <a:pt x="170" y="191"/>
                  </a:moveTo>
                  <a:lnTo>
                    <a:pt x="170" y="65"/>
                  </a:lnTo>
                  <a:lnTo>
                    <a:pt x="251" y="65"/>
                  </a:lnTo>
                  <a:lnTo>
                    <a:pt x="251" y="191"/>
                  </a:lnTo>
                  <a:lnTo>
                    <a:pt x="170" y="191"/>
                  </a:lnTo>
                  <a:moveTo>
                    <a:pt x="300" y="0"/>
                  </a:moveTo>
                  <a:lnTo>
                    <a:pt x="3" y="143"/>
                  </a:lnTo>
                  <a:lnTo>
                    <a:pt x="4" y="141"/>
                  </a:lnTo>
                  <a:lnTo>
                    <a:pt x="0" y="143"/>
                  </a:lnTo>
                  <a:lnTo>
                    <a:pt x="51" y="170"/>
                  </a:lnTo>
                  <a:lnTo>
                    <a:pt x="294" y="293"/>
                  </a:lnTo>
                  <a:lnTo>
                    <a:pt x="3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8" name="Freeform 18"/>
            <p:cNvSpPr>
              <a:spLocks/>
            </p:cNvSpPr>
            <p:nvPr userDrawn="1"/>
          </p:nvSpPr>
          <p:spPr bwMode="auto">
            <a:xfrm>
              <a:off x="1054" y="1616"/>
              <a:ext cx="297" cy="145"/>
            </a:xfrm>
            <a:custGeom>
              <a:avLst/>
              <a:gdLst>
                <a:gd name="T0" fmla="*/ 297 w 297"/>
                <a:gd name="T1" fmla="*/ 0 h 145"/>
                <a:gd name="T2" fmla="*/ 1 w 297"/>
                <a:gd name="T3" fmla="*/ 143 h 145"/>
                <a:gd name="T4" fmla="*/ 0 w 297"/>
                <a:gd name="T5" fmla="*/ 145 h 145"/>
                <a:gd name="T6" fmla="*/ 297 w 297"/>
                <a:gd name="T7" fmla="*/ 2 h 145"/>
                <a:gd name="T8" fmla="*/ 297 w 297"/>
                <a:gd name="T9" fmla="*/ 0 h 145"/>
              </a:gdLst>
              <a:ahLst/>
              <a:cxnLst>
                <a:cxn ang="0">
                  <a:pos x="T0" y="T1"/>
                </a:cxn>
                <a:cxn ang="0">
                  <a:pos x="T2" y="T3"/>
                </a:cxn>
                <a:cxn ang="0">
                  <a:pos x="T4" y="T5"/>
                </a:cxn>
                <a:cxn ang="0">
                  <a:pos x="T6" y="T7"/>
                </a:cxn>
                <a:cxn ang="0">
                  <a:pos x="T8" y="T9"/>
                </a:cxn>
              </a:cxnLst>
              <a:rect l="0" t="0" r="r" b="b"/>
              <a:pathLst>
                <a:path w="297" h="145">
                  <a:moveTo>
                    <a:pt x="297" y="0"/>
                  </a:moveTo>
                  <a:lnTo>
                    <a:pt x="1" y="143"/>
                  </a:lnTo>
                  <a:lnTo>
                    <a:pt x="0" y="145"/>
                  </a:lnTo>
                  <a:lnTo>
                    <a:pt x="297" y="2"/>
                  </a:lnTo>
                  <a:lnTo>
                    <a:pt x="297" y="0"/>
                  </a:lnTo>
                  <a:close/>
                </a:path>
              </a:pathLst>
            </a:custGeom>
            <a:solidFill>
              <a:srgbClr val="A4C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9" name="Freeform 19"/>
            <p:cNvSpPr>
              <a:spLocks/>
            </p:cNvSpPr>
            <p:nvPr userDrawn="1"/>
          </p:nvSpPr>
          <p:spPr bwMode="auto">
            <a:xfrm>
              <a:off x="1054" y="1616"/>
              <a:ext cx="297" cy="145"/>
            </a:xfrm>
            <a:custGeom>
              <a:avLst/>
              <a:gdLst>
                <a:gd name="T0" fmla="*/ 297 w 297"/>
                <a:gd name="T1" fmla="*/ 0 h 145"/>
                <a:gd name="T2" fmla="*/ 1 w 297"/>
                <a:gd name="T3" fmla="*/ 143 h 145"/>
                <a:gd name="T4" fmla="*/ 0 w 297"/>
                <a:gd name="T5" fmla="*/ 145 h 145"/>
                <a:gd name="T6" fmla="*/ 297 w 297"/>
                <a:gd name="T7" fmla="*/ 2 h 145"/>
                <a:gd name="T8" fmla="*/ 297 w 297"/>
                <a:gd name="T9" fmla="*/ 0 h 145"/>
              </a:gdLst>
              <a:ahLst/>
              <a:cxnLst>
                <a:cxn ang="0">
                  <a:pos x="T0" y="T1"/>
                </a:cxn>
                <a:cxn ang="0">
                  <a:pos x="T2" y="T3"/>
                </a:cxn>
                <a:cxn ang="0">
                  <a:pos x="T4" y="T5"/>
                </a:cxn>
                <a:cxn ang="0">
                  <a:pos x="T6" y="T7"/>
                </a:cxn>
                <a:cxn ang="0">
                  <a:pos x="T8" y="T9"/>
                </a:cxn>
              </a:cxnLst>
              <a:rect l="0" t="0" r="r" b="b"/>
              <a:pathLst>
                <a:path w="297" h="145">
                  <a:moveTo>
                    <a:pt x="297" y="0"/>
                  </a:moveTo>
                  <a:lnTo>
                    <a:pt x="1" y="143"/>
                  </a:lnTo>
                  <a:lnTo>
                    <a:pt x="0" y="145"/>
                  </a:lnTo>
                  <a:lnTo>
                    <a:pt x="297" y="2"/>
                  </a:lnTo>
                  <a:lnTo>
                    <a:pt x="29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 name="Freeform 20"/>
            <p:cNvSpPr>
              <a:spLocks/>
            </p:cNvSpPr>
            <p:nvPr userDrawn="1"/>
          </p:nvSpPr>
          <p:spPr bwMode="auto">
            <a:xfrm>
              <a:off x="1102" y="1788"/>
              <a:ext cx="243" cy="124"/>
            </a:xfrm>
            <a:custGeom>
              <a:avLst/>
              <a:gdLst>
                <a:gd name="T0" fmla="*/ 0 w 243"/>
                <a:gd name="T1" fmla="*/ 0 h 124"/>
                <a:gd name="T2" fmla="*/ 243 w 243"/>
                <a:gd name="T3" fmla="*/ 124 h 124"/>
                <a:gd name="T4" fmla="*/ 243 w 243"/>
                <a:gd name="T5" fmla="*/ 123 h 124"/>
                <a:gd name="T6" fmla="*/ 0 w 243"/>
                <a:gd name="T7" fmla="*/ 0 h 124"/>
              </a:gdLst>
              <a:ahLst/>
              <a:cxnLst>
                <a:cxn ang="0">
                  <a:pos x="T0" y="T1"/>
                </a:cxn>
                <a:cxn ang="0">
                  <a:pos x="T2" y="T3"/>
                </a:cxn>
                <a:cxn ang="0">
                  <a:pos x="T4" y="T5"/>
                </a:cxn>
                <a:cxn ang="0">
                  <a:pos x="T6" y="T7"/>
                </a:cxn>
              </a:cxnLst>
              <a:rect l="0" t="0" r="r" b="b"/>
              <a:pathLst>
                <a:path w="243" h="124">
                  <a:moveTo>
                    <a:pt x="0" y="0"/>
                  </a:moveTo>
                  <a:lnTo>
                    <a:pt x="243" y="124"/>
                  </a:lnTo>
                  <a:lnTo>
                    <a:pt x="243" y="123"/>
                  </a:lnTo>
                  <a:lnTo>
                    <a:pt x="0" y="0"/>
                  </a:lnTo>
                  <a:close/>
                </a:path>
              </a:pathLst>
            </a:custGeom>
            <a:solidFill>
              <a:srgbClr val="ADC1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1" name="Freeform 21"/>
            <p:cNvSpPr>
              <a:spLocks/>
            </p:cNvSpPr>
            <p:nvPr userDrawn="1"/>
          </p:nvSpPr>
          <p:spPr bwMode="auto">
            <a:xfrm>
              <a:off x="1102" y="1788"/>
              <a:ext cx="243" cy="124"/>
            </a:xfrm>
            <a:custGeom>
              <a:avLst/>
              <a:gdLst>
                <a:gd name="T0" fmla="*/ 0 w 243"/>
                <a:gd name="T1" fmla="*/ 0 h 124"/>
                <a:gd name="T2" fmla="*/ 243 w 243"/>
                <a:gd name="T3" fmla="*/ 124 h 124"/>
                <a:gd name="T4" fmla="*/ 243 w 243"/>
                <a:gd name="T5" fmla="*/ 123 h 124"/>
                <a:gd name="T6" fmla="*/ 0 w 243"/>
                <a:gd name="T7" fmla="*/ 0 h 124"/>
              </a:gdLst>
              <a:ahLst/>
              <a:cxnLst>
                <a:cxn ang="0">
                  <a:pos x="T0" y="T1"/>
                </a:cxn>
                <a:cxn ang="0">
                  <a:pos x="T2" y="T3"/>
                </a:cxn>
                <a:cxn ang="0">
                  <a:pos x="T4" y="T5"/>
                </a:cxn>
                <a:cxn ang="0">
                  <a:pos x="T6" y="T7"/>
                </a:cxn>
              </a:cxnLst>
              <a:rect l="0" t="0" r="r" b="b"/>
              <a:pathLst>
                <a:path w="243" h="124">
                  <a:moveTo>
                    <a:pt x="0" y="0"/>
                  </a:moveTo>
                  <a:lnTo>
                    <a:pt x="243" y="124"/>
                  </a:lnTo>
                  <a:lnTo>
                    <a:pt x="243" y="12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2" name="Freeform 22"/>
            <p:cNvSpPr>
              <a:spLocks noEditPoints="1"/>
            </p:cNvSpPr>
            <p:nvPr userDrawn="1"/>
          </p:nvSpPr>
          <p:spPr bwMode="auto">
            <a:xfrm>
              <a:off x="1351" y="1295"/>
              <a:ext cx="286" cy="325"/>
            </a:xfrm>
            <a:custGeom>
              <a:avLst/>
              <a:gdLst>
                <a:gd name="T0" fmla="*/ 43 w 286"/>
                <a:gd name="T1" fmla="*/ 234 h 325"/>
                <a:gd name="T2" fmla="*/ 43 w 286"/>
                <a:gd name="T3" fmla="*/ 114 h 325"/>
                <a:gd name="T4" fmla="*/ 134 w 286"/>
                <a:gd name="T5" fmla="*/ 114 h 325"/>
                <a:gd name="T6" fmla="*/ 134 w 286"/>
                <a:gd name="T7" fmla="*/ 234 h 325"/>
                <a:gd name="T8" fmla="*/ 43 w 286"/>
                <a:gd name="T9" fmla="*/ 234 h 325"/>
                <a:gd name="T10" fmla="*/ 55 w 286"/>
                <a:gd name="T11" fmla="*/ 0 h 325"/>
                <a:gd name="T12" fmla="*/ 3 w 286"/>
                <a:gd name="T13" fmla="*/ 323 h 325"/>
                <a:gd name="T14" fmla="*/ 2 w 286"/>
                <a:gd name="T15" fmla="*/ 323 h 325"/>
                <a:gd name="T16" fmla="*/ 0 w 286"/>
                <a:gd name="T17" fmla="*/ 325 h 325"/>
                <a:gd name="T18" fmla="*/ 286 w 286"/>
                <a:gd name="T19" fmla="*/ 240 h 325"/>
                <a:gd name="T20" fmla="*/ 283 w 286"/>
                <a:gd name="T21" fmla="*/ 237 h 325"/>
                <a:gd name="T22" fmla="*/ 281 w 286"/>
                <a:gd name="T23" fmla="*/ 237 h 325"/>
                <a:gd name="T24" fmla="*/ 181 w 286"/>
                <a:gd name="T25" fmla="*/ 131 h 325"/>
                <a:gd name="T26" fmla="*/ 55 w 286"/>
                <a:gd name="T27" fmla="*/ 0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325">
                  <a:moveTo>
                    <a:pt x="43" y="234"/>
                  </a:moveTo>
                  <a:lnTo>
                    <a:pt x="43" y="114"/>
                  </a:lnTo>
                  <a:lnTo>
                    <a:pt x="134" y="114"/>
                  </a:lnTo>
                  <a:lnTo>
                    <a:pt x="134" y="234"/>
                  </a:lnTo>
                  <a:lnTo>
                    <a:pt x="43" y="234"/>
                  </a:lnTo>
                  <a:close/>
                  <a:moveTo>
                    <a:pt x="55" y="0"/>
                  </a:moveTo>
                  <a:lnTo>
                    <a:pt x="3" y="323"/>
                  </a:lnTo>
                  <a:lnTo>
                    <a:pt x="2" y="323"/>
                  </a:lnTo>
                  <a:lnTo>
                    <a:pt x="0" y="325"/>
                  </a:lnTo>
                  <a:lnTo>
                    <a:pt x="286" y="240"/>
                  </a:lnTo>
                  <a:lnTo>
                    <a:pt x="283" y="237"/>
                  </a:lnTo>
                  <a:lnTo>
                    <a:pt x="281" y="237"/>
                  </a:lnTo>
                  <a:lnTo>
                    <a:pt x="181" y="131"/>
                  </a:lnTo>
                  <a:lnTo>
                    <a:pt x="55" y="0"/>
                  </a:lnTo>
                  <a:close/>
                </a:path>
              </a:pathLst>
            </a:custGeom>
            <a:solidFill>
              <a:srgbClr val="B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3" name="Freeform 23"/>
            <p:cNvSpPr>
              <a:spLocks noEditPoints="1"/>
            </p:cNvSpPr>
            <p:nvPr userDrawn="1"/>
          </p:nvSpPr>
          <p:spPr bwMode="auto">
            <a:xfrm>
              <a:off x="1351" y="1295"/>
              <a:ext cx="286" cy="325"/>
            </a:xfrm>
            <a:custGeom>
              <a:avLst/>
              <a:gdLst>
                <a:gd name="T0" fmla="*/ 43 w 286"/>
                <a:gd name="T1" fmla="*/ 234 h 325"/>
                <a:gd name="T2" fmla="*/ 43 w 286"/>
                <a:gd name="T3" fmla="*/ 114 h 325"/>
                <a:gd name="T4" fmla="*/ 134 w 286"/>
                <a:gd name="T5" fmla="*/ 114 h 325"/>
                <a:gd name="T6" fmla="*/ 134 w 286"/>
                <a:gd name="T7" fmla="*/ 234 h 325"/>
                <a:gd name="T8" fmla="*/ 43 w 286"/>
                <a:gd name="T9" fmla="*/ 234 h 325"/>
                <a:gd name="T10" fmla="*/ 55 w 286"/>
                <a:gd name="T11" fmla="*/ 0 h 325"/>
                <a:gd name="T12" fmla="*/ 3 w 286"/>
                <a:gd name="T13" fmla="*/ 323 h 325"/>
                <a:gd name="T14" fmla="*/ 2 w 286"/>
                <a:gd name="T15" fmla="*/ 323 h 325"/>
                <a:gd name="T16" fmla="*/ 0 w 286"/>
                <a:gd name="T17" fmla="*/ 325 h 325"/>
                <a:gd name="T18" fmla="*/ 286 w 286"/>
                <a:gd name="T19" fmla="*/ 240 h 325"/>
                <a:gd name="T20" fmla="*/ 283 w 286"/>
                <a:gd name="T21" fmla="*/ 237 h 325"/>
                <a:gd name="T22" fmla="*/ 281 w 286"/>
                <a:gd name="T23" fmla="*/ 237 h 325"/>
                <a:gd name="T24" fmla="*/ 181 w 286"/>
                <a:gd name="T25" fmla="*/ 131 h 325"/>
                <a:gd name="T26" fmla="*/ 55 w 286"/>
                <a:gd name="T27" fmla="*/ 0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325">
                  <a:moveTo>
                    <a:pt x="43" y="234"/>
                  </a:moveTo>
                  <a:lnTo>
                    <a:pt x="43" y="114"/>
                  </a:lnTo>
                  <a:lnTo>
                    <a:pt x="134" y="114"/>
                  </a:lnTo>
                  <a:lnTo>
                    <a:pt x="134" y="234"/>
                  </a:lnTo>
                  <a:lnTo>
                    <a:pt x="43" y="234"/>
                  </a:lnTo>
                  <a:moveTo>
                    <a:pt x="55" y="0"/>
                  </a:moveTo>
                  <a:lnTo>
                    <a:pt x="3" y="323"/>
                  </a:lnTo>
                  <a:lnTo>
                    <a:pt x="2" y="323"/>
                  </a:lnTo>
                  <a:lnTo>
                    <a:pt x="0" y="325"/>
                  </a:lnTo>
                  <a:lnTo>
                    <a:pt x="286" y="240"/>
                  </a:lnTo>
                  <a:lnTo>
                    <a:pt x="283" y="237"/>
                  </a:lnTo>
                  <a:lnTo>
                    <a:pt x="281" y="237"/>
                  </a:lnTo>
                  <a:lnTo>
                    <a:pt x="181" y="131"/>
                  </a:lnTo>
                  <a:lnTo>
                    <a:pt x="5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4" name="Freeform 24"/>
            <p:cNvSpPr>
              <a:spLocks/>
            </p:cNvSpPr>
            <p:nvPr userDrawn="1"/>
          </p:nvSpPr>
          <p:spPr bwMode="auto">
            <a:xfrm>
              <a:off x="1353" y="1292"/>
              <a:ext cx="53" cy="326"/>
            </a:xfrm>
            <a:custGeom>
              <a:avLst/>
              <a:gdLst>
                <a:gd name="T0" fmla="*/ 52 w 53"/>
                <a:gd name="T1" fmla="*/ 0 h 326"/>
                <a:gd name="T2" fmla="*/ 0 w 53"/>
                <a:gd name="T3" fmla="*/ 326 h 326"/>
                <a:gd name="T4" fmla="*/ 1 w 53"/>
                <a:gd name="T5" fmla="*/ 326 h 326"/>
                <a:gd name="T6" fmla="*/ 53 w 53"/>
                <a:gd name="T7" fmla="*/ 3 h 326"/>
                <a:gd name="T8" fmla="*/ 52 w 53"/>
                <a:gd name="T9" fmla="*/ 0 h 326"/>
              </a:gdLst>
              <a:ahLst/>
              <a:cxnLst>
                <a:cxn ang="0">
                  <a:pos x="T0" y="T1"/>
                </a:cxn>
                <a:cxn ang="0">
                  <a:pos x="T2" y="T3"/>
                </a:cxn>
                <a:cxn ang="0">
                  <a:pos x="T4" y="T5"/>
                </a:cxn>
                <a:cxn ang="0">
                  <a:pos x="T6" y="T7"/>
                </a:cxn>
                <a:cxn ang="0">
                  <a:pos x="T8" y="T9"/>
                </a:cxn>
              </a:cxnLst>
              <a:rect l="0" t="0" r="r" b="b"/>
              <a:pathLst>
                <a:path w="53" h="326">
                  <a:moveTo>
                    <a:pt x="52" y="0"/>
                  </a:moveTo>
                  <a:lnTo>
                    <a:pt x="0" y="326"/>
                  </a:lnTo>
                  <a:lnTo>
                    <a:pt x="1" y="326"/>
                  </a:lnTo>
                  <a:lnTo>
                    <a:pt x="53" y="3"/>
                  </a:lnTo>
                  <a:lnTo>
                    <a:pt x="52" y="0"/>
                  </a:lnTo>
                  <a:close/>
                </a:path>
              </a:pathLst>
            </a:custGeom>
            <a:solidFill>
              <a:srgbClr val="A3CB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5" name="Freeform 25"/>
            <p:cNvSpPr>
              <a:spLocks/>
            </p:cNvSpPr>
            <p:nvPr userDrawn="1"/>
          </p:nvSpPr>
          <p:spPr bwMode="auto">
            <a:xfrm>
              <a:off x="1353" y="1292"/>
              <a:ext cx="53" cy="326"/>
            </a:xfrm>
            <a:custGeom>
              <a:avLst/>
              <a:gdLst>
                <a:gd name="T0" fmla="*/ 52 w 53"/>
                <a:gd name="T1" fmla="*/ 0 h 326"/>
                <a:gd name="T2" fmla="*/ 0 w 53"/>
                <a:gd name="T3" fmla="*/ 326 h 326"/>
                <a:gd name="T4" fmla="*/ 1 w 53"/>
                <a:gd name="T5" fmla="*/ 326 h 326"/>
                <a:gd name="T6" fmla="*/ 53 w 53"/>
                <a:gd name="T7" fmla="*/ 3 h 326"/>
                <a:gd name="T8" fmla="*/ 52 w 53"/>
                <a:gd name="T9" fmla="*/ 0 h 326"/>
              </a:gdLst>
              <a:ahLst/>
              <a:cxnLst>
                <a:cxn ang="0">
                  <a:pos x="T0" y="T1"/>
                </a:cxn>
                <a:cxn ang="0">
                  <a:pos x="T2" y="T3"/>
                </a:cxn>
                <a:cxn ang="0">
                  <a:pos x="T4" y="T5"/>
                </a:cxn>
                <a:cxn ang="0">
                  <a:pos x="T6" y="T7"/>
                </a:cxn>
                <a:cxn ang="0">
                  <a:pos x="T8" y="T9"/>
                </a:cxn>
              </a:cxnLst>
              <a:rect l="0" t="0" r="r" b="b"/>
              <a:pathLst>
                <a:path w="53" h="326">
                  <a:moveTo>
                    <a:pt x="52" y="0"/>
                  </a:moveTo>
                  <a:lnTo>
                    <a:pt x="0" y="326"/>
                  </a:lnTo>
                  <a:lnTo>
                    <a:pt x="1" y="326"/>
                  </a:lnTo>
                  <a:lnTo>
                    <a:pt x="53" y="3"/>
                  </a:lnTo>
                  <a:lnTo>
                    <a:pt x="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6" name="Freeform 26"/>
            <p:cNvSpPr>
              <a:spLocks/>
            </p:cNvSpPr>
            <p:nvPr userDrawn="1"/>
          </p:nvSpPr>
          <p:spPr bwMode="auto">
            <a:xfrm>
              <a:off x="1532" y="1426"/>
              <a:ext cx="102" cy="106"/>
            </a:xfrm>
            <a:custGeom>
              <a:avLst/>
              <a:gdLst>
                <a:gd name="T0" fmla="*/ 0 w 102"/>
                <a:gd name="T1" fmla="*/ 0 h 106"/>
                <a:gd name="T2" fmla="*/ 100 w 102"/>
                <a:gd name="T3" fmla="*/ 106 h 106"/>
                <a:gd name="T4" fmla="*/ 102 w 102"/>
                <a:gd name="T5" fmla="*/ 106 h 106"/>
                <a:gd name="T6" fmla="*/ 0 w 102"/>
                <a:gd name="T7" fmla="*/ 0 h 106"/>
              </a:gdLst>
              <a:ahLst/>
              <a:cxnLst>
                <a:cxn ang="0">
                  <a:pos x="T0" y="T1"/>
                </a:cxn>
                <a:cxn ang="0">
                  <a:pos x="T2" y="T3"/>
                </a:cxn>
                <a:cxn ang="0">
                  <a:pos x="T4" y="T5"/>
                </a:cxn>
                <a:cxn ang="0">
                  <a:pos x="T6" y="T7"/>
                </a:cxn>
              </a:cxnLst>
              <a:rect l="0" t="0" r="r" b="b"/>
              <a:pathLst>
                <a:path w="102" h="106">
                  <a:moveTo>
                    <a:pt x="0" y="0"/>
                  </a:moveTo>
                  <a:lnTo>
                    <a:pt x="100" y="106"/>
                  </a:lnTo>
                  <a:lnTo>
                    <a:pt x="102" y="106"/>
                  </a:lnTo>
                  <a:lnTo>
                    <a:pt x="0" y="0"/>
                  </a:lnTo>
                  <a:close/>
                </a:path>
              </a:pathLst>
            </a:custGeom>
            <a:solidFill>
              <a:srgbClr val="A0CB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3" name="Freeform 27"/>
            <p:cNvSpPr>
              <a:spLocks/>
            </p:cNvSpPr>
            <p:nvPr userDrawn="1"/>
          </p:nvSpPr>
          <p:spPr bwMode="auto">
            <a:xfrm>
              <a:off x="1532" y="1426"/>
              <a:ext cx="102" cy="106"/>
            </a:xfrm>
            <a:custGeom>
              <a:avLst/>
              <a:gdLst>
                <a:gd name="T0" fmla="*/ 0 w 102"/>
                <a:gd name="T1" fmla="*/ 0 h 106"/>
                <a:gd name="T2" fmla="*/ 100 w 102"/>
                <a:gd name="T3" fmla="*/ 106 h 106"/>
                <a:gd name="T4" fmla="*/ 102 w 102"/>
                <a:gd name="T5" fmla="*/ 106 h 106"/>
                <a:gd name="T6" fmla="*/ 0 w 102"/>
                <a:gd name="T7" fmla="*/ 0 h 106"/>
              </a:gdLst>
              <a:ahLst/>
              <a:cxnLst>
                <a:cxn ang="0">
                  <a:pos x="T0" y="T1"/>
                </a:cxn>
                <a:cxn ang="0">
                  <a:pos x="T2" y="T3"/>
                </a:cxn>
                <a:cxn ang="0">
                  <a:pos x="T4" y="T5"/>
                </a:cxn>
                <a:cxn ang="0">
                  <a:pos x="T6" y="T7"/>
                </a:cxn>
              </a:cxnLst>
              <a:rect l="0" t="0" r="r" b="b"/>
              <a:pathLst>
                <a:path w="102" h="106">
                  <a:moveTo>
                    <a:pt x="0" y="0"/>
                  </a:moveTo>
                  <a:lnTo>
                    <a:pt x="100" y="106"/>
                  </a:lnTo>
                  <a:lnTo>
                    <a:pt x="102" y="10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4" name="Freeform 28"/>
            <p:cNvSpPr>
              <a:spLocks noEditPoints="1"/>
            </p:cNvSpPr>
            <p:nvPr userDrawn="1"/>
          </p:nvSpPr>
          <p:spPr bwMode="auto">
            <a:xfrm>
              <a:off x="1625" y="1761"/>
              <a:ext cx="359" cy="306"/>
            </a:xfrm>
            <a:custGeom>
              <a:avLst/>
              <a:gdLst>
                <a:gd name="T0" fmla="*/ 357 w 359"/>
                <a:gd name="T1" fmla="*/ 305 h 306"/>
                <a:gd name="T2" fmla="*/ 355 w 359"/>
                <a:gd name="T3" fmla="*/ 306 h 306"/>
                <a:gd name="T4" fmla="*/ 359 w 359"/>
                <a:gd name="T5" fmla="*/ 306 h 306"/>
                <a:gd name="T6" fmla="*/ 357 w 359"/>
                <a:gd name="T7" fmla="*/ 305 h 306"/>
                <a:gd name="T8" fmla="*/ 141 w 359"/>
                <a:gd name="T9" fmla="*/ 209 h 306"/>
                <a:gd name="T10" fmla="*/ 141 w 359"/>
                <a:gd name="T11" fmla="*/ 88 h 306"/>
                <a:gd name="T12" fmla="*/ 207 w 359"/>
                <a:gd name="T13" fmla="*/ 88 h 306"/>
                <a:gd name="T14" fmla="*/ 207 w 359"/>
                <a:gd name="T15" fmla="*/ 209 h 306"/>
                <a:gd name="T16" fmla="*/ 141 w 359"/>
                <a:gd name="T17" fmla="*/ 209 h 306"/>
                <a:gd name="T18" fmla="*/ 194 w 359"/>
                <a:gd name="T19" fmla="*/ 0 h 306"/>
                <a:gd name="T20" fmla="*/ 0 w 359"/>
                <a:gd name="T21" fmla="*/ 245 h 306"/>
                <a:gd name="T22" fmla="*/ 0 w 359"/>
                <a:gd name="T23" fmla="*/ 245 h 306"/>
                <a:gd name="T24" fmla="*/ 2 w 359"/>
                <a:gd name="T25" fmla="*/ 244 h 306"/>
                <a:gd name="T26" fmla="*/ 357 w 359"/>
                <a:gd name="T27" fmla="*/ 305 h 306"/>
                <a:gd name="T28" fmla="*/ 194 w 359"/>
                <a:gd name="T29"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9" h="306">
                  <a:moveTo>
                    <a:pt x="357" y="305"/>
                  </a:moveTo>
                  <a:lnTo>
                    <a:pt x="355" y="306"/>
                  </a:lnTo>
                  <a:lnTo>
                    <a:pt x="359" y="306"/>
                  </a:lnTo>
                  <a:lnTo>
                    <a:pt x="357" y="305"/>
                  </a:lnTo>
                  <a:close/>
                  <a:moveTo>
                    <a:pt x="141" y="209"/>
                  </a:moveTo>
                  <a:lnTo>
                    <a:pt x="141" y="88"/>
                  </a:lnTo>
                  <a:lnTo>
                    <a:pt x="207" y="88"/>
                  </a:lnTo>
                  <a:lnTo>
                    <a:pt x="207" y="209"/>
                  </a:lnTo>
                  <a:lnTo>
                    <a:pt x="141" y="209"/>
                  </a:lnTo>
                  <a:close/>
                  <a:moveTo>
                    <a:pt x="194" y="0"/>
                  </a:moveTo>
                  <a:lnTo>
                    <a:pt x="0" y="245"/>
                  </a:lnTo>
                  <a:lnTo>
                    <a:pt x="0" y="245"/>
                  </a:lnTo>
                  <a:lnTo>
                    <a:pt x="2" y="244"/>
                  </a:lnTo>
                  <a:lnTo>
                    <a:pt x="357" y="305"/>
                  </a:lnTo>
                  <a:lnTo>
                    <a:pt x="194" y="0"/>
                  </a:lnTo>
                  <a:close/>
                </a:path>
              </a:pathLst>
            </a:custGeom>
            <a:solidFill>
              <a:srgbClr val="F9CC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5" name="Freeform 29"/>
            <p:cNvSpPr>
              <a:spLocks noEditPoints="1"/>
            </p:cNvSpPr>
            <p:nvPr userDrawn="1"/>
          </p:nvSpPr>
          <p:spPr bwMode="auto">
            <a:xfrm>
              <a:off x="1625" y="1761"/>
              <a:ext cx="359" cy="306"/>
            </a:xfrm>
            <a:custGeom>
              <a:avLst/>
              <a:gdLst>
                <a:gd name="T0" fmla="*/ 357 w 359"/>
                <a:gd name="T1" fmla="*/ 305 h 306"/>
                <a:gd name="T2" fmla="*/ 355 w 359"/>
                <a:gd name="T3" fmla="*/ 306 h 306"/>
                <a:gd name="T4" fmla="*/ 359 w 359"/>
                <a:gd name="T5" fmla="*/ 306 h 306"/>
                <a:gd name="T6" fmla="*/ 357 w 359"/>
                <a:gd name="T7" fmla="*/ 305 h 306"/>
                <a:gd name="T8" fmla="*/ 141 w 359"/>
                <a:gd name="T9" fmla="*/ 209 h 306"/>
                <a:gd name="T10" fmla="*/ 141 w 359"/>
                <a:gd name="T11" fmla="*/ 88 h 306"/>
                <a:gd name="T12" fmla="*/ 207 w 359"/>
                <a:gd name="T13" fmla="*/ 88 h 306"/>
                <a:gd name="T14" fmla="*/ 207 w 359"/>
                <a:gd name="T15" fmla="*/ 209 h 306"/>
                <a:gd name="T16" fmla="*/ 141 w 359"/>
                <a:gd name="T17" fmla="*/ 209 h 306"/>
                <a:gd name="T18" fmla="*/ 194 w 359"/>
                <a:gd name="T19" fmla="*/ 0 h 306"/>
                <a:gd name="T20" fmla="*/ 0 w 359"/>
                <a:gd name="T21" fmla="*/ 245 h 306"/>
                <a:gd name="T22" fmla="*/ 0 w 359"/>
                <a:gd name="T23" fmla="*/ 245 h 306"/>
                <a:gd name="T24" fmla="*/ 2 w 359"/>
                <a:gd name="T25" fmla="*/ 244 h 306"/>
                <a:gd name="T26" fmla="*/ 357 w 359"/>
                <a:gd name="T27" fmla="*/ 305 h 306"/>
                <a:gd name="T28" fmla="*/ 194 w 359"/>
                <a:gd name="T29"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9" h="306">
                  <a:moveTo>
                    <a:pt x="357" y="305"/>
                  </a:moveTo>
                  <a:lnTo>
                    <a:pt x="355" y="306"/>
                  </a:lnTo>
                  <a:lnTo>
                    <a:pt x="359" y="306"/>
                  </a:lnTo>
                  <a:lnTo>
                    <a:pt x="357" y="305"/>
                  </a:lnTo>
                  <a:moveTo>
                    <a:pt x="141" y="209"/>
                  </a:moveTo>
                  <a:lnTo>
                    <a:pt x="141" y="88"/>
                  </a:lnTo>
                  <a:lnTo>
                    <a:pt x="207" y="88"/>
                  </a:lnTo>
                  <a:lnTo>
                    <a:pt x="207" y="209"/>
                  </a:lnTo>
                  <a:lnTo>
                    <a:pt x="141" y="209"/>
                  </a:lnTo>
                  <a:moveTo>
                    <a:pt x="194" y="0"/>
                  </a:moveTo>
                  <a:lnTo>
                    <a:pt x="0" y="245"/>
                  </a:lnTo>
                  <a:lnTo>
                    <a:pt x="0" y="245"/>
                  </a:lnTo>
                  <a:lnTo>
                    <a:pt x="2" y="244"/>
                  </a:lnTo>
                  <a:lnTo>
                    <a:pt x="357" y="305"/>
                  </a:lnTo>
                  <a:lnTo>
                    <a:pt x="1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6" name="Freeform 30"/>
            <p:cNvSpPr>
              <a:spLocks/>
            </p:cNvSpPr>
            <p:nvPr userDrawn="1"/>
          </p:nvSpPr>
          <p:spPr bwMode="auto">
            <a:xfrm>
              <a:off x="1625" y="2005"/>
              <a:ext cx="357" cy="62"/>
            </a:xfrm>
            <a:custGeom>
              <a:avLst/>
              <a:gdLst>
                <a:gd name="T0" fmla="*/ 2 w 357"/>
                <a:gd name="T1" fmla="*/ 0 h 62"/>
                <a:gd name="T2" fmla="*/ 0 w 357"/>
                <a:gd name="T3" fmla="*/ 1 h 62"/>
                <a:gd name="T4" fmla="*/ 355 w 357"/>
                <a:gd name="T5" fmla="*/ 62 h 62"/>
                <a:gd name="T6" fmla="*/ 357 w 357"/>
                <a:gd name="T7" fmla="*/ 61 h 62"/>
                <a:gd name="T8" fmla="*/ 357 w 357"/>
                <a:gd name="T9" fmla="*/ 61 h 62"/>
                <a:gd name="T10" fmla="*/ 2 w 357"/>
                <a:gd name="T11" fmla="*/ 0 h 62"/>
              </a:gdLst>
              <a:ahLst/>
              <a:cxnLst>
                <a:cxn ang="0">
                  <a:pos x="T0" y="T1"/>
                </a:cxn>
                <a:cxn ang="0">
                  <a:pos x="T2" y="T3"/>
                </a:cxn>
                <a:cxn ang="0">
                  <a:pos x="T4" y="T5"/>
                </a:cxn>
                <a:cxn ang="0">
                  <a:pos x="T6" y="T7"/>
                </a:cxn>
                <a:cxn ang="0">
                  <a:pos x="T8" y="T9"/>
                </a:cxn>
                <a:cxn ang="0">
                  <a:pos x="T10" y="T11"/>
                </a:cxn>
              </a:cxnLst>
              <a:rect l="0" t="0" r="r" b="b"/>
              <a:pathLst>
                <a:path w="357" h="62">
                  <a:moveTo>
                    <a:pt x="2" y="0"/>
                  </a:moveTo>
                  <a:lnTo>
                    <a:pt x="0" y="1"/>
                  </a:lnTo>
                  <a:lnTo>
                    <a:pt x="355" y="62"/>
                  </a:lnTo>
                  <a:lnTo>
                    <a:pt x="357" y="61"/>
                  </a:lnTo>
                  <a:lnTo>
                    <a:pt x="357" y="61"/>
                  </a:lnTo>
                  <a:lnTo>
                    <a:pt x="2" y="0"/>
                  </a:lnTo>
                  <a:close/>
                </a:path>
              </a:pathLst>
            </a:custGeom>
            <a:solidFill>
              <a:srgbClr val="F7BD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7" name="Freeform 31"/>
            <p:cNvSpPr>
              <a:spLocks/>
            </p:cNvSpPr>
            <p:nvPr userDrawn="1"/>
          </p:nvSpPr>
          <p:spPr bwMode="auto">
            <a:xfrm>
              <a:off x="1625" y="2005"/>
              <a:ext cx="357" cy="62"/>
            </a:xfrm>
            <a:custGeom>
              <a:avLst/>
              <a:gdLst>
                <a:gd name="T0" fmla="*/ 2 w 357"/>
                <a:gd name="T1" fmla="*/ 0 h 62"/>
                <a:gd name="T2" fmla="*/ 0 w 357"/>
                <a:gd name="T3" fmla="*/ 1 h 62"/>
                <a:gd name="T4" fmla="*/ 355 w 357"/>
                <a:gd name="T5" fmla="*/ 62 h 62"/>
                <a:gd name="T6" fmla="*/ 357 w 357"/>
                <a:gd name="T7" fmla="*/ 61 h 62"/>
                <a:gd name="T8" fmla="*/ 357 w 357"/>
                <a:gd name="T9" fmla="*/ 61 h 62"/>
                <a:gd name="T10" fmla="*/ 2 w 357"/>
                <a:gd name="T11" fmla="*/ 0 h 62"/>
              </a:gdLst>
              <a:ahLst/>
              <a:cxnLst>
                <a:cxn ang="0">
                  <a:pos x="T0" y="T1"/>
                </a:cxn>
                <a:cxn ang="0">
                  <a:pos x="T2" y="T3"/>
                </a:cxn>
                <a:cxn ang="0">
                  <a:pos x="T4" y="T5"/>
                </a:cxn>
                <a:cxn ang="0">
                  <a:pos x="T6" y="T7"/>
                </a:cxn>
                <a:cxn ang="0">
                  <a:pos x="T8" y="T9"/>
                </a:cxn>
                <a:cxn ang="0">
                  <a:pos x="T10" y="T11"/>
                </a:cxn>
              </a:cxnLst>
              <a:rect l="0" t="0" r="r" b="b"/>
              <a:pathLst>
                <a:path w="357" h="62">
                  <a:moveTo>
                    <a:pt x="2" y="0"/>
                  </a:moveTo>
                  <a:lnTo>
                    <a:pt x="0" y="1"/>
                  </a:lnTo>
                  <a:lnTo>
                    <a:pt x="355" y="62"/>
                  </a:lnTo>
                  <a:lnTo>
                    <a:pt x="357" y="61"/>
                  </a:lnTo>
                  <a:lnTo>
                    <a:pt x="357" y="6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8" name="Freeform 32"/>
            <p:cNvSpPr>
              <a:spLocks noEditPoints="1"/>
            </p:cNvSpPr>
            <p:nvPr userDrawn="1"/>
          </p:nvSpPr>
          <p:spPr bwMode="auto">
            <a:xfrm>
              <a:off x="1346" y="1915"/>
              <a:ext cx="277" cy="327"/>
            </a:xfrm>
            <a:custGeom>
              <a:avLst/>
              <a:gdLst>
                <a:gd name="T0" fmla="*/ 55 w 277"/>
                <a:gd name="T1" fmla="*/ 180 h 327"/>
                <a:gd name="T2" fmla="*/ 55 w 277"/>
                <a:gd name="T3" fmla="*/ 57 h 327"/>
                <a:gd name="T4" fmla="*/ 137 w 277"/>
                <a:gd name="T5" fmla="*/ 57 h 327"/>
                <a:gd name="T6" fmla="*/ 137 w 277"/>
                <a:gd name="T7" fmla="*/ 180 h 327"/>
                <a:gd name="T8" fmla="*/ 55 w 277"/>
                <a:gd name="T9" fmla="*/ 180 h 327"/>
                <a:gd name="T10" fmla="*/ 0 w 277"/>
                <a:gd name="T11" fmla="*/ 0 h 327"/>
                <a:gd name="T12" fmla="*/ 24 w 277"/>
                <a:gd name="T13" fmla="*/ 187 h 327"/>
                <a:gd name="T14" fmla="*/ 42 w 277"/>
                <a:gd name="T15" fmla="*/ 327 h 327"/>
                <a:gd name="T16" fmla="*/ 56 w 277"/>
                <a:gd name="T17" fmla="*/ 314 h 327"/>
                <a:gd name="T18" fmla="*/ 277 w 277"/>
                <a:gd name="T19" fmla="*/ 95 h 327"/>
                <a:gd name="T20" fmla="*/ 0 w 277"/>
                <a:gd name="T21"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7" h="327">
                  <a:moveTo>
                    <a:pt x="55" y="180"/>
                  </a:moveTo>
                  <a:lnTo>
                    <a:pt x="55" y="57"/>
                  </a:lnTo>
                  <a:lnTo>
                    <a:pt x="137" y="57"/>
                  </a:lnTo>
                  <a:lnTo>
                    <a:pt x="137" y="180"/>
                  </a:lnTo>
                  <a:lnTo>
                    <a:pt x="55" y="180"/>
                  </a:lnTo>
                  <a:close/>
                  <a:moveTo>
                    <a:pt x="0" y="0"/>
                  </a:moveTo>
                  <a:lnTo>
                    <a:pt x="24" y="187"/>
                  </a:lnTo>
                  <a:lnTo>
                    <a:pt x="42" y="327"/>
                  </a:lnTo>
                  <a:lnTo>
                    <a:pt x="56" y="314"/>
                  </a:lnTo>
                  <a:lnTo>
                    <a:pt x="277" y="95"/>
                  </a:lnTo>
                  <a:lnTo>
                    <a:pt x="0" y="0"/>
                  </a:lnTo>
                  <a:close/>
                </a:path>
              </a:pathLst>
            </a:custGeom>
            <a:solidFill>
              <a:srgbClr val="D6C9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9" name="Freeform 33"/>
            <p:cNvSpPr>
              <a:spLocks noEditPoints="1"/>
            </p:cNvSpPr>
            <p:nvPr userDrawn="1"/>
          </p:nvSpPr>
          <p:spPr bwMode="auto">
            <a:xfrm>
              <a:off x="1346" y="1915"/>
              <a:ext cx="277" cy="327"/>
            </a:xfrm>
            <a:custGeom>
              <a:avLst/>
              <a:gdLst>
                <a:gd name="T0" fmla="*/ 55 w 277"/>
                <a:gd name="T1" fmla="*/ 180 h 327"/>
                <a:gd name="T2" fmla="*/ 55 w 277"/>
                <a:gd name="T3" fmla="*/ 57 h 327"/>
                <a:gd name="T4" fmla="*/ 137 w 277"/>
                <a:gd name="T5" fmla="*/ 57 h 327"/>
                <a:gd name="T6" fmla="*/ 137 w 277"/>
                <a:gd name="T7" fmla="*/ 180 h 327"/>
                <a:gd name="T8" fmla="*/ 55 w 277"/>
                <a:gd name="T9" fmla="*/ 180 h 327"/>
                <a:gd name="T10" fmla="*/ 0 w 277"/>
                <a:gd name="T11" fmla="*/ 0 h 327"/>
                <a:gd name="T12" fmla="*/ 24 w 277"/>
                <a:gd name="T13" fmla="*/ 187 h 327"/>
                <a:gd name="T14" fmla="*/ 42 w 277"/>
                <a:gd name="T15" fmla="*/ 327 h 327"/>
                <a:gd name="T16" fmla="*/ 56 w 277"/>
                <a:gd name="T17" fmla="*/ 314 h 327"/>
                <a:gd name="T18" fmla="*/ 277 w 277"/>
                <a:gd name="T19" fmla="*/ 95 h 327"/>
                <a:gd name="T20" fmla="*/ 0 w 277"/>
                <a:gd name="T21"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7" h="327">
                  <a:moveTo>
                    <a:pt x="55" y="180"/>
                  </a:moveTo>
                  <a:lnTo>
                    <a:pt x="55" y="57"/>
                  </a:lnTo>
                  <a:lnTo>
                    <a:pt x="137" y="57"/>
                  </a:lnTo>
                  <a:lnTo>
                    <a:pt x="137" y="180"/>
                  </a:lnTo>
                  <a:lnTo>
                    <a:pt x="55" y="180"/>
                  </a:lnTo>
                  <a:moveTo>
                    <a:pt x="0" y="0"/>
                  </a:moveTo>
                  <a:lnTo>
                    <a:pt x="24" y="187"/>
                  </a:lnTo>
                  <a:lnTo>
                    <a:pt x="42" y="327"/>
                  </a:lnTo>
                  <a:lnTo>
                    <a:pt x="56" y="314"/>
                  </a:lnTo>
                  <a:lnTo>
                    <a:pt x="277" y="9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0" name="Freeform 34"/>
            <p:cNvSpPr>
              <a:spLocks/>
            </p:cNvSpPr>
            <p:nvPr userDrawn="1"/>
          </p:nvSpPr>
          <p:spPr bwMode="auto">
            <a:xfrm>
              <a:off x="1345" y="1915"/>
              <a:ext cx="25" cy="187"/>
            </a:xfrm>
            <a:custGeom>
              <a:avLst/>
              <a:gdLst>
                <a:gd name="T0" fmla="*/ 0 w 25"/>
                <a:gd name="T1" fmla="*/ 0 h 187"/>
                <a:gd name="T2" fmla="*/ 25 w 25"/>
                <a:gd name="T3" fmla="*/ 187 h 187"/>
                <a:gd name="T4" fmla="*/ 1 w 25"/>
                <a:gd name="T5" fmla="*/ 0 h 187"/>
                <a:gd name="T6" fmla="*/ 0 w 25"/>
                <a:gd name="T7" fmla="*/ 0 h 187"/>
              </a:gdLst>
              <a:ahLst/>
              <a:cxnLst>
                <a:cxn ang="0">
                  <a:pos x="T0" y="T1"/>
                </a:cxn>
                <a:cxn ang="0">
                  <a:pos x="T2" y="T3"/>
                </a:cxn>
                <a:cxn ang="0">
                  <a:pos x="T4" y="T5"/>
                </a:cxn>
                <a:cxn ang="0">
                  <a:pos x="T6" y="T7"/>
                </a:cxn>
              </a:cxnLst>
              <a:rect l="0" t="0" r="r" b="b"/>
              <a:pathLst>
                <a:path w="25" h="187">
                  <a:moveTo>
                    <a:pt x="0" y="0"/>
                  </a:moveTo>
                  <a:lnTo>
                    <a:pt x="25" y="187"/>
                  </a:lnTo>
                  <a:lnTo>
                    <a:pt x="1" y="0"/>
                  </a:lnTo>
                  <a:lnTo>
                    <a:pt x="0" y="0"/>
                  </a:lnTo>
                  <a:close/>
                </a:path>
              </a:pathLst>
            </a:custGeom>
            <a:solidFill>
              <a:srgbClr val="CBB9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1" name="Freeform 35"/>
            <p:cNvSpPr>
              <a:spLocks/>
            </p:cNvSpPr>
            <p:nvPr userDrawn="1"/>
          </p:nvSpPr>
          <p:spPr bwMode="auto">
            <a:xfrm>
              <a:off x="1345" y="1915"/>
              <a:ext cx="25" cy="187"/>
            </a:xfrm>
            <a:custGeom>
              <a:avLst/>
              <a:gdLst>
                <a:gd name="T0" fmla="*/ 0 w 25"/>
                <a:gd name="T1" fmla="*/ 0 h 187"/>
                <a:gd name="T2" fmla="*/ 25 w 25"/>
                <a:gd name="T3" fmla="*/ 187 h 187"/>
                <a:gd name="T4" fmla="*/ 1 w 25"/>
                <a:gd name="T5" fmla="*/ 0 h 187"/>
                <a:gd name="T6" fmla="*/ 0 w 25"/>
                <a:gd name="T7" fmla="*/ 0 h 187"/>
              </a:gdLst>
              <a:ahLst/>
              <a:cxnLst>
                <a:cxn ang="0">
                  <a:pos x="T0" y="T1"/>
                </a:cxn>
                <a:cxn ang="0">
                  <a:pos x="T2" y="T3"/>
                </a:cxn>
                <a:cxn ang="0">
                  <a:pos x="T4" y="T5"/>
                </a:cxn>
                <a:cxn ang="0">
                  <a:pos x="T6" y="T7"/>
                </a:cxn>
              </a:cxnLst>
              <a:rect l="0" t="0" r="r" b="b"/>
              <a:pathLst>
                <a:path w="25" h="187">
                  <a:moveTo>
                    <a:pt x="0" y="0"/>
                  </a:moveTo>
                  <a:lnTo>
                    <a:pt x="25" y="187"/>
                  </a:lnTo>
                  <a:lnTo>
                    <a:pt x="1"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2" name="Freeform 36"/>
            <p:cNvSpPr>
              <a:spLocks/>
            </p:cNvSpPr>
            <p:nvPr userDrawn="1"/>
          </p:nvSpPr>
          <p:spPr bwMode="auto">
            <a:xfrm>
              <a:off x="1402" y="2010"/>
              <a:ext cx="223" cy="219"/>
            </a:xfrm>
            <a:custGeom>
              <a:avLst/>
              <a:gdLst>
                <a:gd name="T0" fmla="*/ 221 w 223"/>
                <a:gd name="T1" fmla="*/ 0 h 219"/>
                <a:gd name="T2" fmla="*/ 0 w 223"/>
                <a:gd name="T3" fmla="*/ 219 h 219"/>
                <a:gd name="T4" fmla="*/ 223 w 223"/>
                <a:gd name="T5" fmla="*/ 0 h 219"/>
                <a:gd name="T6" fmla="*/ 221 w 223"/>
                <a:gd name="T7" fmla="*/ 0 h 219"/>
              </a:gdLst>
              <a:ahLst/>
              <a:cxnLst>
                <a:cxn ang="0">
                  <a:pos x="T0" y="T1"/>
                </a:cxn>
                <a:cxn ang="0">
                  <a:pos x="T2" y="T3"/>
                </a:cxn>
                <a:cxn ang="0">
                  <a:pos x="T4" y="T5"/>
                </a:cxn>
                <a:cxn ang="0">
                  <a:pos x="T6" y="T7"/>
                </a:cxn>
              </a:cxnLst>
              <a:rect l="0" t="0" r="r" b="b"/>
              <a:pathLst>
                <a:path w="223" h="219">
                  <a:moveTo>
                    <a:pt x="221" y="0"/>
                  </a:moveTo>
                  <a:lnTo>
                    <a:pt x="0" y="219"/>
                  </a:lnTo>
                  <a:lnTo>
                    <a:pt x="223" y="0"/>
                  </a:lnTo>
                  <a:lnTo>
                    <a:pt x="221" y="0"/>
                  </a:lnTo>
                  <a:close/>
                </a:path>
              </a:pathLst>
            </a:custGeom>
            <a:solidFill>
              <a:srgbClr val="D4BA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3" name="Freeform 37"/>
            <p:cNvSpPr>
              <a:spLocks/>
            </p:cNvSpPr>
            <p:nvPr userDrawn="1"/>
          </p:nvSpPr>
          <p:spPr bwMode="auto">
            <a:xfrm>
              <a:off x="1402" y="2010"/>
              <a:ext cx="223" cy="219"/>
            </a:xfrm>
            <a:custGeom>
              <a:avLst/>
              <a:gdLst>
                <a:gd name="T0" fmla="*/ 221 w 223"/>
                <a:gd name="T1" fmla="*/ 0 h 219"/>
                <a:gd name="T2" fmla="*/ 0 w 223"/>
                <a:gd name="T3" fmla="*/ 219 h 219"/>
                <a:gd name="T4" fmla="*/ 223 w 223"/>
                <a:gd name="T5" fmla="*/ 0 h 219"/>
                <a:gd name="T6" fmla="*/ 221 w 223"/>
                <a:gd name="T7" fmla="*/ 0 h 219"/>
              </a:gdLst>
              <a:ahLst/>
              <a:cxnLst>
                <a:cxn ang="0">
                  <a:pos x="T0" y="T1"/>
                </a:cxn>
                <a:cxn ang="0">
                  <a:pos x="T2" y="T3"/>
                </a:cxn>
                <a:cxn ang="0">
                  <a:pos x="T4" y="T5"/>
                </a:cxn>
                <a:cxn ang="0">
                  <a:pos x="T6" y="T7"/>
                </a:cxn>
              </a:cxnLst>
              <a:rect l="0" t="0" r="r" b="b"/>
              <a:pathLst>
                <a:path w="223" h="219">
                  <a:moveTo>
                    <a:pt x="221" y="0"/>
                  </a:moveTo>
                  <a:lnTo>
                    <a:pt x="0" y="219"/>
                  </a:lnTo>
                  <a:lnTo>
                    <a:pt x="223" y="0"/>
                  </a:lnTo>
                  <a:lnTo>
                    <a:pt x="2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4" name="Freeform 38"/>
            <p:cNvSpPr>
              <a:spLocks/>
            </p:cNvSpPr>
            <p:nvPr userDrawn="1"/>
          </p:nvSpPr>
          <p:spPr bwMode="auto">
            <a:xfrm>
              <a:off x="1636" y="1480"/>
              <a:ext cx="348" cy="281"/>
            </a:xfrm>
            <a:custGeom>
              <a:avLst/>
              <a:gdLst>
                <a:gd name="T0" fmla="*/ 184 w 348"/>
                <a:gd name="T1" fmla="*/ 281 h 281"/>
                <a:gd name="T2" fmla="*/ 348 w 348"/>
                <a:gd name="T3" fmla="*/ 0 h 281"/>
                <a:gd name="T4" fmla="*/ 0 w 348"/>
                <a:gd name="T5" fmla="*/ 52 h 281"/>
                <a:gd name="T6" fmla="*/ 184 w 348"/>
                <a:gd name="T7" fmla="*/ 281 h 281"/>
              </a:gdLst>
              <a:ahLst/>
              <a:cxnLst>
                <a:cxn ang="0">
                  <a:pos x="T0" y="T1"/>
                </a:cxn>
                <a:cxn ang="0">
                  <a:pos x="T2" y="T3"/>
                </a:cxn>
                <a:cxn ang="0">
                  <a:pos x="T4" y="T5"/>
                </a:cxn>
                <a:cxn ang="0">
                  <a:pos x="T6" y="T7"/>
                </a:cxn>
              </a:cxnLst>
              <a:rect l="0" t="0" r="r" b="b"/>
              <a:pathLst>
                <a:path w="348" h="281">
                  <a:moveTo>
                    <a:pt x="184" y="281"/>
                  </a:moveTo>
                  <a:lnTo>
                    <a:pt x="348" y="0"/>
                  </a:lnTo>
                  <a:lnTo>
                    <a:pt x="0" y="52"/>
                  </a:lnTo>
                  <a:lnTo>
                    <a:pt x="184" y="281"/>
                  </a:lnTo>
                  <a:close/>
                </a:path>
              </a:pathLst>
            </a:custGeom>
            <a:solidFill>
              <a:srgbClr val="84B3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5" name="Rectangle 39"/>
            <p:cNvSpPr>
              <a:spLocks noChangeArrowheads="1"/>
            </p:cNvSpPr>
            <p:nvPr userDrawn="1"/>
          </p:nvSpPr>
          <p:spPr bwMode="auto">
            <a:xfrm>
              <a:off x="1401" y="1972"/>
              <a:ext cx="82" cy="123"/>
            </a:xfrm>
            <a:prstGeom prst="rect">
              <a:avLst/>
            </a:prstGeom>
            <a:solidFill>
              <a:srgbClr val="D6C9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6" name="Rectangle 40"/>
            <p:cNvSpPr>
              <a:spLocks noChangeArrowheads="1"/>
            </p:cNvSpPr>
            <p:nvPr userDrawn="1"/>
          </p:nvSpPr>
          <p:spPr bwMode="auto">
            <a:xfrm>
              <a:off x="1387" y="1930"/>
              <a:ext cx="19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E7DFED"/>
                  </a:solidFill>
                  <a:effectLst/>
                  <a:latin typeface="Verdana" panose="020B0604030504040204" pitchFamily="34" charset="0"/>
                </a:rPr>
                <a:t>2</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7" name="Rectangle 41"/>
            <p:cNvSpPr>
              <a:spLocks noChangeArrowheads="1"/>
            </p:cNvSpPr>
            <p:nvPr userDrawn="1"/>
          </p:nvSpPr>
          <p:spPr bwMode="auto">
            <a:xfrm>
              <a:off x="1221" y="1683"/>
              <a:ext cx="81" cy="126"/>
            </a:xfrm>
            <a:prstGeom prst="rect">
              <a:avLst/>
            </a:prstGeom>
            <a:solidFill>
              <a:srgbClr val="B9D1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48" name="Rectangle 42"/>
            <p:cNvSpPr>
              <a:spLocks noChangeArrowheads="1"/>
            </p:cNvSpPr>
            <p:nvPr userDrawn="1"/>
          </p:nvSpPr>
          <p:spPr bwMode="auto">
            <a:xfrm>
              <a:off x="1208" y="1640"/>
              <a:ext cx="1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D5E4F2"/>
                  </a:solidFill>
                  <a:effectLst/>
                  <a:latin typeface="Verdana" panose="020B0604030504040204" pitchFamily="34" charset="0"/>
                </a:rPr>
                <a:t>3</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49" name="Rectangle 43"/>
            <p:cNvSpPr>
              <a:spLocks noChangeArrowheads="1"/>
            </p:cNvSpPr>
            <p:nvPr userDrawn="1"/>
          </p:nvSpPr>
          <p:spPr bwMode="auto">
            <a:xfrm>
              <a:off x="1394" y="1409"/>
              <a:ext cx="91" cy="120"/>
            </a:xfrm>
            <a:prstGeom prst="rect">
              <a:avLst/>
            </a:prstGeom>
            <a:solidFill>
              <a:srgbClr val="B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50" name="Rectangle 44"/>
            <p:cNvSpPr>
              <a:spLocks noChangeArrowheads="1"/>
            </p:cNvSpPr>
            <p:nvPr userDrawn="1"/>
          </p:nvSpPr>
          <p:spPr bwMode="auto">
            <a:xfrm>
              <a:off x="1387" y="1362"/>
              <a:ext cx="19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D5E8E7"/>
                  </a:solidFill>
                  <a:effectLst/>
                  <a:latin typeface="Verdana" panose="020B0604030504040204" pitchFamily="34" charset="0"/>
                </a:rPr>
                <a:t>4</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
          <p:nvSpPr>
            <p:cNvPr id="51" name="Rectangle 45"/>
            <p:cNvSpPr>
              <a:spLocks noChangeArrowheads="1"/>
            </p:cNvSpPr>
            <p:nvPr userDrawn="1"/>
          </p:nvSpPr>
          <p:spPr bwMode="auto">
            <a:xfrm>
              <a:off x="1743" y="1508"/>
              <a:ext cx="19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dirty="0" smtClean="0">
                  <a:ln>
                    <a:noFill/>
                  </a:ln>
                  <a:solidFill>
                    <a:srgbClr val="FFFFFF"/>
                  </a:solidFill>
                  <a:effectLst/>
                  <a:latin typeface="Verdana" panose="020B0604030504040204" pitchFamily="34" charset="0"/>
                </a:rPr>
                <a:t>5</a:t>
              </a: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46"/>
            <p:cNvSpPr>
              <a:spLocks noChangeArrowheads="1"/>
            </p:cNvSpPr>
            <p:nvPr userDrawn="1"/>
          </p:nvSpPr>
          <p:spPr bwMode="auto">
            <a:xfrm>
              <a:off x="1766" y="1849"/>
              <a:ext cx="66" cy="121"/>
            </a:xfrm>
            <a:prstGeom prst="rect">
              <a:avLst/>
            </a:prstGeom>
            <a:solidFill>
              <a:srgbClr val="F9CCB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53" name="Rectangle 47"/>
            <p:cNvSpPr>
              <a:spLocks noChangeArrowheads="1"/>
            </p:cNvSpPr>
            <p:nvPr userDrawn="1"/>
          </p:nvSpPr>
          <p:spPr bwMode="auto">
            <a:xfrm>
              <a:off x="1743" y="1803"/>
              <a:ext cx="19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100" b="0" i="0" u="none" strike="noStrike" cap="none" normalizeH="0" baseline="0" smtClean="0">
                  <a:ln>
                    <a:noFill/>
                  </a:ln>
                  <a:solidFill>
                    <a:srgbClr val="FBE1D5"/>
                  </a:solidFill>
                  <a:effectLst/>
                  <a:latin typeface="Verdana" panose="020B0604030504040204" pitchFamily="34" charset="0"/>
                </a:rPr>
                <a:t>1</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8301221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grpSp>
        <p:nvGrpSpPr>
          <p:cNvPr id="7" name="1037 Grupo"/>
          <p:cNvGrpSpPr/>
          <p:nvPr userDrawn="1"/>
        </p:nvGrpSpPr>
        <p:grpSpPr>
          <a:xfrm rot="2607687">
            <a:off x="7559813" y="1903212"/>
            <a:ext cx="5539104" cy="5669279"/>
            <a:chOff x="0" y="0"/>
            <a:chExt cx="1202742" cy="1257065"/>
          </a:xfrm>
        </p:grpSpPr>
        <p:sp>
          <p:nvSpPr>
            <p:cNvPr id="8" name="Freeform 34"/>
            <p:cNvSpPr>
              <a:spLocks/>
            </p:cNvSpPr>
            <p:nvPr userDrawn="1"/>
          </p:nvSpPr>
          <p:spPr bwMode="auto">
            <a:xfrm>
              <a:off x="0" y="0"/>
              <a:ext cx="442298" cy="640172"/>
            </a:xfrm>
            <a:custGeom>
              <a:avLst/>
              <a:gdLst>
                <a:gd name="T0" fmla="*/ 114 w 114"/>
                <a:gd name="T1" fmla="*/ 0 h 165"/>
                <a:gd name="T2" fmla="*/ 114 w 114"/>
                <a:gd name="T3" fmla="*/ 0 h 165"/>
                <a:gd name="T4" fmla="*/ 0 w 114"/>
                <a:gd name="T5" fmla="*/ 165 h 165"/>
                <a:gd name="T6" fmla="*/ 102 w 114"/>
                <a:gd name="T7" fmla="*/ 111 h 165"/>
                <a:gd name="T8" fmla="*/ 114 w 114"/>
                <a:gd name="T9" fmla="*/ 0 h 165"/>
              </a:gdLst>
              <a:ahLst/>
              <a:cxnLst>
                <a:cxn ang="0">
                  <a:pos x="T0" y="T1"/>
                </a:cxn>
                <a:cxn ang="0">
                  <a:pos x="T2" y="T3"/>
                </a:cxn>
                <a:cxn ang="0">
                  <a:pos x="T4" y="T5"/>
                </a:cxn>
                <a:cxn ang="0">
                  <a:pos x="T6" y="T7"/>
                </a:cxn>
                <a:cxn ang="0">
                  <a:pos x="T8" y="T9"/>
                </a:cxn>
              </a:cxnLst>
              <a:rect l="0" t="0" r="r" b="b"/>
              <a:pathLst>
                <a:path w="114" h="165">
                  <a:moveTo>
                    <a:pt x="114" y="0"/>
                  </a:moveTo>
                  <a:lnTo>
                    <a:pt x="114" y="0"/>
                  </a:lnTo>
                  <a:lnTo>
                    <a:pt x="0" y="165"/>
                  </a:lnTo>
                  <a:lnTo>
                    <a:pt x="102" y="111"/>
                  </a:lnTo>
                  <a:lnTo>
                    <a:pt x="114" y="0"/>
                  </a:lnTo>
                  <a:close/>
                </a:path>
              </a:pathLst>
            </a:custGeom>
            <a:solidFill>
              <a:srgbClr val="A6C5E4">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9" name="Freeform 35"/>
            <p:cNvSpPr>
              <a:spLocks/>
            </p:cNvSpPr>
            <p:nvPr userDrawn="1"/>
          </p:nvSpPr>
          <p:spPr bwMode="auto">
            <a:xfrm>
              <a:off x="450057" y="0"/>
              <a:ext cx="733284" cy="310386"/>
            </a:xfrm>
            <a:custGeom>
              <a:avLst/>
              <a:gdLst>
                <a:gd name="T0" fmla="*/ 189 w 189"/>
                <a:gd name="T1" fmla="*/ 58 h 80"/>
                <a:gd name="T2" fmla="*/ 0 w 189"/>
                <a:gd name="T3" fmla="*/ 0 h 80"/>
                <a:gd name="T4" fmla="*/ 78 w 189"/>
                <a:gd name="T5" fmla="*/ 80 h 80"/>
                <a:gd name="T6" fmla="*/ 189 w 189"/>
                <a:gd name="T7" fmla="*/ 58 h 80"/>
              </a:gdLst>
              <a:ahLst/>
              <a:cxnLst>
                <a:cxn ang="0">
                  <a:pos x="T0" y="T1"/>
                </a:cxn>
                <a:cxn ang="0">
                  <a:pos x="T2" y="T3"/>
                </a:cxn>
                <a:cxn ang="0">
                  <a:pos x="T4" y="T5"/>
                </a:cxn>
                <a:cxn ang="0">
                  <a:pos x="T6" y="T7"/>
                </a:cxn>
              </a:cxnLst>
              <a:rect l="0" t="0" r="r" b="b"/>
              <a:pathLst>
                <a:path w="189" h="80">
                  <a:moveTo>
                    <a:pt x="189" y="58"/>
                  </a:moveTo>
                  <a:lnTo>
                    <a:pt x="0" y="0"/>
                  </a:lnTo>
                  <a:lnTo>
                    <a:pt x="78" y="80"/>
                  </a:lnTo>
                  <a:lnTo>
                    <a:pt x="189" y="58"/>
                  </a:lnTo>
                  <a:close/>
                </a:path>
              </a:pathLst>
            </a:custGeom>
            <a:solidFill>
              <a:srgbClr val="B0D8D7">
                <a:alpha val="52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0" name="Freeform 36"/>
            <p:cNvSpPr>
              <a:spLocks/>
            </p:cNvSpPr>
            <p:nvPr userDrawn="1"/>
          </p:nvSpPr>
          <p:spPr bwMode="auto">
            <a:xfrm>
              <a:off x="0" y="640172"/>
              <a:ext cx="469458" cy="616893"/>
            </a:xfrm>
            <a:custGeom>
              <a:avLst/>
              <a:gdLst>
                <a:gd name="T0" fmla="*/ 0 w 121"/>
                <a:gd name="T1" fmla="*/ 0 h 159"/>
                <a:gd name="T2" fmla="*/ 121 w 121"/>
                <a:gd name="T3" fmla="*/ 159 h 159"/>
                <a:gd name="T4" fmla="*/ 102 w 121"/>
                <a:gd name="T5" fmla="*/ 48 h 159"/>
                <a:gd name="T6" fmla="*/ 0 w 121"/>
                <a:gd name="T7" fmla="*/ 0 h 159"/>
              </a:gdLst>
              <a:ahLst/>
              <a:cxnLst>
                <a:cxn ang="0">
                  <a:pos x="T0" y="T1"/>
                </a:cxn>
                <a:cxn ang="0">
                  <a:pos x="T2" y="T3"/>
                </a:cxn>
                <a:cxn ang="0">
                  <a:pos x="T4" y="T5"/>
                </a:cxn>
                <a:cxn ang="0">
                  <a:pos x="T6" y="T7"/>
                </a:cxn>
              </a:cxnLst>
              <a:rect l="0" t="0" r="r" b="b"/>
              <a:pathLst>
                <a:path w="121" h="159">
                  <a:moveTo>
                    <a:pt x="0" y="0"/>
                  </a:moveTo>
                  <a:lnTo>
                    <a:pt x="121" y="159"/>
                  </a:lnTo>
                  <a:lnTo>
                    <a:pt x="102" y="48"/>
                  </a:lnTo>
                  <a:lnTo>
                    <a:pt x="0" y="0"/>
                  </a:lnTo>
                  <a:close/>
                </a:path>
              </a:pathLst>
            </a:custGeom>
            <a:solidFill>
              <a:srgbClr val="C7B5D5">
                <a:alpha val="4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1" name="Freeform 37"/>
            <p:cNvSpPr>
              <a:spLocks/>
            </p:cNvSpPr>
            <p:nvPr userDrawn="1"/>
          </p:nvSpPr>
          <p:spPr bwMode="auto">
            <a:xfrm>
              <a:off x="469458" y="938917"/>
              <a:ext cx="733284" cy="318145"/>
            </a:xfrm>
            <a:custGeom>
              <a:avLst/>
              <a:gdLst>
                <a:gd name="T0" fmla="*/ 78 w 189"/>
                <a:gd name="T1" fmla="*/ 0 h 82"/>
                <a:gd name="T2" fmla="*/ 0 w 189"/>
                <a:gd name="T3" fmla="*/ 82 h 82"/>
                <a:gd name="T4" fmla="*/ 189 w 189"/>
                <a:gd name="T5" fmla="*/ 17 h 82"/>
                <a:gd name="T6" fmla="*/ 78 w 189"/>
                <a:gd name="T7" fmla="*/ 0 h 82"/>
              </a:gdLst>
              <a:ahLst/>
              <a:cxnLst>
                <a:cxn ang="0">
                  <a:pos x="T0" y="T1"/>
                </a:cxn>
                <a:cxn ang="0">
                  <a:pos x="T2" y="T3"/>
                </a:cxn>
                <a:cxn ang="0">
                  <a:pos x="T4" y="T5"/>
                </a:cxn>
                <a:cxn ang="0">
                  <a:pos x="T6" y="T7"/>
                </a:cxn>
              </a:cxnLst>
              <a:rect l="0" t="0" r="r" b="b"/>
              <a:pathLst>
                <a:path w="189" h="82">
                  <a:moveTo>
                    <a:pt x="78" y="0"/>
                  </a:moveTo>
                  <a:lnTo>
                    <a:pt x="0" y="82"/>
                  </a:lnTo>
                  <a:lnTo>
                    <a:pt x="189" y="17"/>
                  </a:lnTo>
                  <a:lnTo>
                    <a:pt x="78" y="0"/>
                  </a:lnTo>
                  <a:close/>
                </a:path>
              </a:pathLst>
            </a:custGeom>
            <a:solidFill>
              <a:srgbClr val="F7C0A7">
                <a:alpha val="52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grpSp>
    </p:spTree>
    <p:extLst>
      <p:ext uri="{BB962C8B-B14F-4D97-AF65-F5344CB8AC3E}">
        <p14:creationId xmlns:p14="http://schemas.microsoft.com/office/powerpoint/2010/main" val="210889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51D0B66-569F-4005-A85C-78B0E842D231}" type="datetimeFigureOut">
              <a:rPr lang="es-CL" smtClean="0"/>
              <a:t>04-10-2016</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77989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F51D0B66-569F-4005-A85C-78B0E842D231}" type="datetimeFigureOut">
              <a:rPr lang="es-CL" smtClean="0"/>
              <a:t>04-10-2016</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10476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F51D0B66-569F-4005-A85C-78B0E842D231}" type="datetimeFigureOut">
              <a:rPr lang="es-CL" smtClean="0"/>
              <a:t>04-10-2016</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2151224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F51D0B66-569F-4005-A85C-78B0E842D231}" type="datetimeFigureOut">
              <a:rPr lang="es-CL" smtClean="0"/>
              <a:t>04-10-2016</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3912742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1D0B66-569F-4005-A85C-78B0E842D231}" type="datetimeFigureOut">
              <a:rPr lang="es-CL" smtClean="0"/>
              <a:t>04-10-2016</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142481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51D0B66-569F-4005-A85C-78B0E842D231}" type="datetimeFigureOut">
              <a:rPr lang="es-CL" smtClean="0"/>
              <a:t>04-10-2016</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181231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51D0B66-569F-4005-A85C-78B0E842D231}" type="datetimeFigureOut">
              <a:rPr lang="es-CL" smtClean="0"/>
              <a:t>04-10-2016</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047B9047-F0A1-4CA1-98C3-50D1905A30FB}" type="slidenum">
              <a:rPr lang="es-CL" smtClean="0"/>
              <a:t>‹Nº›</a:t>
            </a:fld>
            <a:endParaRPr lang="es-CL"/>
          </a:p>
        </p:txBody>
      </p:sp>
    </p:spTree>
    <p:extLst>
      <p:ext uri="{BB962C8B-B14F-4D97-AF65-F5344CB8AC3E}">
        <p14:creationId xmlns:p14="http://schemas.microsoft.com/office/powerpoint/2010/main" val="262983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D0B66-569F-4005-A85C-78B0E842D231}" type="datetimeFigureOut">
              <a:rPr lang="es-CL" smtClean="0"/>
              <a:t>04-10-2016</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B9047-F0A1-4CA1-98C3-50D1905A30FB}" type="slidenum">
              <a:rPr lang="es-CL" smtClean="0"/>
              <a:t>‹Nº›</a:t>
            </a:fld>
            <a:endParaRPr lang="es-CL"/>
          </a:p>
        </p:txBody>
      </p:sp>
    </p:spTree>
    <p:extLst>
      <p:ext uri="{BB962C8B-B14F-4D97-AF65-F5344CB8AC3E}">
        <p14:creationId xmlns:p14="http://schemas.microsoft.com/office/powerpoint/2010/main" val="3788868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 id="2147483665" r:id="rId13"/>
    <p:sldLayoutId id="214748366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46909" y="1163782"/>
            <a:ext cx="7356764" cy="4308872"/>
          </a:xfrm>
          <a:prstGeom prst="rect">
            <a:avLst/>
          </a:prstGeom>
          <a:noFill/>
        </p:spPr>
        <p:txBody>
          <a:bodyPr wrap="square" rtlCol="0">
            <a:spAutoFit/>
          </a:bodyPr>
          <a:lstStyle/>
          <a:p>
            <a:r>
              <a:rPr lang="es-CL" sz="5400" b="1" dirty="0" smtClean="0">
                <a:solidFill>
                  <a:schemeClr val="tx1">
                    <a:lumMod val="85000"/>
                    <a:lumOff val="15000"/>
                  </a:schemeClr>
                </a:solidFill>
                <a:latin typeface="Formata Light" pitchFamily="34" charset="0"/>
              </a:rPr>
              <a:t>M</a:t>
            </a:r>
            <a:r>
              <a:rPr lang="es-CL" sz="5400" dirty="0" smtClean="0">
                <a:solidFill>
                  <a:schemeClr val="tx1">
                    <a:lumMod val="85000"/>
                    <a:lumOff val="15000"/>
                  </a:schemeClr>
                </a:solidFill>
                <a:latin typeface="Formata Light" pitchFamily="34" charset="0"/>
              </a:rPr>
              <a:t>arco </a:t>
            </a:r>
          </a:p>
          <a:p>
            <a:r>
              <a:rPr lang="es-CL" sz="5400" b="1" dirty="0" smtClean="0">
                <a:solidFill>
                  <a:schemeClr val="tx1">
                    <a:lumMod val="85000"/>
                    <a:lumOff val="15000"/>
                  </a:schemeClr>
                </a:solidFill>
                <a:latin typeface="Formata Light" pitchFamily="34" charset="0"/>
              </a:rPr>
              <a:t>N</a:t>
            </a:r>
            <a:r>
              <a:rPr lang="es-CL" sz="5400" dirty="0" smtClean="0">
                <a:solidFill>
                  <a:schemeClr val="tx1">
                    <a:lumMod val="85000"/>
                    <a:lumOff val="15000"/>
                  </a:schemeClr>
                </a:solidFill>
                <a:latin typeface="Formata Light" pitchFamily="34" charset="0"/>
              </a:rPr>
              <a:t>acional de </a:t>
            </a:r>
          </a:p>
          <a:p>
            <a:r>
              <a:rPr lang="es-CL" sz="5400" b="1" dirty="0" smtClean="0">
                <a:solidFill>
                  <a:schemeClr val="tx1">
                    <a:lumMod val="85000"/>
                    <a:lumOff val="15000"/>
                  </a:schemeClr>
                </a:solidFill>
                <a:latin typeface="Formata Light" pitchFamily="34" charset="0"/>
              </a:rPr>
              <a:t>C</a:t>
            </a:r>
            <a:r>
              <a:rPr lang="es-CL" sz="5400" dirty="0" smtClean="0">
                <a:solidFill>
                  <a:schemeClr val="tx1">
                    <a:lumMod val="85000"/>
                    <a:lumOff val="15000"/>
                  </a:schemeClr>
                </a:solidFill>
                <a:latin typeface="Formata Light" pitchFamily="34" charset="0"/>
              </a:rPr>
              <a:t>ualificaciones </a:t>
            </a:r>
          </a:p>
          <a:p>
            <a:r>
              <a:rPr lang="es-CL" sz="2800" dirty="0" smtClean="0">
                <a:solidFill>
                  <a:schemeClr val="tx1">
                    <a:lumMod val="85000"/>
                    <a:lumOff val="15000"/>
                  </a:schemeClr>
                </a:solidFill>
                <a:latin typeface="Formata Light" pitchFamily="34" charset="0"/>
              </a:rPr>
              <a:t>para la Educación Superior </a:t>
            </a:r>
          </a:p>
          <a:p>
            <a:endParaRPr lang="es-CL" sz="2800" dirty="0">
              <a:solidFill>
                <a:schemeClr val="tx1">
                  <a:lumMod val="85000"/>
                  <a:lumOff val="15000"/>
                </a:schemeClr>
              </a:solidFill>
              <a:latin typeface="Formata Light" pitchFamily="34" charset="0"/>
            </a:endParaRPr>
          </a:p>
          <a:p>
            <a:endParaRPr lang="es-CL" sz="2800" dirty="0" smtClean="0">
              <a:solidFill>
                <a:schemeClr val="tx1">
                  <a:lumMod val="85000"/>
                  <a:lumOff val="15000"/>
                </a:schemeClr>
              </a:solidFill>
              <a:latin typeface="Formata Light" pitchFamily="34" charset="0"/>
            </a:endParaRPr>
          </a:p>
          <a:p>
            <a:r>
              <a:rPr lang="es-CL" sz="2800" dirty="0" smtClean="0">
                <a:solidFill>
                  <a:schemeClr val="tx1">
                    <a:lumMod val="85000"/>
                    <a:lumOff val="15000"/>
                  </a:schemeClr>
                </a:solidFill>
                <a:latin typeface="Formata Light" pitchFamily="34" charset="0"/>
              </a:rPr>
              <a:t>Elisa </a:t>
            </a:r>
            <a:r>
              <a:rPr lang="es-CL" sz="2800" dirty="0" err="1" smtClean="0">
                <a:solidFill>
                  <a:schemeClr val="tx1">
                    <a:lumMod val="85000"/>
                    <a:lumOff val="15000"/>
                  </a:schemeClr>
                </a:solidFill>
                <a:latin typeface="Formata Light" pitchFamily="34" charset="0"/>
              </a:rPr>
              <a:t>Marchant</a:t>
            </a:r>
            <a:r>
              <a:rPr lang="es-CL" sz="2800" dirty="0" smtClean="0">
                <a:solidFill>
                  <a:schemeClr val="tx1">
                    <a:lumMod val="85000"/>
                    <a:lumOff val="15000"/>
                  </a:schemeClr>
                </a:solidFill>
                <a:latin typeface="Formata Light" pitchFamily="34" charset="0"/>
              </a:rPr>
              <a:t> </a:t>
            </a:r>
            <a:r>
              <a:rPr lang="es-CL" sz="2800" dirty="0" err="1" smtClean="0">
                <a:solidFill>
                  <a:schemeClr val="tx1">
                    <a:lumMod val="85000"/>
                    <a:lumOff val="15000"/>
                  </a:schemeClr>
                </a:solidFill>
                <a:latin typeface="Formata Light" pitchFamily="34" charset="0"/>
              </a:rPr>
              <a:t>Mayol</a:t>
            </a:r>
            <a:r>
              <a:rPr lang="es-CL" sz="2800" dirty="0" smtClean="0">
                <a:solidFill>
                  <a:schemeClr val="tx1">
                    <a:lumMod val="85000"/>
                    <a:lumOff val="15000"/>
                  </a:schemeClr>
                </a:solidFill>
                <a:latin typeface="Formata Light" pitchFamily="34" charset="0"/>
              </a:rPr>
              <a:t> </a:t>
            </a:r>
            <a:endParaRPr lang="es-CL" sz="2800" dirty="0">
              <a:solidFill>
                <a:schemeClr val="tx1">
                  <a:lumMod val="85000"/>
                  <a:lumOff val="15000"/>
                </a:schemeClr>
              </a:solidFill>
              <a:latin typeface="Formata Light" pitchFamily="34" charset="0"/>
            </a:endParaRPr>
          </a:p>
        </p:txBody>
      </p:sp>
      <p:pic>
        <p:nvPicPr>
          <p:cNvPr id="27" name="Imagen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9230" y="1330037"/>
            <a:ext cx="6698901" cy="6858000"/>
          </a:xfrm>
          <a:prstGeom prst="rect">
            <a:avLst/>
          </a:prstGeom>
        </p:spPr>
      </p:pic>
    </p:spTree>
    <p:extLst>
      <p:ext uri="{BB962C8B-B14F-4D97-AF65-F5344CB8AC3E}">
        <p14:creationId xmlns:p14="http://schemas.microsoft.com/office/powerpoint/2010/main" val="680034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0" y="2362928"/>
            <a:ext cx="12192000" cy="175320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angle 42"/>
          <p:cNvSpPr>
            <a:spLocks noChangeArrowheads="1"/>
          </p:cNvSpPr>
          <p:nvPr/>
        </p:nvSpPr>
        <p:spPr bwMode="auto">
          <a:xfrm>
            <a:off x="911576" y="591435"/>
            <a:ext cx="20391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ES" sz="7200" b="0" i="0" u="none" strike="noStrike" cap="none" normalizeH="0" baseline="0" dirty="0" smtClean="0">
                <a:ln>
                  <a:noFill/>
                </a:ln>
                <a:solidFill>
                  <a:srgbClr val="4F8DCA"/>
                </a:solidFill>
                <a:effectLst/>
                <a:latin typeface="Formata Regular" pitchFamily="34" charset="0"/>
                <a:cs typeface="Arial" pitchFamily="34" charset="0"/>
              </a:rPr>
              <a:t>MNC</a:t>
            </a:r>
            <a:endParaRPr kumimoji="0" lang="es-ES" altLang="es-ES" sz="72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4" name="26 Grupo"/>
          <p:cNvGrpSpPr/>
          <p:nvPr/>
        </p:nvGrpSpPr>
        <p:grpSpPr>
          <a:xfrm>
            <a:off x="3101295" y="734782"/>
            <a:ext cx="771523" cy="806370"/>
            <a:chOff x="4939642" y="1656264"/>
            <a:chExt cx="1202742" cy="1257065"/>
          </a:xfrm>
        </p:grpSpPr>
        <p:sp>
          <p:nvSpPr>
            <p:cNvPr id="5" name="Freeform 34"/>
            <p:cNvSpPr>
              <a:spLocks/>
            </p:cNvSpPr>
            <p:nvPr userDrawn="1"/>
          </p:nvSpPr>
          <p:spPr bwMode="auto">
            <a:xfrm>
              <a:off x="4939642" y="1656264"/>
              <a:ext cx="442298" cy="640172"/>
            </a:xfrm>
            <a:custGeom>
              <a:avLst/>
              <a:gdLst>
                <a:gd name="T0" fmla="*/ 114 w 114"/>
                <a:gd name="T1" fmla="*/ 0 h 165"/>
                <a:gd name="T2" fmla="*/ 114 w 114"/>
                <a:gd name="T3" fmla="*/ 0 h 165"/>
                <a:gd name="T4" fmla="*/ 0 w 114"/>
                <a:gd name="T5" fmla="*/ 165 h 165"/>
                <a:gd name="T6" fmla="*/ 102 w 114"/>
                <a:gd name="T7" fmla="*/ 111 h 165"/>
                <a:gd name="T8" fmla="*/ 114 w 114"/>
                <a:gd name="T9" fmla="*/ 0 h 165"/>
              </a:gdLst>
              <a:ahLst/>
              <a:cxnLst>
                <a:cxn ang="0">
                  <a:pos x="T0" y="T1"/>
                </a:cxn>
                <a:cxn ang="0">
                  <a:pos x="T2" y="T3"/>
                </a:cxn>
                <a:cxn ang="0">
                  <a:pos x="T4" y="T5"/>
                </a:cxn>
                <a:cxn ang="0">
                  <a:pos x="T6" y="T7"/>
                </a:cxn>
                <a:cxn ang="0">
                  <a:pos x="T8" y="T9"/>
                </a:cxn>
              </a:cxnLst>
              <a:rect l="0" t="0" r="r" b="b"/>
              <a:pathLst>
                <a:path w="114" h="165">
                  <a:moveTo>
                    <a:pt x="114" y="0"/>
                  </a:moveTo>
                  <a:lnTo>
                    <a:pt x="114" y="0"/>
                  </a:lnTo>
                  <a:lnTo>
                    <a:pt x="0" y="165"/>
                  </a:lnTo>
                  <a:lnTo>
                    <a:pt x="102" y="111"/>
                  </a:lnTo>
                  <a:lnTo>
                    <a:pt x="114"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6" name="Freeform 35"/>
            <p:cNvSpPr>
              <a:spLocks/>
            </p:cNvSpPr>
            <p:nvPr userDrawn="1"/>
          </p:nvSpPr>
          <p:spPr bwMode="auto">
            <a:xfrm>
              <a:off x="5389699" y="1656264"/>
              <a:ext cx="733284" cy="310386"/>
            </a:xfrm>
            <a:custGeom>
              <a:avLst/>
              <a:gdLst>
                <a:gd name="T0" fmla="*/ 189 w 189"/>
                <a:gd name="T1" fmla="*/ 58 h 80"/>
                <a:gd name="T2" fmla="*/ 0 w 189"/>
                <a:gd name="T3" fmla="*/ 0 h 80"/>
                <a:gd name="T4" fmla="*/ 78 w 189"/>
                <a:gd name="T5" fmla="*/ 80 h 80"/>
                <a:gd name="T6" fmla="*/ 189 w 189"/>
                <a:gd name="T7" fmla="*/ 58 h 80"/>
              </a:gdLst>
              <a:ahLst/>
              <a:cxnLst>
                <a:cxn ang="0">
                  <a:pos x="T0" y="T1"/>
                </a:cxn>
                <a:cxn ang="0">
                  <a:pos x="T2" y="T3"/>
                </a:cxn>
                <a:cxn ang="0">
                  <a:pos x="T4" y="T5"/>
                </a:cxn>
                <a:cxn ang="0">
                  <a:pos x="T6" y="T7"/>
                </a:cxn>
              </a:cxnLst>
              <a:rect l="0" t="0" r="r" b="b"/>
              <a:pathLst>
                <a:path w="189" h="80">
                  <a:moveTo>
                    <a:pt x="189" y="58"/>
                  </a:moveTo>
                  <a:lnTo>
                    <a:pt x="0" y="0"/>
                  </a:lnTo>
                  <a:lnTo>
                    <a:pt x="78" y="80"/>
                  </a:lnTo>
                  <a:lnTo>
                    <a:pt x="189" y="58"/>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7" name="Freeform 36"/>
            <p:cNvSpPr>
              <a:spLocks/>
            </p:cNvSpPr>
            <p:nvPr userDrawn="1"/>
          </p:nvSpPr>
          <p:spPr bwMode="auto">
            <a:xfrm>
              <a:off x="4939642" y="2296436"/>
              <a:ext cx="469458" cy="616893"/>
            </a:xfrm>
            <a:custGeom>
              <a:avLst/>
              <a:gdLst>
                <a:gd name="T0" fmla="*/ 0 w 121"/>
                <a:gd name="T1" fmla="*/ 0 h 159"/>
                <a:gd name="T2" fmla="*/ 121 w 121"/>
                <a:gd name="T3" fmla="*/ 159 h 159"/>
                <a:gd name="T4" fmla="*/ 102 w 121"/>
                <a:gd name="T5" fmla="*/ 48 h 159"/>
                <a:gd name="T6" fmla="*/ 0 w 121"/>
                <a:gd name="T7" fmla="*/ 0 h 159"/>
              </a:gdLst>
              <a:ahLst/>
              <a:cxnLst>
                <a:cxn ang="0">
                  <a:pos x="T0" y="T1"/>
                </a:cxn>
                <a:cxn ang="0">
                  <a:pos x="T2" y="T3"/>
                </a:cxn>
                <a:cxn ang="0">
                  <a:pos x="T4" y="T5"/>
                </a:cxn>
                <a:cxn ang="0">
                  <a:pos x="T6" y="T7"/>
                </a:cxn>
              </a:cxnLst>
              <a:rect l="0" t="0" r="r" b="b"/>
              <a:pathLst>
                <a:path w="121" h="159">
                  <a:moveTo>
                    <a:pt x="0" y="0"/>
                  </a:moveTo>
                  <a:lnTo>
                    <a:pt x="121" y="159"/>
                  </a:lnTo>
                  <a:lnTo>
                    <a:pt x="102" y="48"/>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8" name="Freeform 37"/>
            <p:cNvSpPr>
              <a:spLocks/>
            </p:cNvSpPr>
            <p:nvPr userDrawn="1"/>
          </p:nvSpPr>
          <p:spPr bwMode="auto">
            <a:xfrm>
              <a:off x="5409100" y="2595181"/>
              <a:ext cx="733284" cy="318145"/>
            </a:xfrm>
            <a:custGeom>
              <a:avLst/>
              <a:gdLst>
                <a:gd name="T0" fmla="*/ 78 w 189"/>
                <a:gd name="T1" fmla="*/ 0 h 82"/>
                <a:gd name="T2" fmla="*/ 0 w 189"/>
                <a:gd name="T3" fmla="*/ 82 h 82"/>
                <a:gd name="T4" fmla="*/ 189 w 189"/>
                <a:gd name="T5" fmla="*/ 17 h 82"/>
                <a:gd name="T6" fmla="*/ 78 w 189"/>
                <a:gd name="T7" fmla="*/ 0 h 82"/>
              </a:gdLst>
              <a:ahLst/>
              <a:cxnLst>
                <a:cxn ang="0">
                  <a:pos x="T0" y="T1"/>
                </a:cxn>
                <a:cxn ang="0">
                  <a:pos x="T2" y="T3"/>
                </a:cxn>
                <a:cxn ang="0">
                  <a:pos x="T4" y="T5"/>
                </a:cxn>
                <a:cxn ang="0">
                  <a:pos x="T6" y="T7"/>
                </a:cxn>
              </a:cxnLst>
              <a:rect l="0" t="0" r="r" b="b"/>
              <a:pathLst>
                <a:path w="189" h="82">
                  <a:moveTo>
                    <a:pt x="78" y="0"/>
                  </a:moveTo>
                  <a:lnTo>
                    <a:pt x="0" y="82"/>
                  </a:lnTo>
                  <a:lnTo>
                    <a:pt x="189" y="17"/>
                  </a:lnTo>
                  <a:lnTo>
                    <a:pt x="78" y="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grpSp>
      <p:grpSp>
        <p:nvGrpSpPr>
          <p:cNvPr id="9" name="1 Grupo"/>
          <p:cNvGrpSpPr/>
          <p:nvPr/>
        </p:nvGrpSpPr>
        <p:grpSpPr>
          <a:xfrm>
            <a:off x="8963403" y="3061518"/>
            <a:ext cx="2224298" cy="2272114"/>
            <a:chOff x="8442313" y="2630968"/>
            <a:chExt cx="2224298" cy="2272114"/>
          </a:xfrm>
        </p:grpSpPr>
        <p:sp>
          <p:nvSpPr>
            <p:cNvPr id="10" name="1038 Forma libre"/>
            <p:cNvSpPr/>
            <p:nvPr userDrawn="1"/>
          </p:nvSpPr>
          <p:spPr>
            <a:xfrm>
              <a:off x="8954640" y="3074400"/>
              <a:ext cx="1330003" cy="1490996"/>
            </a:xfrm>
            <a:custGeom>
              <a:avLst/>
              <a:gdLst>
                <a:gd name="connsiteX0" fmla="*/ 983974 w 1441174"/>
                <a:gd name="connsiteY0" fmla="*/ 1490869 h 1490996"/>
                <a:gd name="connsiteX1" fmla="*/ 993914 w 1441174"/>
                <a:gd name="connsiteY1" fmla="*/ 1470991 h 1490996"/>
                <a:gd name="connsiteX2" fmla="*/ 646044 w 1441174"/>
                <a:gd name="connsiteY2" fmla="*/ 1461052 h 1490996"/>
                <a:gd name="connsiteX3" fmla="*/ 596348 w 1441174"/>
                <a:gd name="connsiteY3" fmla="*/ 1451113 h 1490996"/>
                <a:gd name="connsiteX4" fmla="*/ 496957 w 1441174"/>
                <a:gd name="connsiteY4" fmla="*/ 1421295 h 1490996"/>
                <a:gd name="connsiteX5" fmla="*/ 437322 w 1441174"/>
                <a:gd name="connsiteY5" fmla="*/ 1411356 h 1490996"/>
                <a:gd name="connsiteX6" fmla="*/ 377687 w 1441174"/>
                <a:gd name="connsiteY6" fmla="*/ 1371600 h 1490996"/>
                <a:gd name="connsiteX7" fmla="*/ 347870 w 1441174"/>
                <a:gd name="connsiteY7" fmla="*/ 1351722 h 1490996"/>
                <a:gd name="connsiteX8" fmla="*/ 268357 w 1441174"/>
                <a:gd name="connsiteY8" fmla="*/ 1282148 h 1490996"/>
                <a:gd name="connsiteX9" fmla="*/ 208722 w 1441174"/>
                <a:gd name="connsiteY9" fmla="*/ 1242391 h 1490996"/>
                <a:gd name="connsiteX10" fmla="*/ 149087 w 1441174"/>
                <a:gd name="connsiteY10" fmla="*/ 1192695 h 1490996"/>
                <a:gd name="connsiteX11" fmla="*/ 119270 w 1441174"/>
                <a:gd name="connsiteY11" fmla="*/ 1162878 h 1490996"/>
                <a:gd name="connsiteX12" fmla="*/ 109331 w 1441174"/>
                <a:gd name="connsiteY12" fmla="*/ 1133061 h 1490996"/>
                <a:gd name="connsiteX13" fmla="*/ 89453 w 1441174"/>
                <a:gd name="connsiteY13" fmla="*/ 1113182 h 1490996"/>
                <a:gd name="connsiteX14" fmla="*/ 49696 w 1441174"/>
                <a:gd name="connsiteY14" fmla="*/ 1053548 h 1490996"/>
                <a:gd name="connsiteX15" fmla="*/ 29818 w 1441174"/>
                <a:gd name="connsiteY15" fmla="*/ 1023730 h 1490996"/>
                <a:gd name="connsiteX16" fmla="*/ 0 w 1441174"/>
                <a:gd name="connsiteY16" fmla="*/ 914400 h 1490996"/>
                <a:gd name="connsiteX17" fmla="*/ 9940 w 1441174"/>
                <a:gd name="connsiteY17" fmla="*/ 327991 h 1490996"/>
                <a:gd name="connsiteX18" fmla="*/ 39757 w 1441174"/>
                <a:gd name="connsiteY18" fmla="*/ 208722 h 1490996"/>
                <a:gd name="connsiteX19" fmla="*/ 89453 w 1441174"/>
                <a:gd name="connsiteY19" fmla="*/ 168965 h 1490996"/>
                <a:gd name="connsiteX20" fmla="*/ 139148 w 1441174"/>
                <a:gd name="connsiteY20" fmla="*/ 129208 h 1490996"/>
                <a:gd name="connsiteX21" fmla="*/ 198783 w 1441174"/>
                <a:gd name="connsiteY21" fmla="*/ 79513 h 1490996"/>
                <a:gd name="connsiteX22" fmla="*/ 258418 w 1441174"/>
                <a:gd name="connsiteY22" fmla="*/ 39756 h 1490996"/>
                <a:gd name="connsiteX23" fmla="*/ 387627 w 1441174"/>
                <a:gd name="connsiteY23" fmla="*/ 9939 h 1490996"/>
                <a:gd name="connsiteX24" fmla="*/ 536714 w 1441174"/>
                <a:gd name="connsiteY24" fmla="*/ 0 h 1490996"/>
                <a:gd name="connsiteX25" fmla="*/ 993914 w 1441174"/>
                <a:gd name="connsiteY25" fmla="*/ 19878 h 1490996"/>
                <a:gd name="connsiteX26" fmla="*/ 1023731 w 1441174"/>
                <a:gd name="connsiteY26" fmla="*/ 39756 h 1490996"/>
                <a:gd name="connsiteX27" fmla="*/ 1063487 w 1441174"/>
                <a:gd name="connsiteY27" fmla="*/ 49695 h 1490996"/>
                <a:gd name="connsiteX28" fmla="*/ 1093305 w 1441174"/>
                <a:gd name="connsiteY28" fmla="*/ 59635 h 1490996"/>
                <a:gd name="connsiteX29" fmla="*/ 1113183 w 1441174"/>
                <a:gd name="connsiteY29" fmla="*/ 89452 h 1490996"/>
                <a:gd name="connsiteX30" fmla="*/ 1143000 w 1441174"/>
                <a:gd name="connsiteY30" fmla="*/ 99391 h 1490996"/>
                <a:gd name="connsiteX31" fmla="*/ 1162879 w 1441174"/>
                <a:gd name="connsiteY31" fmla="*/ 159026 h 1490996"/>
                <a:gd name="connsiteX32" fmla="*/ 1182757 w 1441174"/>
                <a:gd name="connsiteY32" fmla="*/ 198782 h 1490996"/>
                <a:gd name="connsiteX33" fmla="*/ 1232453 w 1441174"/>
                <a:gd name="connsiteY33" fmla="*/ 238539 h 1490996"/>
                <a:gd name="connsiteX34" fmla="*/ 1262270 w 1441174"/>
                <a:gd name="connsiteY34" fmla="*/ 288235 h 1490996"/>
                <a:gd name="connsiteX35" fmla="*/ 1282148 w 1441174"/>
                <a:gd name="connsiteY35" fmla="*/ 318052 h 1490996"/>
                <a:gd name="connsiteX36" fmla="*/ 1311966 w 1441174"/>
                <a:gd name="connsiteY36" fmla="*/ 327991 h 1490996"/>
                <a:gd name="connsiteX37" fmla="*/ 1331844 w 1441174"/>
                <a:gd name="connsiteY37" fmla="*/ 357808 h 1490996"/>
                <a:gd name="connsiteX38" fmla="*/ 1371600 w 1441174"/>
                <a:gd name="connsiteY38" fmla="*/ 407504 h 1490996"/>
                <a:gd name="connsiteX39" fmla="*/ 1391479 w 1441174"/>
                <a:gd name="connsiteY39" fmla="*/ 467139 h 1490996"/>
                <a:gd name="connsiteX40" fmla="*/ 1411357 w 1441174"/>
                <a:gd name="connsiteY40" fmla="*/ 526774 h 1490996"/>
                <a:gd name="connsiteX41" fmla="*/ 1431235 w 1441174"/>
                <a:gd name="connsiteY41" fmla="*/ 586408 h 1490996"/>
                <a:gd name="connsiteX42" fmla="*/ 1441174 w 1441174"/>
                <a:gd name="connsiteY42" fmla="*/ 616226 h 1490996"/>
                <a:gd name="connsiteX43" fmla="*/ 1421296 w 1441174"/>
                <a:gd name="connsiteY43" fmla="*/ 775252 h 1490996"/>
                <a:gd name="connsiteX44" fmla="*/ 1401418 w 1441174"/>
                <a:gd name="connsiteY44" fmla="*/ 805069 h 1490996"/>
                <a:gd name="connsiteX45" fmla="*/ 1371600 w 1441174"/>
                <a:gd name="connsiteY45" fmla="*/ 1043608 h 1490996"/>
                <a:gd name="connsiteX46" fmla="*/ 1351722 w 1441174"/>
                <a:gd name="connsiteY46" fmla="*/ 1143000 h 1490996"/>
                <a:gd name="connsiteX47" fmla="*/ 1311966 w 1441174"/>
                <a:gd name="connsiteY47" fmla="*/ 1202635 h 1490996"/>
                <a:gd name="connsiteX48" fmla="*/ 1252331 w 1441174"/>
                <a:gd name="connsiteY48" fmla="*/ 1252330 h 1490996"/>
                <a:gd name="connsiteX49" fmla="*/ 1192696 w 1441174"/>
                <a:gd name="connsiteY49" fmla="*/ 1302026 h 1490996"/>
                <a:gd name="connsiteX50" fmla="*/ 1162879 w 1441174"/>
                <a:gd name="connsiteY50" fmla="*/ 1321904 h 1490996"/>
                <a:gd name="connsiteX51" fmla="*/ 1143000 w 1441174"/>
                <a:gd name="connsiteY51" fmla="*/ 1351722 h 1490996"/>
                <a:gd name="connsiteX52" fmla="*/ 1113183 w 1441174"/>
                <a:gd name="connsiteY52" fmla="*/ 1391478 h 1490996"/>
                <a:gd name="connsiteX53" fmla="*/ 1083366 w 1441174"/>
                <a:gd name="connsiteY53" fmla="*/ 1411356 h 1490996"/>
                <a:gd name="connsiteX54" fmla="*/ 1033670 w 1441174"/>
                <a:gd name="connsiteY54" fmla="*/ 1461052 h 1490996"/>
                <a:gd name="connsiteX55" fmla="*/ 983974 w 1441174"/>
                <a:gd name="connsiteY55" fmla="*/ 1490869 h 149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441174" h="1490996">
                  <a:moveTo>
                    <a:pt x="983974" y="1490869"/>
                  </a:moveTo>
                  <a:cubicBezTo>
                    <a:pt x="977348" y="1492526"/>
                    <a:pt x="990601" y="1477617"/>
                    <a:pt x="993914" y="1470991"/>
                  </a:cubicBezTo>
                  <a:cubicBezTo>
                    <a:pt x="877957" y="1467678"/>
                    <a:pt x="761903" y="1466845"/>
                    <a:pt x="646044" y="1461052"/>
                  </a:cubicBezTo>
                  <a:cubicBezTo>
                    <a:pt x="629172" y="1460208"/>
                    <a:pt x="612839" y="1454778"/>
                    <a:pt x="596348" y="1451113"/>
                  </a:cubicBezTo>
                  <a:cubicBezTo>
                    <a:pt x="454388" y="1419567"/>
                    <a:pt x="695146" y="1470843"/>
                    <a:pt x="496957" y="1421295"/>
                  </a:cubicBezTo>
                  <a:cubicBezTo>
                    <a:pt x="477406" y="1416407"/>
                    <a:pt x="457200" y="1414669"/>
                    <a:pt x="437322" y="1411356"/>
                  </a:cubicBezTo>
                  <a:lnTo>
                    <a:pt x="377687" y="1371600"/>
                  </a:lnTo>
                  <a:lnTo>
                    <a:pt x="347870" y="1351722"/>
                  </a:lnTo>
                  <a:cubicBezTo>
                    <a:pt x="291544" y="1267230"/>
                    <a:pt x="384323" y="1398120"/>
                    <a:pt x="268357" y="1282148"/>
                  </a:cubicBezTo>
                  <a:cubicBezTo>
                    <a:pt x="238002" y="1251792"/>
                    <a:pt x="256861" y="1266460"/>
                    <a:pt x="208722" y="1242391"/>
                  </a:cubicBezTo>
                  <a:cubicBezTo>
                    <a:pt x="121613" y="1155282"/>
                    <a:pt x="232112" y="1261883"/>
                    <a:pt x="149087" y="1192695"/>
                  </a:cubicBezTo>
                  <a:cubicBezTo>
                    <a:pt x="138289" y="1183697"/>
                    <a:pt x="129209" y="1172817"/>
                    <a:pt x="119270" y="1162878"/>
                  </a:cubicBezTo>
                  <a:cubicBezTo>
                    <a:pt x="115957" y="1152939"/>
                    <a:pt x="114721" y="1142045"/>
                    <a:pt x="109331" y="1133061"/>
                  </a:cubicBezTo>
                  <a:cubicBezTo>
                    <a:pt x="104510" y="1125026"/>
                    <a:pt x="95076" y="1120679"/>
                    <a:pt x="89453" y="1113182"/>
                  </a:cubicBezTo>
                  <a:cubicBezTo>
                    <a:pt x="75119" y="1094070"/>
                    <a:pt x="62948" y="1073426"/>
                    <a:pt x="49696" y="1053548"/>
                  </a:cubicBezTo>
                  <a:cubicBezTo>
                    <a:pt x="43070" y="1043609"/>
                    <a:pt x="33595" y="1035062"/>
                    <a:pt x="29818" y="1023730"/>
                  </a:cubicBezTo>
                  <a:cubicBezTo>
                    <a:pt x="4598" y="948069"/>
                    <a:pt x="14050" y="984642"/>
                    <a:pt x="0" y="914400"/>
                  </a:cubicBezTo>
                  <a:cubicBezTo>
                    <a:pt x="3313" y="718930"/>
                    <a:pt x="3927" y="523396"/>
                    <a:pt x="9940" y="327991"/>
                  </a:cubicBezTo>
                  <a:cubicBezTo>
                    <a:pt x="10332" y="315260"/>
                    <a:pt x="27014" y="217218"/>
                    <a:pt x="39757" y="208722"/>
                  </a:cubicBezTo>
                  <a:cubicBezTo>
                    <a:pt x="61893" y="193964"/>
                    <a:pt x="73269" y="189194"/>
                    <a:pt x="89453" y="168965"/>
                  </a:cubicBezTo>
                  <a:cubicBezTo>
                    <a:pt x="122150" y="128095"/>
                    <a:pt x="91853" y="144975"/>
                    <a:pt x="139148" y="129208"/>
                  </a:cubicBezTo>
                  <a:cubicBezTo>
                    <a:pt x="166285" y="102073"/>
                    <a:pt x="159407" y="107077"/>
                    <a:pt x="198783" y="79513"/>
                  </a:cubicBezTo>
                  <a:cubicBezTo>
                    <a:pt x="218355" y="65812"/>
                    <a:pt x="235240" y="45550"/>
                    <a:pt x="258418" y="39756"/>
                  </a:cubicBezTo>
                  <a:cubicBezTo>
                    <a:pt x="271859" y="36396"/>
                    <a:pt x="362131" y="12489"/>
                    <a:pt x="387627" y="9939"/>
                  </a:cubicBezTo>
                  <a:cubicBezTo>
                    <a:pt x="437186" y="4983"/>
                    <a:pt x="487018" y="3313"/>
                    <a:pt x="536714" y="0"/>
                  </a:cubicBezTo>
                  <a:cubicBezTo>
                    <a:pt x="689114" y="6626"/>
                    <a:pt x="841876" y="7467"/>
                    <a:pt x="993914" y="19878"/>
                  </a:cubicBezTo>
                  <a:cubicBezTo>
                    <a:pt x="1005820" y="20850"/>
                    <a:pt x="1012752" y="35051"/>
                    <a:pt x="1023731" y="39756"/>
                  </a:cubicBezTo>
                  <a:cubicBezTo>
                    <a:pt x="1036286" y="45137"/>
                    <a:pt x="1050353" y="45942"/>
                    <a:pt x="1063487" y="49695"/>
                  </a:cubicBezTo>
                  <a:cubicBezTo>
                    <a:pt x="1073561" y="52573"/>
                    <a:pt x="1083366" y="56322"/>
                    <a:pt x="1093305" y="59635"/>
                  </a:cubicBezTo>
                  <a:cubicBezTo>
                    <a:pt x="1099931" y="69574"/>
                    <a:pt x="1103855" y="81990"/>
                    <a:pt x="1113183" y="89452"/>
                  </a:cubicBezTo>
                  <a:cubicBezTo>
                    <a:pt x="1121364" y="95997"/>
                    <a:pt x="1136911" y="90866"/>
                    <a:pt x="1143000" y="99391"/>
                  </a:cubicBezTo>
                  <a:cubicBezTo>
                    <a:pt x="1155179" y="116442"/>
                    <a:pt x="1153508" y="140284"/>
                    <a:pt x="1162879" y="159026"/>
                  </a:cubicBezTo>
                  <a:cubicBezTo>
                    <a:pt x="1169505" y="172278"/>
                    <a:pt x="1174539" y="186454"/>
                    <a:pt x="1182757" y="198782"/>
                  </a:cubicBezTo>
                  <a:cubicBezTo>
                    <a:pt x="1194089" y="215780"/>
                    <a:pt x="1216500" y="227904"/>
                    <a:pt x="1232453" y="238539"/>
                  </a:cubicBezTo>
                  <a:cubicBezTo>
                    <a:pt x="1249713" y="290319"/>
                    <a:pt x="1231086" y="249255"/>
                    <a:pt x="1262270" y="288235"/>
                  </a:cubicBezTo>
                  <a:cubicBezTo>
                    <a:pt x="1269732" y="297563"/>
                    <a:pt x="1272820" y="310590"/>
                    <a:pt x="1282148" y="318052"/>
                  </a:cubicBezTo>
                  <a:cubicBezTo>
                    <a:pt x="1290329" y="324597"/>
                    <a:pt x="1302027" y="324678"/>
                    <a:pt x="1311966" y="327991"/>
                  </a:cubicBezTo>
                  <a:cubicBezTo>
                    <a:pt x="1318592" y="337930"/>
                    <a:pt x="1324382" y="348480"/>
                    <a:pt x="1331844" y="357808"/>
                  </a:cubicBezTo>
                  <a:cubicBezTo>
                    <a:pt x="1352495" y="383622"/>
                    <a:pt x="1356305" y="373091"/>
                    <a:pt x="1371600" y="407504"/>
                  </a:cubicBezTo>
                  <a:cubicBezTo>
                    <a:pt x="1380110" y="426652"/>
                    <a:pt x="1384853" y="447261"/>
                    <a:pt x="1391479" y="467139"/>
                  </a:cubicBezTo>
                  <a:lnTo>
                    <a:pt x="1411357" y="526774"/>
                  </a:lnTo>
                  <a:lnTo>
                    <a:pt x="1431235" y="586408"/>
                  </a:lnTo>
                  <a:lnTo>
                    <a:pt x="1441174" y="616226"/>
                  </a:lnTo>
                  <a:cubicBezTo>
                    <a:pt x="1439277" y="640887"/>
                    <a:pt x="1442750" y="732345"/>
                    <a:pt x="1421296" y="775252"/>
                  </a:cubicBezTo>
                  <a:cubicBezTo>
                    <a:pt x="1415954" y="785936"/>
                    <a:pt x="1408044" y="795130"/>
                    <a:pt x="1401418" y="805069"/>
                  </a:cubicBezTo>
                  <a:cubicBezTo>
                    <a:pt x="1360398" y="928130"/>
                    <a:pt x="1389129" y="824502"/>
                    <a:pt x="1371600" y="1043608"/>
                  </a:cubicBezTo>
                  <a:cubicBezTo>
                    <a:pt x="1370400" y="1058608"/>
                    <a:pt x="1364498" y="1120003"/>
                    <a:pt x="1351722" y="1143000"/>
                  </a:cubicBezTo>
                  <a:cubicBezTo>
                    <a:pt x="1340120" y="1163884"/>
                    <a:pt x="1331844" y="1189383"/>
                    <a:pt x="1311966" y="1202635"/>
                  </a:cubicBezTo>
                  <a:cubicBezTo>
                    <a:pt x="1281292" y="1223083"/>
                    <a:pt x="1277840" y="1222569"/>
                    <a:pt x="1252331" y="1252330"/>
                  </a:cubicBezTo>
                  <a:cubicBezTo>
                    <a:pt x="1209007" y="1302876"/>
                    <a:pt x="1242796" y="1285326"/>
                    <a:pt x="1192696" y="1302026"/>
                  </a:cubicBezTo>
                  <a:cubicBezTo>
                    <a:pt x="1182757" y="1308652"/>
                    <a:pt x="1171326" y="1313457"/>
                    <a:pt x="1162879" y="1321904"/>
                  </a:cubicBezTo>
                  <a:cubicBezTo>
                    <a:pt x="1154432" y="1330351"/>
                    <a:pt x="1149943" y="1342001"/>
                    <a:pt x="1143000" y="1351722"/>
                  </a:cubicBezTo>
                  <a:cubicBezTo>
                    <a:pt x="1133372" y="1365201"/>
                    <a:pt x="1124896" y="1379765"/>
                    <a:pt x="1113183" y="1391478"/>
                  </a:cubicBezTo>
                  <a:cubicBezTo>
                    <a:pt x="1104736" y="1399925"/>
                    <a:pt x="1092356" y="1403490"/>
                    <a:pt x="1083366" y="1411356"/>
                  </a:cubicBezTo>
                  <a:cubicBezTo>
                    <a:pt x="1065735" y="1426783"/>
                    <a:pt x="1055895" y="1453644"/>
                    <a:pt x="1033670" y="1461052"/>
                  </a:cubicBezTo>
                  <a:cubicBezTo>
                    <a:pt x="997567" y="1473086"/>
                    <a:pt x="990600" y="1489212"/>
                    <a:pt x="983974" y="1490869"/>
                  </a:cubicBez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nvGrpSpPr>
            <p:cNvPr id="11" name="1035 Grupo"/>
            <p:cNvGrpSpPr/>
            <p:nvPr userDrawn="1"/>
          </p:nvGrpSpPr>
          <p:grpSpPr>
            <a:xfrm>
              <a:off x="8442313" y="2630968"/>
              <a:ext cx="2224298" cy="2272114"/>
              <a:chOff x="5757863" y="1211263"/>
              <a:chExt cx="4430713" cy="4525962"/>
            </a:xfrm>
          </p:grpSpPr>
          <p:sp>
            <p:nvSpPr>
              <p:cNvPr id="12" name="Freeform 6"/>
              <p:cNvSpPr>
                <a:spLocks/>
              </p:cNvSpPr>
              <p:nvPr userDrawn="1"/>
            </p:nvSpPr>
            <p:spPr bwMode="auto">
              <a:xfrm>
                <a:off x="5762916" y="1211263"/>
                <a:ext cx="1679285" cy="2232162"/>
              </a:xfrm>
              <a:custGeom>
                <a:avLst/>
                <a:gdLst>
                  <a:gd name="T0" fmla="*/ 1061 w 1061"/>
                  <a:gd name="T1" fmla="*/ 0 h 1403"/>
                  <a:gd name="T2" fmla="*/ 0 w 1061"/>
                  <a:gd name="T3" fmla="*/ 1403 h 1403"/>
                  <a:gd name="T4" fmla="*/ 901 w 1061"/>
                  <a:gd name="T5" fmla="*/ 980 h 1403"/>
                  <a:gd name="T6" fmla="*/ 1061 w 1061"/>
                  <a:gd name="T7" fmla="*/ 0 h 1403"/>
                  <a:gd name="connsiteX0" fmla="*/ 9970 w 9970"/>
                  <a:gd name="connsiteY0" fmla="*/ 0 h 10022"/>
                  <a:gd name="connsiteX1" fmla="*/ 0 w 9970"/>
                  <a:gd name="connsiteY1" fmla="*/ 10022 h 10022"/>
                  <a:gd name="connsiteX2" fmla="*/ 8462 w 9970"/>
                  <a:gd name="connsiteY2" fmla="*/ 6985 h 10022"/>
                  <a:gd name="connsiteX3" fmla="*/ 9970 w 9970"/>
                  <a:gd name="connsiteY3" fmla="*/ 0 h 10022"/>
                </a:gdLst>
                <a:ahLst/>
                <a:cxnLst>
                  <a:cxn ang="0">
                    <a:pos x="connsiteX0" y="connsiteY0"/>
                  </a:cxn>
                  <a:cxn ang="0">
                    <a:pos x="connsiteX1" y="connsiteY1"/>
                  </a:cxn>
                  <a:cxn ang="0">
                    <a:pos x="connsiteX2" y="connsiteY2"/>
                  </a:cxn>
                  <a:cxn ang="0">
                    <a:pos x="connsiteX3" y="connsiteY3"/>
                  </a:cxn>
                </a:cxnLst>
                <a:rect l="l" t="t" r="r" b="b"/>
                <a:pathLst>
                  <a:path w="9970" h="10022">
                    <a:moveTo>
                      <a:pt x="9970" y="0"/>
                    </a:moveTo>
                    <a:lnTo>
                      <a:pt x="0" y="10022"/>
                    </a:lnTo>
                    <a:lnTo>
                      <a:pt x="8462" y="6985"/>
                    </a:lnTo>
                    <a:lnTo>
                      <a:pt x="9970" y="0"/>
                    </a:lnTo>
                    <a:close/>
                  </a:path>
                </a:pathLst>
              </a:custGeom>
              <a:solidFill>
                <a:srgbClr val="A8C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3" name="Freeform 7"/>
              <p:cNvSpPr>
                <a:spLocks/>
              </p:cNvSpPr>
              <p:nvPr userDrawn="1"/>
            </p:nvSpPr>
            <p:spPr bwMode="auto">
              <a:xfrm>
                <a:off x="7435851" y="1211263"/>
                <a:ext cx="2752725" cy="1152525"/>
              </a:xfrm>
              <a:custGeom>
                <a:avLst/>
                <a:gdLst>
                  <a:gd name="T0" fmla="*/ 1734 w 1734"/>
                  <a:gd name="T1" fmla="*/ 575 h 726"/>
                  <a:gd name="T2" fmla="*/ 0 w 1734"/>
                  <a:gd name="T3" fmla="*/ 0 h 726"/>
                  <a:gd name="T4" fmla="*/ 687 w 1734"/>
                  <a:gd name="T5" fmla="*/ 726 h 726"/>
                  <a:gd name="T6" fmla="*/ 1734 w 1734"/>
                  <a:gd name="T7" fmla="*/ 575 h 726"/>
                </a:gdLst>
                <a:ahLst/>
                <a:cxnLst>
                  <a:cxn ang="0">
                    <a:pos x="T0" y="T1"/>
                  </a:cxn>
                  <a:cxn ang="0">
                    <a:pos x="T2" y="T3"/>
                  </a:cxn>
                  <a:cxn ang="0">
                    <a:pos x="T4" y="T5"/>
                  </a:cxn>
                  <a:cxn ang="0">
                    <a:pos x="T6" y="T7"/>
                  </a:cxn>
                </a:cxnLst>
                <a:rect l="0" t="0" r="r" b="b"/>
                <a:pathLst>
                  <a:path w="1734" h="726">
                    <a:moveTo>
                      <a:pt x="1734" y="575"/>
                    </a:moveTo>
                    <a:lnTo>
                      <a:pt x="0" y="0"/>
                    </a:lnTo>
                    <a:lnTo>
                      <a:pt x="687" y="726"/>
                    </a:lnTo>
                    <a:lnTo>
                      <a:pt x="1734" y="575"/>
                    </a:lnTo>
                    <a:close/>
                  </a:path>
                </a:pathLst>
              </a:custGeom>
              <a:solidFill>
                <a:srgbClr val="9BC9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4" name="Freeform 8"/>
              <p:cNvSpPr>
                <a:spLocks/>
              </p:cNvSpPr>
              <p:nvPr userDrawn="1"/>
            </p:nvSpPr>
            <p:spPr bwMode="auto">
              <a:xfrm>
                <a:off x="5757863" y="3438525"/>
                <a:ext cx="1600200" cy="2292350"/>
              </a:xfrm>
              <a:custGeom>
                <a:avLst/>
                <a:gdLst>
                  <a:gd name="T0" fmla="*/ 0 w 1008"/>
                  <a:gd name="T1" fmla="*/ 0 h 1444"/>
                  <a:gd name="T2" fmla="*/ 1008 w 1008"/>
                  <a:gd name="T3" fmla="*/ 1444 h 1444"/>
                  <a:gd name="T4" fmla="*/ 888 w 1008"/>
                  <a:gd name="T5" fmla="*/ 459 h 1444"/>
                  <a:gd name="T6" fmla="*/ 0 w 1008"/>
                  <a:gd name="T7" fmla="*/ 0 h 1444"/>
                </a:gdLst>
                <a:ahLst/>
                <a:cxnLst>
                  <a:cxn ang="0">
                    <a:pos x="T0" y="T1"/>
                  </a:cxn>
                  <a:cxn ang="0">
                    <a:pos x="T2" y="T3"/>
                  </a:cxn>
                  <a:cxn ang="0">
                    <a:pos x="T4" y="T5"/>
                  </a:cxn>
                  <a:cxn ang="0">
                    <a:pos x="T6" y="T7"/>
                  </a:cxn>
                </a:cxnLst>
                <a:rect l="0" t="0" r="r" b="b"/>
                <a:pathLst>
                  <a:path w="1008" h="1444">
                    <a:moveTo>
                      <a:pt x="0" y="0"/>
                    </a:moveTo>
                    <a:lnTo>
                      <a:pt x="1008" y="1444"/>
                    </a:lnTo>
                    <a:lnTo>
                      <a:pt x="888" y="459"/>
                    </a:lnTo>
                    <a:lnTo>
                      <a:pt x="0" y="0"/>
                    </a:lnTo>
                    <a:close/>
                  </a:path>
                </a:pathLst>
              </a:custGeom>
              <a:solidFill>
                <a:srgbClr val="D0B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5" name="Freeform 9"/>
              <p:cNvSpPr>
                <a:spLocks/>
              </p:cNvSpPr>
              <p:nvPr userDrawn="1"/>
            </p:nvSpPr>
            <p:spPr bwMode="auto">
              <a:xfrm>
                <a:off x="7358063" y="4619625"/>
                <a:ext cx="2830513" cy="1117600"/>
              </a:xfrm>
              <a:custGeom>
                <a:avLst/>
                <a:gdLst>
                  <a:gd name="T0" fmla="*/ 718 w 1783"/>
                  <a:gd name="T1" fmla="*/ 0 h 704"/>
                  <a:gd name="T2" fmla="*/ 0 w 1783"/>
                  <a:gd name="T3" fmla="*/ 704 h 704"/>
                  <a:gd name="T4" fmla="*/ 1783 w 1783"/>
                  <a:gd name="T5" fmla="*/ 179 h 704"/>
                  <a:gd name="T6" fmla="*/ 718 w 1783"/>
                  <a:gd name="T7" fmla="*/ 0 h 704"/>
                </a:gdLst>
                <a:ahLst/>
                <a:cxnLst>
                  <a:cxn ang="0">
                    <a:pos x="T0" y="T1"/>
                  </a:cxn>
                  <a:cxn ang="0">
                    <a:pos x="T2" y="T3"/>
                  </a:cxn>
                  <a:cxn ang="0">
                    <a:pos x="T4" y="T5"/>
                  </a:cxn>
                  <a:cxn ang="0">
                    <a:pos x="T6" y="T7"/>
                  </a:cxn>
                </a:cxnLst>
                <a:rect l="0" t="0" r="r" b="b"/>
                <a:pathLst>
                  <a:path w="1783" h="704">
                    <a:moveTo>
                      <a:pt x="718" y="0"/>
                    </a:moveTo>
                    <a:lnTo>
                      <a:pt x="0" y="704"/>
                    </a:lnTo>
                    <a:lnTo>
                      <a:pt x="1783" y="179"/>
                    </a:lnTo>
                    <a:lnTo>
                      <a:pt x="718" y="0"/>
                    </a:lnTo>
                    <a:close/>
                  </a:path>
                </a:pathLst>
              </a:custGeom>
              <a:solidFill>
                <a:srgbClr val="F9C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6" name="Freeform 10"/>
              <p:cNvSpPr>
                <a:spLocks/>
              </p:cNvSpPr>
              <p:nvPr userDrawn="1"/>
            </p:nvSpPr>
            <p:spPr bwMode="auto">
              <a:xfrm>
                <a:off x="5757863" y="2767013"/>
                <a:ext cx="1430338" cy="1393825"/>
              </a:xfrm>
              <a:custGeom>
                <a:avLst/>
                <a:gdLst>
                  <a:gd name="T0" fmla="*/ 901 w 901"/>
                  <a:gd name="T1" fmla="*/ 0 h 878"/>
                  <a:gd name="T2" fmla="*/ 0 w 901"/>
                  <a:gd name="T3" fmla="*/ 428 h 878"/>
                  <a:gd name="T4" fmla="*/ 879 w 901"/>
                  <a:gd name="T5" fmla="*/ 878 h 878"/>
                  <a:gd name="T6" fmla="*/ 901 w 901"/>
                  <a:gd name="T7" fmla="*/ 0 h 878"/>
                </a:gdLst>
                <a:ahLst/>
                <a:cxnLst>
                  <a:cxn ang="0">
                    <a:pos x="T0" y="T1"/>
                  </a:cxn>
                  <a:cxn ang="0">
                    <a:pos x="T2" y="T3"/>
                  </a:cxn>
                  <a:cxn ang="0">
                    <a:pos x="T4" y="T5"/>
                  </a:cxn>
                  <a:cxn ang="0">
                    <a:pos x="T6" y="T7"/>
                  </a:cxn>
                </a:cxnLst>
                <a:rect l="0" t="0" r="r" b="b"/>
                <a:pathLst>
                  <a:path w="901" h="878">
                    <a:moveTo>
                      <a:pt x="901" y="0"/>
                    </a:moveTo>
                    <a:lnTo>
                      <a:pt x="0" y="428"/>
                    </a:lnTo>
                    <a:lnTo>
                      <a:pt x="879" y="878"/>
                    </a:lnTo>
                    <a:lnTo>
                      <a:pt x="901"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7" name="Freeform 11"/>
              <p:cNvSpPr>
                <a:spLocks/>
              </p:cNvSpPr>
              <p:nvPr userDrawn="1"/>
            </p:nvSpPr>
            <p:spPr bwMode="auto">
              <a:xfrm>
                <a:off x="5757863" y="2767013"/>
                <a:ext cx="1430338" cy="1393825"/>
              </a:xfrm>
              <a:custGeom>
                <a:avLst/>
                <a:gdLst>
                  <a:gd name="T0" fmla="*/ 901 w 901"/>
                  <a:gd name="T1" fmla="*/ 0 h 878"/>
                  <a:gd name="T2" fmla="*/ 0 w 901"/>
                  <a:gd name="T3" fmla="*/ 428 h 878"/>
                  <a:gd name="T4" fmla="*/ 879 w 901"/>
                  <a:gd name="T5" fmla="*/ 878 h 878"/>
                  <a:gd name="T6" fmla="*/ 901 w 901"/>
                  <a:gd name="T7" fmla="*/ 0 h 878"/>
                </a:gdLst>
                <a:ahLst/>
                <a:cxnLst>
                  <a:cxn ang="0">
                    <a:pos x="T0" y="T1"/>
                  </a:cxn>
                  <a:cxn ang="0">
                    <a:pos x="T2" y="T3"/>
                  </a:cxn>
                  <a:cxn ang="0">
                    <a:pos x="T4" y="T5"/>
                  </a:cxn>
                  <a:cxn ang="0">
                    <a:pos x="T6" y="T7"/>
                  </a:cxn>
                </a:cxnLst>
                <a:rect l="0" t="0" r="r" b="b"/>
                <a:pathLst>
                  <a:path w="901" h="878">
                    <a:moveTo>
                      <a:pt x="901" y="0"/>
                    </a:moveTo>
                    <a:lnTo>
                      <a:pt x="0" y="428"/>
                    </a:lnTo>
                    <a:lnTo>
                      <a:pt x="879" y="878"/>
                    </a:lnTo>
                    <a:lnTo>
                      <a:pt x="9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8" name="Freeform 12"/>
              <p:cNvSpPr>
                <a:spLocks/>
              </p:cNvSpPr>
              <p:nvPr userDrawn="1"/>
            </p:nvSpPr>
            <p:spPr bwMode="auto">
              <a:xfrm>
                <a:off x="7188201" y="1211263"/>
                <a:ext cx="1338263" cy="1555750"/>
              </a:xfrm>
              <a:custGeom>
                <a:avLst/>
                <a:gdLst>
                  <a:gd name="T0" fmla="*/ 843 w 843"/>
                  <a:gd name="T1" fmla="*/ 726 h 980"/>
                  <a:gd name="T2" fmla="*/ 156 w 843"/>
                  <a:gd name="T3" fmla="*/ 0 h 980"/>
                  <a:gd name="T4" fmla="*/ 0 w 843"/>
                  <a:gd name="T5" fmla="*/ 980 h 980"/>
                  <a:gd name="T6" fmla="*/ 843 w 843"/>
                  <a:gd name="T7" fmla="*/ 726 h 980"/>
                </a:gdLst>
                <a:ahLst/>
                <a:cxnLst>
                  <a:cxn ang="0">
                    <a:pos x="T0" y="T1"/>
                  </a:cxn>
                  <a:cxn ang="0">
                    <a:pos x="T2" y="T3"/>
                  </a:cxn>
                  <a:cxn ang="0">
                    <a:pos x="T4" y="T5"/>
                  </a:cxn>
                  <a:cxn ang="0">
                    <a:pos x="T6" y="T7"/>
                  </a:cxn>
                </a:cxnLst>
                <a:rect l="0" t="0" r="r" b="b"/>
                <a:pathLst>
                  <a:path w="843" h="980">
                    <a:moveTo>
                      <a:pt x="843" y="726"/>
                    </a:moveTo>
                    <a:lnTo>
                      <a:pt x="156" y="0"/>
                    </a:lnTo>
                    <a:lnTo>
                      <a:pt x="0" y="980"/>
                    </a:lnTo>
                    <a:lnTo>
                      <a:pt x="843" y="726"/>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9" name="Freeform 13"/>
              <p:cNvSpPr>
                <a:spLocks/>
              </p:cNvSpPr>
              <p:nvPr userDrawn="1"/>
            </p:nvSpPr>
            <p:spPr bwMode="auto">
              <a:xfrm>
                <a:off x="7188201" y="1211263"/>
                <a:ext cx="1338263" cy="1555750"/>
              </a:xfrm>
              <a:custGeom>
                <a:avLst/>
                <a:gdLst>
                  <a:gd name="T0" fmla="*/ 843 w 843"/>
                  <a:gd name="T1" fmla="*/ 726 h 980"/>
                  <a:gd name="T2" fmla="*/ 156 w 843"/>
                  <a:gd name="T3" fmla="*/ 0 h 980"/>
                  <a:gd name="T4" fmla="*/ 0 w 843"/>
                  <a:gd name="T5" fmla="*/ 980 h 980"/>
                  <a:gd name="T6" fmla="*/ 843 w 843"/>
                  <a:gd name="T7" fmla="*/ 726 h 980"/>
                </a:gdLst>
                <a:ahLst/>
                <a:cxnLst>
                  <a:cxn ang="0">
                    <a:pos x="T0" y="T1"/>
                  </a:cxn>
                  <a:cxn ang="0">
                    <a:pos x="T2" y="T3"/>
                  </a:cxn>
                  <a:cxn ang="0">
                    <a:pos x="T4" y="T5"/>
                  </a:cxn>
                  <a:cxn ang="0">
                    <a:pos x="T6" y="T7"/>
                  </a:cxn>
                </a:cxnLst>
                <a:rect l="0" t="0" r="r" b="b"/>
                <a:pathLst>
                  <a:path w="843" h="980">
                    <a:moveTo>
                      <a:pt x="843" y="726"/>
                    </a:moveTo>
                    <a:lnTo>
                      <a:pt x="156" y="0"/>
                    </a:lnTo>
                    <a:lnTo>
                      <a:pt x="0" y="980"/>
                    </a:lnTo>
                    <a:lnTo>
                      <a:pt x="843" y="7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0" name="Freeform 14"/>
              <p:cNvSpPr>
                <a:spLocks/>
              </p:cNvSpPr>
              <p:nvPr userDrawn="1"/>
            </p:nvSpPr>
            <p:spPr bwMode="auto">
              <a:xfrm>
                <a:off x="8497888" y="3460750"/>
                <a:ext cx="1690688" cy="1449387"/>
              </a:xfrm>
              <a:custGeom>
                <a:avLst/>
                <a:gdLst>
                  <a:gd name="T0" fmla="*/ 0 w 1065"/>
                  <a:gd name="T1" fmla="*/ 730 h 913"/>
                  <a:gd name="T2" fmla="*/ 1065 w 1065"/>
                  <a:gd name="T3" fmla="*/ 913 h 913"/>
                  <a:gd name="T4" fmla="*/ 575 w 1065"/>
                  <a:gd name="T5" fmla="*/ 0 h 913"/>
                  <a:gd name="T6" fmla="*/ 0 w 1065"/>
                  <a:gd name="T7" fmla="*/ 730 h 913"/>
                </a:gdLst>
                <a:ahLst/>
                <a:cxnLst>
                  <a:cxn ang="0">
                    <a:pos x="T0" y="T1"/>
                  </a:cxn>
                  <a:cxn ang="0">
                    <a:pos x="T2" y="T3"/>
                  </a:cxn>
                  <a:cxn ang="0">
                    <a:pos x="T4" y="T5"/>
                  </a:cxn>
                  <a:cxn ang="0">
                    <a:pos x="T6" y="T7"/>
                  </a:cxn>
                </a:cxnLst>
                <a:rect l="0" t="0" r="r" b="b"/>
                <a:pathLst>
                  <a:path w="1065" h="913">
                    <a:moveTo>
                      <a:pt x="0" y="730"/>
                    </a:moveTo>
                    <a:lnTo>
                      <a:pt x="1065" y="913"/>
                    </a:lnTo>
                    <a:lnTo>
                      <a:pt x="575" y="0"/>
                    </a:lnTo>
                    <a:lnTo>
                      <a:pt x="0" y="73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1" name="Freeform 15"/>
              <p:cNvSpPr>
                <a:spLocks/>
              </p:cNvSpPr>
              <p:nvPr userDrawn="1"/>
            </p:nvSpPr>
            <p:spPr bwMode="auto">
              <a:xfrm>
                <a:off x="8497888" y="3460750"/>
                <a:ext cx="1690688" cy="1449387"/>
              </a:xfrm>
              <a:custGeom>
                <a:avLst/>
                <a:gdLst>
                  <a:gd name="T0" fmla="*/ 0 w 1065"/>
                  <a:gd name="T1" fmla="*/ 730 h 913"/>
                  <a:gd name="T2" fmla="*/ 1065 w 1065"/>
                  <a:gd name="T3" fmla="*/ 913 h 913"/>
                  <a:gd name="T4" fmla="*/ 575 w 1065"/>
                  <a:gd name="T5" fmla="*/ 0 h 913"/>
                  <a:gd name="T6" fmla="*/ 0 w 1065"/>
                  <a:gd name="T7" fmla="*/ 730 h 913"/>
                </a:gdLst>
                <a:ahLst/>
                <a:cxnLst>
                  <a:cxn ang="0">
                    <a:pos x="T0" y="T1"/>
                  </a:cxn>
                  <a:cxn ang="0">
                    <a:pos x="T2" y="T3"/>
                  </a:cxn>
                  <a:cxn ang="0">
                    <a:pos x="T4" y="T5"/>
                  </a:cxn>
                  <a:cxn ang="0">
                    <a:pos x="T6" y="T7"/>
                  </a:cxn>
                </a:cxnLst>
                <a:rect l="0" t="0" r="r" b="b"/>
                <a:pathLst>
                  <a:path w="1065" h="913">
                    <a:moveTo>
                      <a:pt x="0" y="730"/>
                    </a:moveTo>
                    <a:lnTo>
                      <a:pt x="1065" y="913"/>
                    </a:lnTo>
                    <a:lnTo>
                      <a:pt x="575" y="0"/>
                    </a:lnTo>
                    <a:lnTo>
                      <a:pt x="0" y="7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2" name="Freeform 16"/>
              <p:cNvSpPr>
                <a:spLocks/>
              </p:cNvSpPr>
              <p:nvPr userDrawn="1"/>
            </p:nvSpPr>
            <p:spPr bwMode="auto">
              <a:xfrm>
                <a:off x="7159626" y="4175125"/>
                <a:ext cx="1330325" cy="1555750"/>
              </a:xfrm>
              <a:custGeom>
                <a:avLst/>
                <a:gdLst>
                  <a:gd name="T0" fmla="*/ 0 w 838"/>
                  <a:gd name="T1" fmla="*/ 0 h 980"/>
                  <a:gd name="T2" fmla="*/ 129 w 838"/>
                  <a:gd name="T3" fmla="*/ 980 h 980"/>
                  <a:gd name="T4" fmla="*/ 838 w 838"/>
                  <a:gd name="T5" fmla="*/ 285 h 980"/>
                  <a:gd name="T6" fmla="*/ 0 w 838"/>
                  <a:gd name="T7" fmla="*/ 0 h 980"/>
                </a:gdLst>
                <a:ahLst/>
                <a:cxnLst>
                  <a:cxn ang="0">
                    <a:pos x="T0" y="T1"/>
                  </a:cxn>
                  <a:cxn ang="0">
                    <a:pos x="T2" y="T3"/>
                  </a:cxn>
                  <a:cxn ang="0">
                    <a:pos x="T4" y="T5"/>
                  </a:cxn>
                  <a:cxn ang="0">
                    <a:pos x="T6" y="T7"/>
                  </a:cxn>
                </a:cxnLst>
                <a:rect l="0" t="0" r="r" b="b"/>
                <a:pathLst>
                  <a:path w="838" h="980">
                    <a:moveTo>
                      <a:pt x="0" y="0"/>
                    </a:moveTo>
                    <a:lnTo>
                      <a:pt x="129" y="980"/>
                    </a:lnTo>
                    <a:lnTo>
                      <a:pt x="838" y="285"/>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3" name="Freeform 17"/>
              <p:cNvSpPr>
                <a:spLocks/>
              </p:cNvSpPr>
              <p:nvPr userDrawn="1"/>
            </p:nvSpPr>
            <p:spPr bwMode="auto">
              <a:xfrm>
                <a:off x="7159626" y="4175125"/>
                <a:ext cx="1330325" cy="1555750"/>
              </a:xfrm>
              <a:custGeom>
                <a:avLst/>
                <a:gdLst>
                  <a:gd name="T0" fmla="*/ 0 w 838"/>
                  <a:gd name="T1" fmla="*/ 0 h 980"/>
                  <a:gd name="T2" fmla="*/ 129 w 838"/>
                  <a:gd name="T3" fmla="*/ 980 h 980"/>
                  <a:gd name="T4" fmla="*/ 838 w 838"/>
                  <a:gd name="T5" fmla="*/ 285 h 980"/>
                  <a:gd name="T6" fmla="*/ 0 w 838"/>
                  <a:gd name="T7" fmla="*/ 0 h 980"/>
                </a:gdLst>
                <a:ahLst/>
                <a:cxnLst>
                  <a:cxn ang="0">
                    <a:pos x="T0" y="T1"/>
                  </a:cxn>
                  <a:cxn ang="0">
                    <a:pos x="T2" y="T3"/>
                  </a:cxn>
                  <a:cxn ang="0">
                    <a:pos x="T4" y="T5"/>
                  </a:cxn>
                  <a:cxn ang="0">
                    <a:pos x="T6" y="T7"/>
                  </a:cxn>
                </a:cxnLst>
                <a:rect l="0" t="0" r="r" b="b"/>
                <a:pathLst>
                  <a:path w="838" h="980">
                    <a:moveTo>
                      <a:pt x="0" y="0"/>
                    </a:moveTo>
                    <a:lnTo>
                      <a:pt x="129" y="980"/>
                    </a:lnTo>
                    <a:lnTo>
                      <a:pt x="838" y="28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4" name="Freeform 18"/>
              <p:cNvSpPr>
                <a:spLocks/>
              </p:cNvSpPr>
              <p:nvPr userDrawn="1"/>
            </p:nvSpPr>
            <p:spPr bwMode="auto">
              <a:xfrm>
                <a:off x="8532813" y="2116138"/>
                <a:ext cx="1655763" cy="1344612"/>
              </a:xfrm>
              <a:custGeom>
                <a:avLst/>
                <a:gdLst>
                  <a:gd name="T0" fmla="*/ 553 w 1043"/>
                  <a:gd name="T1" fmla="*/ 847 h 847"/>
                  <a:gd name="T2" fmla="*/ 1043 w 1043"/>
                  <a:gd name="T3" fmla="*/ 0 h 847"/>
                  <a:gd name="T4" fmla="*/ 0 w 1043"/>
                  <a:gd name="T5" fmla="*/ 156 h 847"/>
                  <a:gd name="T6" fmla="*/ 553 w 1043"/>
                  <a:gd name="T7" fmla="*/ 847 h 847"/>
                </a:gdLst>
                <a:ahLst/>
                <a:cxnLst>
                  <a:cxn ang="0">
                    <a:pos x="T0" y="T1"/>
                  </a:cxn>
                  <a:cxn ang="0">
                    <a:pos x="T2" y="T3"/>
                  </a:cxn>
                  <a:cxn ang="0">
                    <a:pos x="T4" y="T5"/>
                  </a:cxn>
                  <a:cxn ang="0">
                    <a:pos x="T6" y="T7"/>
                  </a:cxn>
                </a:cxnLst>
                <a:rect l="0" t="0" r="r" b="b"/>
                <a:pathLst>
                  <a:path w="1043" h="847">
                    <a:moveTo>
                      <a:pt x="553" y="847"/>
                    </a:moveTo>
                    <a:lnTo>
                      <a:pt x="1043" y="0"/>
                    </a:lnTo>
                    <a:lnTo>
                      <a:pt x="0" y="156"/>
                    </a:lnTo>
                    <a:lnTo>
                      <a:pt x="553" y="847"/>
                    </a:lnTo>
                    <a:close/>
                  </a:path>
                </a:pathLst>
              </a:custGeom>
              <a:solidFill>
                <a:srgbClr val="84B3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lvl="0"/>
                <a:endParaRPr lang="es-ES"/>
              </a:p>
            </p:txBody>
          </p:sp>
          <p:sp>
            <p:nvSpPr>
              <p:cNvPr id="25" name="Freeform 19"/>
              <p:cNvSpPr>
                <a:spLocks/>
              </p:cNvSpPr>
              <p:nvPr userDrawn="1"/>
            </p:nvSpPr>
            <p:spPr bwMode="auto">
              <a:xfrm>
                <a:off x="8532813" y="2116138"/>
                <a:ext cx="1655763" cy="1344612"/>
              </a:xfrm>
              <a:custGeom>
                <a:avLst/>
                <a:gdLst>
                  <a:gd name="T0" fmla="*/ 553 w 1043"/>
                  <a:gd name="T1" fmla="*/ 847 h 847"/>
                  <a:gd name="T2" fmla="*/ 1043 w 1043"/>
                  <a:gd name="T3" fmla="*/ 0 h 847"/>
                  <a:gd name="T4" fmla="*/ 0 w 1043"/>
                  <a:gd name="T5" fmla="*/ 156 h 847"/>
                  <a:gd name="T6" fmla="*/ 553 w 1043"/>
                  <a:gd name="T7" fmla="*/ 847 h 847"/>
                </a:gdLst>
                <a:ahLst/>
                <a:cxnLst>
                  <a:cxn ang="0">
                    <a:pos x="T0" y="T1"/>
                  </a:cxn>
                  <a:cxn ang="0">
                    <a:pos x="T2" y="T3"/>
                  </a:cxn>
                  <a:cxn ang="0">
                    <a:pos x="T4" y="T5"/>
                  </a:cxn>
                  <a:cxn ang="0">
                    <a:pos x="T6" y="T7"/>
                  </a:cxn>
                </a:cxnLst>
                <a:rect l="0" t="0" r="r" b="b"/>
                <a:pathLst>
                  <a:path w="1043" h="847">
                    <a:moveTo>
                      <a:pt x="553" y="847"/>
                    </a:moveTo>
                    <a:lnTo>
                      <a:pt x="1043" y="0"/>
                    </a:lnTo>
                    <a:lnTo>
                      <a:pt x="0" y="156"/>
                    </a:lnTo>
                    <a:lnTo>
                      <a:pt x="553" y="8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6" name="Rectangle 21"/>
              <p:cNvSpPr>
                <a:spLocks noChangeArrowheads="1"/>
              </p:cNvSpPr>
              <p:nvPr userDrawn="1"/>
            </p:nvSpPr>
            <p:spPr bwMode="auto">
              <a:xfrm>
                <a:off x="7358064" y="4248943"/>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a:t>
                </a:r>
              </a:p>
            </p:txBody>
          </p:sp>
          <p:sp>
            <p:nvSpPr>
              <p:cNvPr id="27" name="Rectangle 23"/>
              <p:cNvSpPr>
                <a:spLocks noChangeArrowheads="1"/>
              </p:cNvSpPr>
              <p:nvPr userDrawn="1"/>
            </p:nvSpPr>
            <p:spPr bwMode="auto">
              <a:xfrm>
                <a:off x="6506083" y="2873661"/>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3</a:t>
                </a:r>
              </a:p>
            </p:txBody>
          </p:sp>
          <p:sp>
            <p:nvSpPr>
              <p:cNvPr id="28" name="Rectangle 25"/>
              <p:cNvSpPr>
                <a:spLocks noChangeArrowheads="1"/>
              </p:cNvSpPr>
              <p:nvPr userDrawn="1"/>
            </p:nvSpPr>
            <p:spPr bwMode="auto">
              <a:xfrm>
                <a:off x="7358064" y="1562101"/>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4</a:t>
                </a:r>
              </a:p>
            </p:txBody>
          </p:sp>
          <p:sp>
            <p:nvSpPr>
              <p:cNvPr id="29" name="Rectangle 27"/>
              <p:cNvSpPr>
                <a:spLocks noChangeArrowheads="1"/>
              </p:cNvSpPr>
              <p:nvPr userDrawn="1"/>
            </p:nvSpPr>
            <p:spPr bwMode="auto">
              <a:xfrm>
                <a:off x="9049544" y="2132884"/>
                <a:ext cx="549859" cy="1038421"/>
              </a:xfrm>
              <a:prstGeom prst="rect">
                <a:avLst/>
              </a:prstGeom>
              <a:no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5</a:t>
                </a:r>
              </a:p>
            </p:txBody>
          </p:sp>
          <p:sp>
            <p:nvSpPr>
              <p:cNvPr id="30" name="Rectangle 29"/>
              <p:cNvSpPr>
                <a:spLocks noChangeArrowheads="1"/>
              </p:cNvSpPr>
              <p:nvPr userDrawn="1"/>
            </p:nvSpPr>
            <p:spPr bwMode="auto">
              <a:xfrm>
                <a:off x="9049543" y="3654138"/>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1</a:t>
                </a:r>
              </a:p>
            </p:txBody>
          </p:sp>
        </p:grpSp>
      </p:grpSp>
      <p:sp>
        <p:nvSpPr>
          <p:cNvPr id="31" name="CuadroTexto 30"/>
          <p:cNvSpPr txBox="1"/>
          <p:nvPr/>
        </p:nvSpPr>
        <p:spPr>
          <a:xfrm>
            <a:off x="3778398" y="2729813"/>
            <a:ext cx="4635203" cy="1015663"/>
          </a:xfrm>
          <a:prstGeom prst="rect">
            <a:avLst/>
          </a:prstGeom>
          <a:noFill/>
        </p:spPr>
        <p:txBody>
          <a:bodyPr wrap="square" rtlCol="0">
            <a:spAutoFit/>
          </a:bodyPr>
          <a:lstStyle/>
          <a:p>
            <a:r>
              <a:rPr lang="es-CL" sz="6000" dirty="0" smtClean="0">
                <a:solidFill>
                  <a:schemeClr val="tx1">
                    <a:lumMod val="50000"/>
                    <a:lumOff val="50000"/>
                  </a:schemeClr>
                </a:solidFill>
                <a:latin typeface="Formata Light" pitchFamily="34" charset="0"/>
              </a:rPr>
              <a:t>Propuesta </a:t>
            </a:r>
            <a:endParaRPr lang="es-CL" sz="6000" dirty="0">
              <a:solidFill>
                <a:schemeClr val="tx1">
                  <a:lumMod val="50000"/>
                  <a:lumOff val="50000"/>
                </a:schemeClr>
              </a:solidFill>
              <a:latin typeface="Formata Light" pitchFamily="34" charset="0"/>
            </a:endParaRPr>
          </a:p>
        </p:txBody>
      </p:sp>
    </p:spTree>
    <p:extLst>
      <p:ext uri="{BB962C8B-B14F-4D97-AF65-F5344CB8AC3E}">
        <p14:creationId xmlns:p14="http://schemas.microsoft.com/office/powerpoint/2010/main" val="3126509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8068" y="137291"/>
            <a:ext cx="8933586" cy="400110"/>
          </a:xfrm>
          <a:prstGeom prst="rect">
            <a:avLst/>
          </a:prstGeom>
          <a:noFill/>
        </p:spPr>
        <p:txBody>
          <a:bodyPr wrap="square" rtlCol="0">
            <a:spAutoFit/>
          </a:bodyPr>
          <a:lstStyle/>
          <a:p>
            <a:r>
              <a:rPr lang="es-CL" sz="2000" dirty="0" smtClean="0">
                <a:solidFill>
                  <a:schemeClr val="tx1">
                    <a:lumMod val="50000"/>
                    <a:lumOff val="50000"/>
                  </a:schemeClr>
                </a:solidFill>
                <a:latin typeface="Formata Light" pitchFamily="34" charset="0"/>
              </a:rPr>
              <a:t>Objetivos del Marco Nacional de Cualificaciones para la Educación Superior </a:t>
            </a:r>
            <a:endParaRPr lang="es-CL" sz="2000" dirty="0">
              <a:solidFill>
                <a:schemeClr val="tx1">
                  <a:lumMod val="50000"/>
                  <a:lumOff val="50000"/>
                </a:schemeClr>
              </a:solidFill>
              <a:latin typeface="Formata Light" pitchFamily="34" charset="0"/>
            </a:endParaRPr>
          </a:p>
        </p:txBody>
      </p:sp>
      <p:cxnSp>
        <p:nvCxnSpPr>
          <p:cNvPr id="3" name="Conector recto 2"/>
          <p:cNvCxnSpPr/>
          <p:nvPr/>
        </p:nvCxnSpPr>
        <p:spPr>
          <a:xfrm>
            <a:off x="0" y="613630"/>
            <a:ext cx="8988136" cy="9825"/>
          </a:xfrm>
          <a:prstGeom prst="line">
            <a:avLst/>
          </a:prstGeom>
          <a:ln w="19050">
            <a:solidFill>
              <a:srgbClr val="4EA19E"/>
            </a:solidFill>
            <a:prstDash val="sysDash"/>
          </a:ln>
        </p:spPr>
        <p:style>
          <a:lnRef idx="1">
            <a:schemeClr val="accent1"/>
          </a:lnRef>
          <a:fillRef idx="0">
            <a:schemeClr val="accent1"/>
          </a:fillRef>
          <a:effectRef idx="0">
            <a:schemeClr val="accent1"/>
          </a:effectRef>
          <a:fontRef idx="minor">
            <a:schemeClr val="tx1"/>
          </a:fontRef>
        </p:style>
      </p:cxnSp>
      <p:sp>
        <p:nvSpPr>
          <p:cNvPr id="6" name="Rectángulo redondeado 5"/>
          <p:cNvSpPr/>
          <p:nvPr/>
        </p:nvSpPr>
        <p:spPr>
          <a:xfrm>
            <a:off x="2057400" y="1328322"/>
            <a:ext cx="8249585" cy="1309194"/>
          </a:xfrm>
          <a:prstGeom prst="roundRect">
            <a:avLst/>
          </a:prstGeom>
          <a:solidFill>
            <a:srgbClr val="4EA19E">
              <a:alpha val="90000"/>
            </a:srgbClr>
          </a:solidFill>
          <a:ln>
            <a:noFill/>
          </a:ln>
          <a:effectLst/>
          <a:scene3d>
            <a:camera prst="orthographicFront">
              <a:rot lat="0" lon="0" rev="0"/>
            </a:camera>
            <a:lightRig rig="contrasting" dir="t">
              <a:rot lat="0" lon="0" rev="7800000"/>
            </a:lightRig>
          </a:scene3d>
          <a:sp3d>
            <a:bevelT w="139700" h="139700"/>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7617" tIns="127617" rIns="127617" bIns="127617" numCol="1" spcCol="1270" anchor="t" anchorCtr="0">
            <a:noAutofit/>
          </a:bodyPr>
          <a:lstStyle/>
          <a:p>
            <a:pPr marL="0" lvl="1" algn="ctr" defTabSz="400050">
              <a:lnSpc>
                <a:spcPct val="90000"/>
              </a:lnSpc>
              <a:spcBef>
                <a:spcPct val="0"/>
              </a:spcBef>
              <a:spcAft>
                <a:spcPct val="15000"/>
              </a:spcAft>
            </a:pPr>
            <a:endParaRPr lang="es-CL" sz="1600" dirty="0" smtClean="0">
              <a:solidFill>
                <a:schemeClr val="bg1"/>
              </a:solidFill>
              <a:latin typeface="Formata Light" pitchFamily="34" charset="0"/>
            </a:endParaRPr>
          </a:p>
          <a:p>
            <a:pPr marL="0" lvl="1" algn="ctr" defTabSz="400050">
              <a:lnSpc>
                <a:spcPct val="90000"/>
              </a:lnSpc>
              <a:spcBef>
                <a:spcPct val="0"/>
              </a:spcBef>
              <a:spcAft>
                <a:spcPct val="15000"/>
              </a:spcAft>
            </a:pPr>
            <a:r>
              <a:rPr lang="es-CL" sz="1600" dirty="0" smtClean="0">
                <a:solidFill>
                  <a:schemeClr val="bg1"/>
                </a:solidFill>
                <a:latin typeface="Formata Light" pitchFamily="34" charset="0"/>
              </a:rPr>
              <a:t> Favorecer el desarrollo de un sistema de educación superior articulado que permita el aprendizaje a lo largo de la vida y el reconocimiento de aprendizajes previos.  </a:t>
            </a:r>
            <a:endParaRPr lang="es-CL" sz="1600" dirty="0">
              <a:solidFill>
                <a:schemeClr val="bg1"/>
              </a:solidFill>
              <a:latin typeface="Formata Light" pitchFamily="34" charset="0"/>
            </a:endParaRPr>
          </a:p>
        </p:txBody>
      </p:sp>
      <p:sp>
        <p:nvSpPr>
          <p:cNvPr id="8" name="Rectángulo redondeado 7"/>
          <p:cNvSpPr/>
          <p:nvPr/>
        </p:nvSpPr>
        <p:spPr>
          <a:xfrm>
            <a:off x="2057399" y="2962770"/>
            <a:ext cx="8249585" cy="1335146"/>
          </a:xfrm>
          <a:prstGeom prst="roundRect">
            <a:avLst/>
          </a:prstGeom>
          <a:solidFill>
            <a:srgbClr val="4EA19E">
              <a:alpha val="90000"/>
            </a:srgbClr>
          </a:solidFill>
          <a:ln>
            <a:noFill/>
          </a:ln>
          <a:effectLst/>
          <a:scene3d>
            <a:camera prst="orthographicFront">
              <a:rot lat="0" lon="0" rev="0"/>
            </a:camera>
            <a:lightRig rig="contrasting" dir="t">
              <a:rot lat="0" lon="0" rev="7800000"/>
            </a:lightRig>
          </a:scene3d>
          <a:sp3d>
            <a:bevelT w="139700" h="139700"/>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7617" tIns="127617" rIns="127617" bIns="127617" numCol="1" spcCol="1270" anchor="t" anchorCtr="0">
            <a:noAutofit/>
          </a:bodyPr>
          <a:lstStyle/>
          <a:p>
            <a:pPr marL="0" lvl="1" algn="ctr" defTabSz="400050">
              <a:lnSpc>
                <a:spcPct val="90000"/>
              </a:lnSpc>
              <a:spcBef>
                <a:spcPct val="0"/>
              </a:spcBef>
              <a:spcAft>
                <a:spcPct val="15000"/>
              </a:spcAft>
            </a:pPr>
            <a:endParaRPr lang="es-CL" sz="1600" dirty="0">
              <a:solidFill>
                <a:schemeClr val="bg1"/>
              </a:solidFill>
            </a:endParaRPr>
          </a:p>
          <a:p>
            <a:pPr marL="0" lvl="1" algn="ctr" defTabSz="400050">
              <a:lnSpc>
                <a:spcPct val="90000"/>
              </a:lnSpc>
              <a:spcBef>
                <a:spcPct val="0"/>
              </a:spcBef>
              <a:spcAft>
                <a:spcPct val="15000"/>
              </a:spcAft>
            </a:pPr>
            <a:r>
              <a:rPr lang="es-CL" sz="1600" dirty="0" smtClean="0">
                <a:solidFill>
                  <a:schemeClr val="bg1"/>
                </a:solidFill>
                <a:latin typeface="Formata Light" pitchFamily="34" charset="0"/>
              </a:rPr>
              <a:t>Establecer un sistema coherente, transparente y legible de certificaciones para la educación superior. </a:t>
            </a:r>
            <a:endParaRPr lang="es-CL" sz="1600" dirty="0">
              <a:solidFill>
                <a:schemeClr val="bg1"/>
              </a:solidFill>
              <a:latin typeface="Formata Light" pitchFamily="34" charset="0"/>
            </a:endParaRPr>
          </a:p>
        </p:txBody>
      </p:sp>
      <p:sp>
        <p:nvSpPr>
          <p:cNvPr id="10" name="Rectángulo redondeado 9"/>
          <p:cNvSpPr/>
          <p:nvPr/>
        </p:nvSpPr>
        <p:spPr>
          <a:xfrm>
            <a:off x="2057398" y="4623170"/>
            <a:ext cx="8249585" cy="1413952"/>
          </a:xfrm>
          <a:prstGeom prst="roundRect">
            <a:avLst/>
          </a:prstGeom>
          <a:solidFill>
            <a:srgbClr val="4EA19E">
              <a:alpha val="90000"/>
            </a:srgbClr>
          </a:solidFill>
          <a:ln>
            <a:noFill/>
          </a:ln>
          <a:effectLst/>
          <a:scene3d>
            <a:camera prst="orthographicFront">
              <a:rot lat="0" lon="0" rev="0"/>
            </a:camera>
            <a:lightRig rig="contrasting" dir="t">
              <a:rot lat="0" lon="0" rev="7800000"/>
            </a:lightRig>
          </a:scene3d>
          <a:sp3d>
            <a:bevelT w="139700" h="139700"/>
          </a:sp3d>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7617" tIns="127617" rIns="127617" bIns="127617" numCol="1" spcCol="1270" anchor="t" anchorCtr="0">
            <a:noAutofit/>
          </a:bodyPr>
          <a:lstStyle/>
          <a:p>
            <a:pPr marL="0" lvl="1" algn="ctr" defTabSz="400050">
              <a:lnSpc>
                <a:spcPct val="90000"/>
              </a:lnSpc>
              <a:spcBef>
                <a:spcPct val="0"/>
              </a:spcBef>
              <a:spcAft>
                <a:spcPct val="15000"/>
              </a:spcAft>
            </a:pPr>
            <a:r>
              <a:rPr lang="es-CL" sz="1600" dirty="0" smtClean="0">
                <a:solidFill>
                  <a:schemeClr val="bg1"/>
                </a:solidFill>
                <a:latin typeface="Formata Light" pitchFamily="34" charset="0"/>
              </a:rPr>
              <a:t>Promover la pertinencia de los perfiles de egreso de las carreras y programas en función de los requerimientos del medio social y laboral, y velar por su coherencia con el tiempo requerido para el logro de los aprendizajes correspondientes a cada uno de sus niveles formativos. </a:t>
            </a:r>
            <a:endParaRPr lang="es-CL" sz="1600" dirty="0">
              <a:solidFill>
                <a:schemeClr val="bg1"/>
              </a:solidFill>
              <a:latin typeface="Formata Light" pitchFamily="34" charset="0"/>
            </a:endParaRPr>
          </a:p>
        </p:txBody>
      </p:sp>
      <p:sp>
        <p:nvSpPr>
          <p:cNvPr id="11" name="Forma libre 10"/>
          <p:cNvSpPr/>
          <p:nvPr/>
        </p:nvSpPr>
        <p:spPr>
          <a:xfrm>
            <a:off x="1379184" y="1153603"/>
            <a:ext cx="886034" cy="820672"/>
          </a:xfrm>
          <a:custGeom>
            <a:avLst/>
            <a:gdLst>
              <a:gd name="connsiteX0" fmla="*/ 0 w 2171762"/>
              <a:gd name="connsiteY0" fmla="*/ 212072 h 424144"/>
              <a:gd name="connsiteX1" fmla="*/ 1085881 w 2171762"/>
              <a:gd name="connsiteY1" fmla="*/ 0 h 424144"/>
              <a:gd name="connsiteX2" fmla="*/ 2171762 w 2171762"/>
              <a:gd name="connsiteY2" fmla="*/ 212072 h 424144"/>
              <a:gd name="connsiteX3" fmla="*/ 1085881 w 2171762"/>
              <a:gd name="connsiteY3" fmla="*/ 424144 h 424144"/>
              <a:gd name="connsiteX4" fmla="*/ 0 w 2171762"/>
              <a:gd name="connsiteY4" fmla="*/ 212072 h 424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1762" h="424144">
                <a:moveTo>
                  <a:pt x="0" y="212072"/>
                </a:moveTo>
                <a:cubicBezTo>
                  <a:pt x="0" y="94948"/>
                  <a:pt x="486165" y="0"/>
                  <a:pt x="1085881" y="0"/>
                </a:cubicBezTo>
                <a:cubicBezTo>
                  <a:pt x="1685597" y="0"/>
                  <a:pt x="2171762" y="94948"/>
                  <a:pt x="2171762" y="212072"/>
                </a:cubicBezTo>
                <a:cubicBezTo>
                  <a:pt x="2171762" y="329196"/>
                  <a:pt x="1685597" y="424144"/>
                  <a:pt x="1085881" y="424144"/>
                </a:cubicBezTo>
                <a:cubicBezTo>
                  <a:pt x="486165" y="424144"/>
                  <a:pt x="0" y="329196"/>
                  <a:pt x="0" y="212072"/>
                </a:cubicBezTo>
                <a:close/>
              </a:path>
            </a:pathLst>
          </a:custGeom>
          <a:solidFill>
            <a:srgbClr val="9077B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128016" rIns="128016" bIns="209961" numCol="1" spcCol="1270" anchor="t" anchorCtr="0">
            <a:noAutofit/>
          </a:bodyPr>
          <a:lstStyle/>
          <a:p>
            <a:pPr lvl="0" algn="ctr" defTabSz="800100">
              <a:lnSpc>
                <a:spcPct val="90000"/>
              </a:lnSpc>
              <a:spcBef>
                <a:spcPct val="0"/>
              </a:spcBef>
              <a:spcAft>
                <a:spcPct val="35000"/>
              </a:spcAft>
            </a:pPr>
            <a:r>
              <a:rPr lang="es-CL" sz="3600" kern="1200" dirty="0" smtClean="0"/>
              <a:t>1</a:t>
            </a:r>
            <a:endParaRPr lang="es-CL" sz="3600" kern="1200" dirty="0"/>
          </a:p>
        </p:txBody>
      </p:sp>
      <p:sp>
        <p:nvSpPr>
          <p:cNvPr id="12" name="Forma libre 11"/>
          <p:cNvSpPr/>
          <p:nvPr/>
        </p:nvSpPr>
        <p:spPr>
          <a:xfrm>
            <a:off x="1379184" y="2801843"/>
            <a:ext cx="886034" cy="820672"/>
          </a:xfrm>
          <a:custGeom>
            <a:avLst/>
            <a:gdLst>
              <a:gd name="connsiteX0" fmla="*/ 0 w 2171762"/>
              <a:gd name="connsiteY0" fmla="*/ 212072 h 424144"/>
              <a:gd name="connsiteX1" fmla="*/ 1085881 w 2171762"/>
              <a:gd name="connsiteY1" fmla="*/ 0 h 424144"/>
              <a:gd name="connsiteX2" fmla="*/ 2171762 w 2171762"/>
              <a:gd name="connsiteY2" fmla="*/ 212072 h 424144"/>
              <a:gd name="connsiteX3" fmla="*/ 1085881 w 2171762"/>
              <a:gd name="connsiteY3" fmla="*/ 424144 h 424144"/>
              <a:gd name="connsiteX4" fmla="*/ 0 w 2171762"/>
              <a:gd name="connsiteY4" fmla="*/ 212072 h 424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1762" h="424144">
                <a:moveTo>
                  <a:pt x="0" y="212072"/>
                </a:moveTo>
                <a:cubicBezTo>
                  <a:pt x="0" y="94948"/>
                  <a:pt x="486165" y="0"/>
                  <a:pt x="1085881" y="0"/>
                </a:cubicBezTo>
                <a:cubicBezTo>
                  <a:pt x="1685597" y="0"/>
                  <a:pt x="2171762" y="94948"/>
                  <a:pt x="2171762" y="212072"/>
                </a:cubicBezTo>
                <a:cubicBezTo>
                  <a:pt x="2171762" y="329196"/>
                  <a:pt x="1685597" y="424144"/>
                  <a:pt x="1085881" y="424144"/>
                </a:cubicBezTo>
                <a:cubicBezTo>
                  <a:pt x="486165" y="424144"/>
                  <a:pt x="0" y="329196"/>
                  <a:pt x="0" y="212072"/>
                </a:cubicBezTo>
                <a:close/>
              </a:path>
            </a:pathLst>
          </a:custGeom>
          <a:solidFill>
            <a:srgbClr val="F5835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128016" rIns="128016" bIns="209961" numCol="1" spcCol="1270" anchor="t" anchorCtr="0">
            <a:noAutofit/>
          </a:bodyPr>
          <a:lstStyle/>
          <a:p>
            <a:pPr lvl="0" algn="ctr" defTabSz="800100">
              <a:lnSpc>
                <a:spcPct val="90000"/>
              </a:lnSpc>
              <a:spcBef>
                <a:spcPct val="0"/>
              </a:spcBef>
              <a:spcAft>
                <a:spcPct val="35000"/>
              </a:spcAft>
            </a:pPr>
            <a:r>
              <a:rPr lang="es-CL" sz="3600" kern="1200" dirty="0" smtClean="0"/>
              <a:t>2</a:t>
            </a:r>
            <a:endParaRPr lang="es-CL" sz="3600" kern="1200" dirty="0"/>
          </a:p>
        </p:txBody>
      </p:sp>
      <p:sp>
        <p:nvSpPr>
          <p:cNvPr id="14" name="Forma libre 13"/>
          <p:cNvSpPr/>
          <p:nvPr/>
        </p:nvSpPr>
        <p:spPr>
          <a:xfrm>
            <a:off x="1379184" y="4313279"/>
            <a:ext cx="886034" cy="820672"/>
          </a:xfrm>
          <a:custGeom>
            <a:avLst/>
            <a:gdLst>
              <a:gd name="connsiteX0" fmla="*/ 0 w 2171762"/>
              <a:gd name="connsiteY0" fmla="*/ 212072 h 424144"/>
              <a:gd name="connsiteX1" fmla="*/ 1085881 w 2171762"/>
              <a:gd name="connsiteY1" fmla="*/ 0 h 424144"/>
              <a:gd name="connsiteX2" fmla="*/ 2171762 w 2171762"/>
              <a:gd name="connsiteY2" fmla="*/ 212072 h 424144"/>
              <a:gd name="connsiteX3" fmla="*/ 1085881 w 2171762"/>
              <a:gd name="connsiteY3" fmla="*/ 424144 h 424144"/>
              <a:gd name="connsiteX4" fmla="*/ 0 w 2171762"/>
              <a:gd name="connsiteY4" fmla="*/ 212072 h 424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1762" h="424144">
                <a:moveTo>
                  <a:pt x="0" y="212072"/>
                </a:moveTo>
                <a:cubicBezTo>
                  <a:pt x="0" y="94948"/>
                  <a:pt x="486165" y="0"/>
                  <a:pt x="1085881" y="0"/>
                </a:cubicBezTo>
                <a:cubicBezTo>
                  <a:pt x="1685597" y="0"/>
                  <a:pt x="2171762" y="94948"/>
                  <a:pt x="2171762" y="212072"/>
                </a:cubicBezTo>
                <a:cubicBezTo>
                  <a:pt x="2171762" y="329196"/>
                  <a:pt x="1685597" y="424144"/>
                  <a:pt x="1085881" y="424144"/>
                </a:cubicBezTo>
                <a:cubicBezTo>
                  <a:pt x="486165" y="424144"/>
                  <a:pt x="0" y="329196"/>
                  <a:pt x="0" y="212072"/>
                </a:cubicBezTo>
                <a:close/>
              </a:path>
            </a:pathLst>
          </a:custGeom>
          <a:solidFill>
            <a:srgbClr val="4B8DCB"/>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128016" rIns="128016" bIns="209961" numCol="1" spcCol="1270" anchor="t" anchorCtr="0">
            <a:noAutofit/>
          </a:bodyPr>
          <a:lstStyle/>
          <a:p>
            <a:pPr lvl="0" algn="ctr" defTabSz="800100">
              <a:lnSpc>
                <a:spcPct val="90000"/>
              </a:lnSpc>
              <a:spcBef>
                <a:spcPct val="0"/>
              </a:spcBef>
              <a:spcAft>
                <a:spcPct val="35000"/>
              </a:spcAft>
            </a:pPr>
            <a:r>
              <a:rPr lang="es-CL" sz="3600" kern="1200" dirty="0" smtClean="0"/>
              <a:t>3</a:t>
            </a:r>
            <a:endParaRPr lang="es-CL" sz="3600" kern="1200" dirty="0"/>
          </a:p>
        </p:txBody>
      </p:sp>
    </p:spTree>
    <p:extLst>
      <p:ext uri="{BB962C8B-B14F-4D97-AF65-F5344CB8AC3E}">
        <p14:creationId xmlns:p14="http://schemas.microsoft.com/office/powerpoint/2010/main" val="2827692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ángulo 40"/>
          <p:cNvSpPr/>
          <p:nvPr/>
        </p:nvSpPr>
        <p:spPr>
          <a:xfrm>
            <a:off x="6786088" y="1502946"/>
            <a:ext cx="4921311" cy="3754874"/>
          </a:xfrm>
          <a:prstGeom prst="rect">
            <a:avLst/>
          </a:prstGeom>
        </p:spPr>
        <p:txBody>
          <a:bodyPr wrap="square">
            <a:spAutoFit/>
          </a:bodyPr>
          <a:lstStyle/>
          <a:p>
            <a:pPr algn="just"/>
            <a:endParaRPr lang="es-CL" dirty="0" smtClean="0"/>
          </a:p>
          <a:p>
            <a:pPr algn="just"/>
            <a:r>
              <a:rPr lang="es-CL" sz="2000" dirty="0" smtClean="0">
                <a:solidFill>
                  <a:schemeClr val="tx1">
                    <a:lumMod val="50000"/>
                    <a:lumOff val="50000"/>
                  </a:schemeClr>
                </a:solidFill>
                <a:latin typeface="Formata Light" pitchFamily="34" charset="0"/>
              </a:rPr>
              <a:t>El Marco Nacional de Cualificaciones para la Educación Superior define: </a:t>
            </a:r>
          </a:p>
          <a:p>
            <a:pPr algn="just"/>
            <a:endParaRPr lang="es-CL" sz="2000" dirty="0" smtClean="0">
              <a:solidFill>
                <a:schemeClr val="tx1">
                  <a:lumMod val="50000"/>
                  <a:lumOff val="50000"/>
                </a:schemeClr>
              </a:solidFill>
              <a:latin typeface="Formata Light" pitchFamily="34" charset="0"/>
            </a:endParaRPr>
          </a:p>
          <a:p>
            <a:pPr marL="342900" indent="-342900" algn="just">
              <a:buFont typeface="Wingdings" panose="05000000000000000000" pitchFamily="2" charset="2"/>
              <a:buChar char="§"/>
            </a:pPr>
            <a:r>
              <a:rPr lang="es-CL" sz="2000" dirty="0" smtClean="0">
                <a:solidFill>
                  <a:schemeClr val="tx1">
                    <a:lumMod val="50000"/>
                    <a:lumOff val="50000"/>
                  </a:schemeClr>
                </a:solidFill>
                <a:latin typeface="Formata Light" pitchFamily="34" charset="0"/>
              </a:rPr>
              <a:t>5 niveles de cualificación</a:t>
            </a:r>
          </a:p>
          <a:p>
            <a:pPr marL="342900" indent="-342900" algn="just">
              <a:buFont typeface="Wingdings" panose="05000000000000000000" pitchFamily="2" charset="2"/>
              <a:buChar char="§"/>
            </a:pPr>
            <a:r>
              <a:rPr lang="es-CL" sz="2000" dirty="0" smtClean="0">
                <a:solidFill>
                  <a:schemeClr val="tx1">
                    <a:lumMod val="50000"/>
                    <a:lumOff val="50000"/>
                  </a:schemeClr>
                </a:solidFill>
                <a:latin typeface="Formata Light" pitchFamily="34" charset="0"/>
              </a:rPr>
              <a:t>7 certificaciones </a:t>
            </a:r>
          </a:p>
          <a:p>
            <a:pPr marL="342900" indent="-342900" algn="just">
              <a:buFont typeface="Wingdings" panose="05000000000000000000" pitchFamily="2" charset="2"/>
              <a:buChar char="§"/>
            </a:pPr>
            <a:r>
              <a:rPr lang="es-CL" sz="2000" dirty="0">
                <a:solidFill>
                  <a:schemeClr val="tx1">
                    <a:lumMod val="50000"/>
                    <a:lumOff val="50000"/>
                  </a:schemeClr>
                </a:solidFill>
                <a:latin typeface="Formata Light" pitchFamily="34" charset="0"/>
              </a:rPr>
              <a:t>D</a:t>
            </a:r>
            <a:r>
              <a:rPr lang="es-CL" sz="2000" dirty="0" smtClean="0">
                <a:solidFill>
                  <a:schemeClr val="tx1">
                    <a:lumMod val="50000"/>
                    <a:lumOff val="50000"/>
                  </a:schemeClr>
                </a:solidFill>
                <a:latin typeface="Formata Light" pitchFamily="34" charset="0"/>
              </a:rPr>
              <a:t>escriptores de aprendizaje</a:t>
            </a:r>
            <a:r>
              <a:rPr lang="es-CL" sz="2000" dirty="0">
                <a:solidFill>
                  <a:schemeClr val="tx1">
                    <a:lumMod val="50000"/>
                    <a:lumOff val="50000"/>
                  </a:schemeClr>
                </a:solidFill>
                <a:latin typeface="Formata Light" pitchFamily="34" charset="0"/>
              </a:rPr>
              <a:t> </a:t>
            </a:r>
            <a:r>
              <a:rPr lang="es-CL" sz="2000" dirty="0" smtClean="0">
                <a:solidFill>
                  <a:schemeClr val="tx1">
                    <a:lumMod val="50000"/>
                    <a:lumOff val="50000"/>
                  </a:schemeClr>
                </a:solidFill>
                <a:latin typeface="Formata Light" pitchFamily="34" charset="0"/>
              </a:rPr>
              <a:t>para cada nivel y certificación </a:t>
            </a:r>
          </a:p>
          <a:p>
            <a:pPr marL="342900" indent="-342900" algn="just">
              <a:buFont typeface="Wingdings" panose="05000000000000000000" pitchFamily="2" charset="2"/>
              <a:buChar char="§"/>
            </a:pPr>
            <a:r>
              <a:rPr lang="es-CL" sz="2000" dirty="0" smtClean="0">
                <a:solidFill>
                  <a:schemeClr val="tx1">
                    <a:lumMod val="50000"/>
                    <a:lumOff val="50000"/>
                  </a:schemeClr>
                </a:solidFill>
                <a:latin typeface="Formata Light" pitchFamily="34" charset="0"/>
              </a:rPr>
              <a:t>Un volumen de aprendizaje, expresado mediante el Sistema de Créditos académicos Transferibles (SCT Chile).	</a:t>
            </a:r>
          </a:p>
        </p:txBody>
      </p:sp>
      <p:sp>
        <p:nvSpPr>
          <p:cNvPr id="42" name="Título 1"/>
          <p:cNvSpPr txBox="1">
            <a:spLocks/>
          </p:cNvSpPr>
          <p:nvPr/>
        </p:nvSpPr>
        <p:spPr bwMode="gray">
          <a:xfrm>
            <a:off x="6448300" y="2304510"/>
            <a:ext cx="5018255" cy="2151746"/>
          </a:xfrm>
          <a:prstGeom prst="rect">
            <a:avLst/>
          </a:prstGeom>
        </p:spPr>
        <p:txBody>
          <a:bodyPr vert="horz" lIns="68580" tIns="34290" rIns="68580" bIns="3429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CL" sz="2400" b="1" dirty="0">
                <a:solidFill>
                  <a:srgbClr val="4B8DCB"/>
                </a:solidFill>
                <a:latin typeface="Cambria" panose="02040503050406030204" pitchFamily="18" charset="0"/>
                <a:ea typeface="Verdana" panose="020B0604030504040204" pitchFamily="34" charset="0"/>
                <a:cs typeface="Verdana" panose="020B0604030504040204" pitchFamily="34" charset="0"/>
              </a:rPr>
              <a:t>Estructura del Marco </a:t>
            </a:r>
            <a:r>
              <a:rPr lang="es-CL" sz="2400" b="1" dirty="0" smtClean="0">
                <a:solidFill>
                  <a:srgbClr val="4B8DCB"/>
                </a:solidFill>
                <a:latin typeface="Cambria" panose="02040503050406030204" pitchFamily="18" charset="0"/>
                <a:ea typeface="Verdana" panose="020B0604030504040204" pitchFamily="34" charset="0"/>
                <a:cs typeface="Verdana" panose="020B0604030504040204" pitchFamily="34" charset="0"/>
              </a:rPr>
              <a:t>Nacional </a:t>
            </a:r>
            <a:r>
              <a:rPr lang="es-CL" sz="2400" b="1" dirty="0">
                <a:solidFill>
                  <a:srgbClr val="4B8DCB"/>
                </a:solidFill>
                <a:latin typeface="Cambria" panose="02040503050406030204" pitchFamily="18" charset="0"/>
                <a:ea typeface="Verdana" panose="020B0604030504040204" pitchFamily="34" charset="0"/>
                <a:cs typeface="Verdana" panose="020B0604030504040204" pitchFamily="34" charset="0"/>
              </a:rPr>
              <a:t>de Cualificaciones para la Educación Superior</a:t>
            </a:r>
          </a:p>
        </p:txBody>
      </p:sp>
      <p:pic>
        <p:nvPicPr>
          <p:cNvPr id="4" name="Picture 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027" y="559071"/>
            <a:ext cx="5979273" cy="5884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551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2"/>
                                        </p:tgtEl>
                                      </p:cBhvr>
                                    </p:animEffect>
                                    <p:set>
                                      <p:cBhvr>
                                        <p:cTn id="7" dur="1" fill="hold">
                                          <p:stCondLst>
                                            <p:cond delay="499"/>
                                          </p:stCondLst>
                                        </p:cTn>
                                        <p:tgtEl>
                                          <p:spTgt spid="42"/>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8068" y="137291"/>
            <a:ext cx="8933586" cy="400110"/>
          </a:xfrm>
          <a:prstGeom prst="rect">
            <a:avLst/>
          </a:prstGeom>
          <a:noFill/>
        </p:spPr>
        <p:txBody>
          <a:bodyPr wrap="square" rtlCol="0">
            <a:spAutoFit/>
          </a:bodyPr>
          <a:lstStyle/>
          <a:p>
            <a:r>
              <a:rPr lang="es-CL" sz="2000" dirty="0" smtClean="0">
                <a:solidFill>
                  <a:schemeClr val="tx1">
                    <a:lumMod val="50000"/>
                    <a:lumOff val="50000"/>
                  </a:schemeClr>
                </a:solidFill>
                <a:latin typeface="Formata Light" pitchFamily="34" charset="0"/>
              </a:rPr>
              <a:t>Dimensiones para el desarrollo de los descriptores</a:t>
            </a:r>
            <a:endParaRPr lang="es-CL" sz="2000" dirty="0">
              <a:solidFill>
                <a:schemeClr val="tx1">
                  <a:lumMod val="50000"/>
                  <a:lumOff val="50000"/>
                </a:schemeClr>
              </a:solidFill>
              <a:latin typeface="Formata Light" pitchFamily="34" charset="0"/>
            </a:endParaRPr>
          </a:p>
        </p:txBody>
      </p:sp>
      <p:cxnSp>
        <p:nvCxnSpPr>
          <p:cNvPr id="3" name="Conector recto 2"/>
          <p:cNvCxnSpPr/>
          <p:nvPr/>
        </p:nvCxnSpPr>
        <p:spPr>
          <a:xfrm>
            <a:off x="0" y="613630"/>
            <a:ext cx="8988136" cy="9825"/>
          </a:xfrm>
          <a:prstGeom prst="line">
            <a:avLst/>
          </a:prstGeom>
          <a:ln w="19050">
            <a:solidFill>
              <a:srgbClr val="4EA19E"/>
            </a:solidFill>
            <a:prstDash val="sysDash"/>
          </a:ln>
        </p:spPr>
        <p:style>
          <a:lnRef idx="1">
            <a:schemeClr val="accent1"/>
          </a:lnRef>
          <a:fillRef idx="0">
            <a:schemeClr val="accent1"/>
          </a:fillRef>
          <a:effectRef idx="0">
            <a:schemeClr val="accent1"/>
          </a:effectRef>
          <a:fontRef idx="minor">
            <a:schemeClr val="tx1"/>
          </a:fontRef>
        </p:style>
      </p:cxnSp>
      <p:sp>
        <p:nvSpPr>
          <p:cNvPr id="4" name="Rectángulo redondeado 3"/>
          <p:cNvSpPr/>
          <p:nvPr/>
        </p:nvSpPr>
        <p:spPr>
          <a:xfrm>
            <a:off x="1696945" y="1441569"/>
            <a:ext cx="4322076" cy="2410691"/>
          </a:xfrm>
          <a:prstGeom prst="roundRect">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solidFill>
                  <a:schemeClr val="tx1">
                    <a:lumMod val="65000"/>
                    <a:lumOff val="35000"/>
                  </a:schemeClr>
                </a:solidFill>
                <a:latin typeface="Formata Light" pitchFamily="34" charset="0"/>
              </a:rPr>
              <a:t>Resultados de aprendizaje que refieren al dominio de contenidos propios de un área profesional o disciplinaria. </a:t>
            </a:r>
          </a:p>
        </p:txBody>
      </p:sp>
      <p:sp>
        <p:nvSpPr>
          <p:cNvPr id="5" name="Rectángulo redondeado 4"/>
          <p:cNvSpPr/>
          <p:nvPr/>
        </p:nvSpPr>
        <p:spPr>
          <a:xfrm>
            <a:off x="3989546" y="4010324"/>
            <a:ext cx="4322076" cy="2410691"/>
          </a:xfrm>
          <a:prstGeom prst="roundRect">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solidFill>
                  <a:schemeClr val="tx1">
                    <a:lumMod val="65000"/>
                    <a:lumOff val="35000"/>
                  </a:schemeClr>
                </a:solidFill>
                <a:latin typeface="Formata Light" pitchFamily="34" charset="0"/>
              </a:rPr>
              <a:t>Conjunto de resultados de aprendizaje que refieren a la aplicación del conocimiento y las habilidades en un contexto determinado.</a:t>
            </a:r>
          </a:p>
        </p:txBody>
      </p:sp>
      <p:sp>
        <p:nvSpPr>
          <p:cNvPr id="6" name="Rectángulo 5"/>
          <p:cNvSpPr/>
          <p:nvPr/>
        </p:nvSpPr>
        <p:spPr>
          <a:xfrm>
            <a:off x="6600027" y="5914411"/>
            <a:ext cx="3730336" cy="612967"/>
          </a:xfrm>
          <a:prstGeom prst="rect">
            <a:avLst/>
          </a:prstGeom>
          <a:solidFill>
            <a:srgbClr val="4EA19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latin typeface="Formata Light" pitchFamily="34" charset="0"/>
              </a:rPr>
              <a:t>COMPETENCIA</a:t>
            </a:r>
            <a:endParaRPr lang="es-CL" dirty="0">
              <a:latin typeface="Formata Light" pitchFamily="34" charset="0"/>
            </a:endParaRPr>
          </a:p>
        </p:txBody>
      </p:sp>
      <p:sp>
        <p:nvSpPr>
          <p:cNvPr id="7" name="Rectángulo redondeado 6"/>
          <p:cNvSpPr/>
          <p:nvPr/>
        </p:nvSpPr>
        <p:spPr>
          <a:xfrm>
            <a:off x="6150584" y="1441569"/>
            <a:ext cx="4322076" cy="2410691"/>
          </a:xfrm>
          <a:prstGeom prst="roundRect">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solidFill>
                  <a:schemeClr val="tx1">
                    <a:lumMod val="65000"/>
                    <a:lumOff val="35000"/>
                  </a:schemeClr>
                </a:solidFill>
                <a:latin typeface="Formata Light" pitchFamily="34" charset="0"/>
              </a:rPr>
              <a:t>Conjunto de resultados de aprendizaje que refieren a la capacidad del egresado en el dominio del “saber hacer”.</a:t>
            </a:r>
          </a:p>
        </p:txBody>
      </p:sp>
      <p:grpSp>
        <p:nvGrpSpPr>
          <p:cNvPr id="8" name="Grupo 7"/>
          <p:cNvGrpSpPr/>
          <p:nvPr/>
        </p:nvGrpSpPr>
        <p:grpSpPr>
          <a:xfrm>
            <a:off x="5146344" y="2855824"/>
            <a:ext cx="1745353" cy="1830481"/>
            <a:chOff x="5454072" y="2496443"/>
            <a:chExt cx="1585123" cy="1699948"/>
          </a:xfrm>
          <a:scene3d>
            <a:camera prst="orthographicFront">
              <a:rot lat="0" lon="0" rev="0"/>
            </a:camera>
            <a:lightRig rig="contrasting" dir="t">
              <a:rot lat="0" lon="0" rev="7800000"/>
            </a:lightRig>
          </a:scene3d>
        </p:grpSpPr>
        <p:sp>
          <p:nvSpPr>
            <p:cNvPr id="9" name="57 Forma libre"/>
            <p:cNvSpPr/>
            <p:nvPr/>
          </p:nvSpPr>
          <p:spPr>
            <a:xfrm>
              <a:off x="6443381" y="2820381"/>
              <a:ext cx="577108" cy="465759"/>
            </a:xfrm>
            <a:custGeom>
              <a:avLst/>
              <a:gdLst>
                <a:gd name="connsiteX0" fmla="*/ 0 w 1322717"/>
                <a:gd name="connsiteY0" fmla="*/ 218536 h 1029419"/>
                <a:gd name="connsiteX1" fmla="*/ 1322717 w 1322717"/>
                <a:gd name="connsiteY1" fmla="*/ 0 h 1029419"/>
                <a:gd name="connsiteX2" fmla="*/ 759125 w 1322717"/>
                <a:gd name="connsiteY2" fmla="*/ 1029419 h 1029419"/>
                <a:gd name="connsiteX3" fmla="*/ 120770 w 1322717"/>
                <a:gd name="connsiteY3" fmla="*/ 862642 h 1029419"/>
                <a:gd name="connsiteX4" fmla="*/ 0 w 1322717"/>
                <a:gd name="connsiteY4" fmla="*/ 218536 h 10294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717" h="1029419">
                  <a:moveTo>
                    <a:pt x="0" y="218536"/>
                  </a:moveTo>
                  <a:lnTo>
                    <a:pt x="1322717" y="0"/>
                  </a:lnTo>
                  <a:lnTo>
                    <a:pt x="759125" y="1029419"/>
                  </a:lnTo>
                  <a:lnTo>
                    <a:pt x="120770" y="862642"/>
                  </a:lnTo>
                  <a:lnTo>
                    <a:pt x="0" y="218536"/>
                  </a:lnTo>
                  <a:close/>
                </a:path>
              </a:pathLst>
            </a:custGeom>
            <a:solidFill>
              <a:srgbClr val="85B46C"/>
            </a:solidFill>
            <a:ln>
              <a:noFill/>
            </a:ln>
            <a:effectLst/>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750">
                <a:latin typeface="Formata Light" pitchFamily="34" charset="0"/>
              </a:endParaRPr>
            </a:p>
          </p:txBody>
        </p:sp>
        <p:sp>
          <p:nvSpPr>
            <p:cNvPr id="10" name="56 Forma libre"/>
            <p:cNvSpPr/>
            <p:nvPr/>
          </p:nvSpPr>
          <p:spPr>
            <a:xfrm>
              <a:off x="6457068" y="3386282"/>
              <a:ext cx="582127" cy="460555"/>
            </a:xfrm>
            <a:custGeom>
              <a:avLst/>
              <a:gdLst>
                <a:gd name="connsiteX0" fmla="*/ 0 w 1334219"/>
                <a:gd name="connsiteY0" fmla="*/ 828136 h 1017917"/>
                <a:gd name="connsiteX1" fmla="*/ 1334219 w 1334219"/>
                <a:gd name="connsiteY1" fmla="*/ 1017917 h 1017917"/>
                <a:gd name="connsiteX2" fmla="*/ 770627 w 1334219"/>
                <a:gd name="connsiteY2" fmla="*/ 0 h 1017917"/>
                <a:gd name="connsiteX3" fmla="*/ 97766 w 1334219"/>
                <a:gd name="connsiteY3" fmla="*/ 132272 h 1017917"/>
                <a:gd name="connsiteX4" fmla="*/ 0 w 1334219"/>
                <a:gd name="connsiteY4" fmla="*/ 828136 h 1017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4219" h="1017917">
                  <a:moveTo>
                    <a:pt x="0" y="828136"/>
                  </a:moveTo>
                  <a:lnTo>
                    <a:pt x="1334219" y="1017917"/>
                  </a:lnTo>
                  <a:lnTo>
                    <a:pt x="770627" y="0"/>
                  </a:lnTo>
                  <a:lnTo>
                    <a:pt x="97766" y="132272"/>
                  </a:lnTo>
                  <a:lnTo>
                    <a:pt x="0" y="828136"/>
                  </a:lnTo>
                  <a:close/>
                </a:path>
              </a:pathLst>
            </a:custGeom>
            <a:solidFill>
              <a:srgbClr val="F58357"/>
            </a:solidFill>
            <a:ln>
              <a:noFill/>
            </a:ln>
            <a:effectLst/>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750">
                <a:latin typeface="Formata Light" pitchFamily="34" charset="0"/>
              </a:endParaRPr>
            </a:p>
          </p:txBody>
        </p:sp>
        <p:sp>
          <p:nvSpPr>
            <p:cNvPr id="11" name="49 Forma libre"/>
            <p:cNvSpPr/>
            <p:nvPr/>
          </p:nvSpPr>
          <p:spPr>
            <a:xfrm>
              <a:off x="5979789" y="3555471"/>
              <a:ext cx="481677" cy="640920"/>
            </a:xfrm>
            <a:custGeom>
              <a:avLst/>
              <a:gdLst>
                <a:gd name="connsiteX0" fmla="*/ 182880 w 1116330"/>
                <a:gd name="connsiteY0" fmla="*/ 1443990 h 1443990"/>
                <a:gd name="connsiteX1" fmla="*/ 0 w 1116330"/>
                <a:gd name="connsiteY1" fmla="*/ 140970 h 1443990"/>
                <a:gd name="connsiteX2" fmla="*/ 666750 w 1116330"/>
                <a:gd name="connsiteY2" fmla="*/ 0 h 1443990"/>
                <a:gd name="connsiteX3" fmla="*/ 1116330 w 1116330"/>
                <a:gd name="connsiteY3" fmla="*/ 495300 h 1443990"/>
                <a:gd name="connsiteX4" fmla="*/ 182880 w 1116330"/>
                <a:gd name="connsiteY4" fmla="*/ 1443990 h 144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6330" h="1443990">
                  <a:moveTo>
                    <a:pt x="182880" y="1443990"/>
                  </a:moveTo>
                  <a:lnTo>
                    <a:pt x="0" y="140970"/>
                  </a:lnTo>
                  <a:lnTo>
                    <a:pt x="666750" y="0"/>
                  </a:lnTo>
                  <a:lnTo>
                    <a:pt x="1116330" y="495300"/>
                  </a:lnTo>
                  <a:lnTo>
                    <a:pt x="182880" y="1443990"/>
                  </a:lnTo>
                  <a:close/>
                </a:path>
              </a:pathLst>
            </a:custGeom>
            <a:solidFill>
              <a:srgbClr val="9077B6"/>
            </a:solidFill>
            <a:ln>
              <a:noFill/>
            </a:ln>
            <a:effectLst/>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750">
                <a:latin typeface="Formata Light" pitchFamily="34" charset="0"/>
              </a:endParaRPr>
            </a:p>
          </p:txBody>
        </p:sp>
        <p:sp>
          <p:nvSpPr>
            <p:cNvPr id="12" name="47 Forma libre"/>
            <p:cNvSpPr/>
            <p:nvPr/>
          </p:nvSpPr>
          <p:spPr>
            <a:xfrm>
              <a:off x="5454072" y="3082006"/>
              <a:ext cx="673726" cy="544373"/>
            </a:xfrm>
            <a:custGeom>
              <a:avLst/>
              <a:gdLst>
                <a:gd name="connsiteX0" fmla="*/ 1199767 w 1528092"/>
                <a:gd name="connsiteY0" fmla="*/ 0 h 1184424"/>
                <a:gd name="connsiteX1" fmla="*/ 1528092 w 1528092"/>
                <a:gd name="connsiteY1" fmla="*/ 576870 h 1184424"/>
                <a:gd name="connsiteX2" fmla="*/ 1208972 w 1528092"/>
                <a:gd name="connsiteY2" fmla="*/ 1184424 h 1184424"/>
                <a:gd name="connsiteX3" fmla="*/ 0 w 1528092"/>
                <a:gd name="connsiteY3" fmla="*/ 595280 h 1184424"/>
                <a:gd name="connsiteX4" fmla="*/ 1199767 w 1528092"/>
                <a:gd name="connsiteY4" fmla="*/ 0 h 1184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8092" h="1184424">
                  <a:moveTo>
                    <a:pt x="1199767" y="0"/>
                  </a:moveTo>
                  <a:lnTo>
                    <a:pt x="1528092" y="576870"/>
                  </a:lnTo>
                  <a:lnTo>
                    <a:pt x="1208972" y="1184424"/>
                  </a:lnTo>
                  <a:lnTo>
                    <a:pt x="0" y="595280"/>
                  </a:lnTo>
                  <a:lnTo>
                    <a:pt x="1199767" y="0"/>
                  </a:lnTo>
                  <a:close/>
                </a:path>
              </a:pathLst>
            </a:custGeom>
            <a:solidFill>
              <a:srgbClr val="4B8DCB"/>
            </a:solidFill>
            <a:ln>
              <a:noFill/>
            </a:ln>
            <a:effectLst/>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350">
                <a:latin typeface="Formata Light" pitchFamily="34" charset="0"/>
              </a:endParaRPr>
            </a:p>
          </p:txBody>
        </p:sp>
        <p:sp>
          <p:nvSpPr>
            <p:cNvPr id="13" name="48 Forma libre"/>
            <p:cNvSpPr/>
            <p:nvPr/>
          </p:nvSpPr>
          <p:spPr>
            <a:xfrm>
              <a:off x="5964232" y="2496443"/>
              <a:ext cx="487590" cy="636658"/>
            </a:xfrm>
            <a:custGeom>
              <a:avLst/>
              <a:gdLst>
                <a:gd name="connsiteX0" fmla="*/ 171450 w 1123950"/>
                <a:gd name="connsiteY0" fmla="*/ 0 h 1424940"/>
                <a:gd name="connsiteX1" fmla="*/ 0 w 1123950"/>
                <a:gd name="connsiteY1" fmla="*/ 1322070 h 1424940"/>
                <a:gd name="connsiteX2" fmla="*/ 659130 w 1123950"/>
                <a:gd name="connsiteY2" fmla="*/ 1424940 h 1424940"/>
                <a:gd name="connsiteX3" fmla="*/ 1123950 w 1123950"/>
                <a:gd name="connsiteY3" fmla="*/ 937260 h 1424940"/>
                <a:gd name="connsiteX4" fmla="*/ 171450 w 1123950"/>
                <a:gd name="connsiteY4" fmla="*/ 0 h 1424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950" h="1424940">
                  <a:moveTo>
                    <a:pt x="171450" y="0"/>
                  </a:moveTo>
                  <a:lnTo>
                    <a:pt x="0" y="1322070"/>
                  </a:lnTo>
                  <a:lnTo>
                    <a:pt x="659130" y="1424940"/>
                  </a:lnTo>
                  <a:lnTo>
                    <a:pt x="1123950" y="937260"/>
                  </a:lnTo>
                  <a:lnTo>
                    <a:pt x="171450" y="0"/>
                  </a:lnTo>
                  <a:close/>
                </a:path>
              </a:pathLst>
            </a:custGeom>
            <a:solidFill>
              <a:srgbClr val="4EA19E"/>
            </a:solidFill>
            <a:ln>
              <a:noFill/>
            </a:ln>
            <a:effectLst/>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350">
                <a:latin typeface="Formata Light" pitchFamily="34" charset="0"/>
              </a:endParaRPr>
            </a:p>
          </p:txBody>
        </p:sp>
      </p:grpSp>
      <p:sp>
        <p:nvSpPr>
          <p:cNvPr id="14" name="Rectángulo 6"/>
          <p:cNvSpPr/>
          <p:nvPr/>
        </p:nvSpPr>
        <p:spPr>
          <a:xfrm>
            <a:off x="1390529" y="3417894"/>
            <a:ext cx="2023921" cy="426553"/>
          </a:xfrm>
          <a:prstGeom prst="roundRect">
            <a:avLst/>
          </a:prstGeom>
          <a:solidFill>
            <a:srgbClr val="9077B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Profundidad</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15" name="Rectángulo 6"/>
          <p:cNvSpPr/>
          <p:nvPr/>
        </p:nvSpPr>
        <p:spPr>
          <a:xfrm>
            <a:off x="1390529" y="2813088"/>
            <a:ext cx="2023921" cy="393904"/>
          </a:xfrm>
          <a:prstGeom prst="roundRect">
            <a:avLst/>
          </a:prstGeom>
          <a:solidFill>
            <a:srgbClr val="9077B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Amplitud</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16" name="Rectángulo 6"/>
          <p:cNvSpPr/>
          <p:nvPr/>
        </p:nvSpPr>
        <p:spPr>
          <a:xfrm>
            <a:off x="1395325" y="2232867"/>
            <a:ext cx="2023921" cy="366517"/>
          </a:xfrm>
          <a:prstGeom prst="roundRect">
            <a:avLst/>
          </a:prstGeom>
          <a:solidFill>
            <a:srgbClr val="9077B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Tipo</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17" name="Rectángulo 6"/>
          <p:cNvSpPr/>
          <p:nvPr/>
        </p:nvSpPr>
        <p:spPr>
          <a:xfrm>
            <a:off x="8697316" y="2143920"/>
            <a:ext cx="2023921" cy="389554"/>
          </a:xfrm>
          <a:prstGeom prst="roundRect">
            <a:avLst/>
          </a:prstGeom>
          <a:solidFill>
            <a:srgbClr val="F58357"/>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Cognitivas </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18" name="Rectángulo 6"/>
          <p:cNvSpPr/>
          <p:nvPr/>
        </p:nvSpPr>
        <p:spPr>
          <a:xfrm>
            <a:off x="8697315" y="3455397"/>
            <a:ext cx="2023921" cy="396979"/>
          </a:xfrm>
          <a:prstGeom prst="roundRect">
            <a:avLst/>
          </a:prstGeom>
          <a:solidFill>
            <a:srgbClr val="F58357"/>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Comunicacionales</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19" name="Rectángulo 6"/>
          <p:cNvSpPr/>
          <p:nvPr/>
        </p:nvSpPr>
        <p:spPr>
          <a:xfrm>
            <a:off x="8697316" y="2754868"/>
            <a:ext cx="2023921" cy="396979"/>
          </a:xfrm>
          <a:prstGeom prst="roundRect">
            <a:avLst/>
          </a:prstGeom>
          <a:solidFill>
            <a:srgbClr val="F58357"/>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Técnicas </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20" name="Rectángulo 6"/>
          <p:cNvSpPr/>
          <p:nvPr/>
        </p:nvSpPr>
        <p:spPr>
          <a:xfrm>
            <a:off x="4211735" y="4934125"/>
            <a:ext cx="2023921" cy="396979"/>
          </a:xfrm>
          <a:prstGeom prst="roundRect">
            <a:avLst/>
          </a:prstGeom>
          <a:solidFill>
            <a:srgbClr val="4EA19E"/>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Autonomía </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21" name="Rectángulo 6"/>
          <p:cNvSpPr/>
          <p:nvPr/>
        </p:nvSpPr>
        <p:spPr>
          <a:xfrm>
            <a:off x="4211735" y="5480467"/>
            <a:ext cx="2023921" cy="396979"/>
          </a:xfrm>
          <a:prstGeom prst="roundRect">
            <a:avLst/>
          </a:prstGeom>
          <a:solidFill>
            <a:srgbClr val="4EA19E"/>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Trabajo con otros </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22" name="Rectángulo 6"/>
          <p:cNvSpPr/>
          <p:nvPr/>
        </p:nvSpPr>
        <p:spPr>
          <a:xfrm>
            <a:off x="4211735" y="6021709"/>
            <a:ext cx="2023921" cy="396979"/>
          </a:xfrm>
          <a:prstGeom prst="roundRect">
            <a:avLst/>
          </a:prstGeom>
          <a:solidFill>
            <a:srgbClr val="4EA19E"/>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200" b="1" dirty="0">
                <a:solidFill>
                  <a:schemeClr val="bg1"/>
                </a:solidFill>
                <a:latin typeface="Formata Light" pitchFamily="34" charset="0"/>
                <a:ea typeface="Verdana" panose="020B0604030504040204" pitchFamily="34" charset="0"/>
                <a:cs typeface="Verdana" panose="020B0604030504040204" pitchFamily="34" charset="0"/>
              </a:rPr>
              <a:t>É</a:t>
            </a:r>
            <a:r>
              <a:rPr lang="es-ES" sz="1200" b="1" dirty="0" smtClean="0">
                <a:solidFill>
                  <a:schemeClr val="bg1"/>
                </a:solidFill>
                <a:latin typeface="Formata Light" pitchFamily="34" charset="0"/>
                <a:ea typeface="Verdana" panose="020B0604030504040204" pitchFamily="34" charset="0"/>
                <a:cs typeface="Verdana" panose="020B0604030504040204" pitchFamily="34" charset="0"/>
              </a:rPr>
              <a:t>tica y Responsabilidad </a:t>
            </a:r>
            <a:endParaRPr lang="es-ES" sz="1200" b="1" dirty="0">
              <a:solidFill>
                <a:schemeClr val="bg1"/>
              </a:solidFill>
              <a:latin typeface="Formata Light" pitchFamily="34" charset="0"/>
              <a:ea typeface="Verdana" panose="020B0604030504040204" pitchFamily="34" charset="0"/>
              <a:cs typeface="Verdana" panose="020B0604030504040204" pitchFamily="34" charset="0"/>
            </a:endParaRPr>
          </a:p>
        </p:txBody>
      </p:sp>
      <p:sp>
        <p:nvSpPr>
          <p:cNvPr id="23" name="Rectángulo 22"/>
          <p:cNvSpPr/>
          <p:nvPr/>
        </p:nvSpPr>
        <p:spPr>
          <a:xfrm>
            <a:off x="489299" y="1345772"/>
            <a:ext cx="3730336" cy="612967"/>
          </a:xfrm>
          <a:prstGeom prst="rect">
            <a:avLst/>
          </a:prstGeom>
          <a:solidFill>
            <a:srgbClr val="9077B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latin typeface="Formata Light" pitchFamily="34" charset="0"/>
              </a:rPr>
              <a:t>CONOCIMIENTOS</a:t>
            </a:r>
            <a:endParaRPr lang="es-CL" dirty="0">
              <a:latin typeface="Formata Light" pitchFamily="34" charset="0"/>
            </a:endParaRPr>
          </a:p>
        </p:txBody>
      </p:sp>
      <p:sp>
        <p:nvSpPr>
          <p:cNvPr id="24" name="Rectángulo 23"/>
          <p:cNvSpPr/>
          <p:nvPr/>
        </p:nvSpPr>
        <p:spPr>
          <a:xfrm>
            <a:off x="7820967" y="1369381"/>
            <a:ext cx="3730336" cy="612967"/>
          </a:xfrm>
          <a:prstGeom prst="rect">
            <a:avLst/>
          </a:prstGeom>
          <a:solidFill>
            <a:srgbClr val="F5835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latin typeface="Formata Light" pitchFamily="34" charset="0"/>
              </a:rPr>
              <a:t>HABILIDADES</a:t>
            </a:r>
            <a:endParaRPr lang="es-CL" dirty="0">
              <a:latin typeface="Formata Light" pitchFamily="34" charset="0"/>
            </a:endParaRPr>
          </a:p>
        </p:txBody>
      </p:sp>
    </p:spTree>
    <p:extLst>
      <p:ext uri="{BB962C8B-B14F-4D97-AF65-F5344CB8AC3E}">
        <p14:creationId xmlns:p14="http://schemas.microsoft.com/office/powerpoint/2010/main" val="314377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fill="hold"/>
                                        <p:tgtEl>
                                          <p:spTgt spid="22"/>
                                        </p:tgtEl>
                                        <p:attrNameLst>
                                          <p:attrName>ppt_x</p:attrName>
                                        </p:attrNameLst>
                                      </p:cBhvr>
                                      <p:tavLst>
                                        <p:tav tm="0">
                                          <p:val>
                                            <p:strVal val="#ppt_x"/>
                                          </p:val>
                                        </p:tav>
                                        <p:tav tm="100000">
                                          <p:val>
                                            <p:strVal val="#ppt_x"/>
                                          </p:val>
                                        </p:tav>
                                      </p:tavLst>
                                    </p:anim>
                                    <p:anim calcmode="lin" valueType="num">
                                      <p:cBhvr additive="base">
                                        <p:cTn id="40" dur="500" fill="hold"/>
                                        <p:tgtEl>
                                          <p:spTgt spid="22"/>
                                        </p:tgtEl>
                                        <p:attrNameLst>
                                          <p:attrName>ppt_y</p:attrName>
                                        </p:attrNameLst>
                                      </p:cBhvr>
                                      <p:tavLst>
                                        <p:tav tm="0">
                                          <p:val>
                                            <p:strVal val="1+#ppt_h/2"/>
                                          </p:val>
                                        </p:tav>
                                        <p:tav tm="100000">
                                          <p:val>
                                            <p:strVal val="#ppt_y"/>
                                          </p:val>
                                        </p:tav>
                                      </p:tavLst>
                                    </p:anim>
                                  </p:childTnLst>
                                </p:cTn>
                              </p:par>
                              <p:par>
                                <p:cTn id="41" presetID="10" presetClass="exit" presetSubtype="0" fill="hold" grpId="0" nodeType="withEffect">
                                  <p:stCondLst>
                                    <p:cond delay="0"/>
                                  </p:stCondLst>
                                  <p:childTnLst>
                                    <p:animEffect transition="out" filter="fade">
                                      <p:cBhvr>
                                        <p:cTn id="42" dur="500"/>
                                        <p:tgtEl>
                                          <p:spTgt spid="4"/>
                                        </p:tgtEl>
                                      </p:cBhvr>
                                    </p:animEffect>
                                    <p:set>
                                      <p:cBhvr>
                                        <p:cTn id="43" dur="1" fill="hold">
                                          <p:stCondLst>
                                            <p:cond delay="499"/>
                                          </p:stCondLst>
                                        </p:cTn>
                                        <p:tgtEl>
                                          <p:spTgt spid="4"/>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500"/>
                                        <p:tgtEl>
                                          <p:spTgt spid="7"/>
                                        </p:tgtEl>
                                      </p:cBhvr>
                                    </p:animEffect>
                                    <p:set>
                                      <p:cBhvr>
                                        <p:cTn id="46" dur="1" fill="hold">
                                          <p:stCondLst>
                                            <p:cond delay="499"/>
                                          </p:stCondLst>
                                        </p:cTn>
                                        <p:tgtEl>
                                          <p:spTgt spid="7"/>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5"/>
                                        </p:tgtEl>
                                      </p:cBhvr>
                                    </p:animEffect>
                                    <p:set>
                                      <p:cBhvr>
                                        <p:cTn id="49"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99216" y="2693616"/>
            <a:ext cx="7299610" cy="1077218"/>
          </a:xfrm>
          <a:prstGeom prst="rect">
            <a:avLst/>
          </a:prstGeom>
        </p:spPr>
        <p:txBody>
          <a:bodyPr wrap="square">
            <a:spAutoFit/>
          </a:bodyPr>
          <a:lstStyle/>
          <a:p>
            <a:pPr algn="ctr"/>
            <a:r>
              <a:rPr lang="es-CL" sz="3200" b="1" dirty="0">
                <a:solidFill>
                  <a:srgbClr val="4EA19E"/>
                </a:solidFill>
                <a:latin typeface="Formata Regular"/>
              </a:rPr>
              <a:t>DESCRIPTORES </a:t>
            </a:r>
            <a:endParaRPr lang="es-CL" sz="3200" b="1" dirty="0" smtClean="0">
              <a:solidFill>
                <a:srgbClr val="4EA19E"/>
              </a:solidFill>
              <a:latin typeface="Formata Regular"/>
            </a:endParaRPr>
          </a:p>
          <a:p>
            <a:pPr algn="ctr"/>
            <a:r>
              <a:rPr lang="es-CL" sz="3200" b="1" dirty="0" smtClean="0">
                <a:solidFill>
                  <a:srgbClr val="4EA19E"/>
                </a:solidFill>
                <a:latin typeface="Formata Regular"/>
              </a:rPr>
              <a:t>NIVEL 4</a:t>
            </a:r>
            <a:endParaRPr lang="es-CL" sz="3200" b="1" dirty="0">
              <a:solidFill>
                <a:srgbClr val="4EA19E"/>
              </a:solidFill>
              <a:latin typeface="Formata Regular"/>
            </a:endParaRPr>
          </a:p>
        </p:txBody>
      </p:sp>
    </p:spTree>
    <p:extLst>
      <p:ext uri="{BB962C8B-B14F-4D97-AF65-F5344CB8AC3E}">
        <p14:creationId xmlns:p14="http://schemas.microsoft.com/office/powerpoint/2010/main" val="1401616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nvPr>
        </p:nvGraphicFramePr>
        <p:xfrm>
          <a:off x="499872" y="1167312"/>
          <a:ext cx="11231464" cy="4406862"/>
        </p:xfrm>
        <a:graphic>
          <a:graphicData uri="http://schemas.openxmlformats.org/drawingml/2006/table">
            <a:tbl>
              <a:tblPr firstRow="1" firstCol="1" bandRow="1"/>
              <a:tblGrid>
                <a:gridCol w="2721310"/>
                <a:gridCol w="8510154"/>
              </a:tblGrid>
              <a:tr h="108285">
                <a:tc gridSpan="2">
                  <a:txBody>
                    <a:bodyPr/>
                    <a:lstStyle/>
                    <a:p>
                      <a:pPr algn="ctr">
                        <a:lnSpc>
                          <a:spcPct val="107000"/>
                        </a:lnSpc>
                        <a:spcAft>
                          <a:spcPts val="0"/>
                        </a:spcAft>
                      </a:pPr>
                      <a:r>
                        <a:rPr lang="es-CL" sz="1600" b="1" dirty="0">
                          <a:solidFill>
                            <a:srgbClr val="FFFFFF"/>
                          </a:solidFill>
                          <a:effectLst/>
                          <a:latin typeface="Formata Regular"/>
                          <a:ea typeface="Calibri" panose="020F0502020204030204" pitchFamily="34" charset="0"/>
                          <a:cs typeface="Times New Roman" panose="02020603050405020304" pitchFamily="18" charset="0"/>
                        </a:rPr>
                        <a:t>NIVEL </a:t>
                      </a:r>
                      <a:r>
                        <a:rPr lang="es-CL" sz="1600" b="1" dirty="0" smtClean="0">
                          <a:solidFill>
                            <a:srgbClr val="FFFFFF"/>
                          </a:solidFill>
                          <a:effectLst/>
                          <a:latin typeface="Formata Regular"/>
                          <a:ea typeface="Calibri" panose="020F0502020204030204" pitchFamily="34" charset="0"/>
                          <a:cs typeface="Times New Roman" panose="02020603050405020304" pitchFamily="18" charset="0"/>
                        </a:rPr>
                        <a:t>4</a:t>
                      </a:r>
                      <a:endParaRPr lang="es-CL" sz="1600" dirty="0">
                        <a:effectLst/>
                        <a:latin typeface="Formata Regular"/>
                        <a:ea typeface="Calibri" panose="020F0502020204030204" pitchFamily="34" charset="0"/>
                        <a:cs typeface="Times New Roman" panose="02020603050405020304" pitchFamily="18" charset="0"/>
                      </a:endParaRPr>
                    </a:p>
                  </a:txBody>
                  <a:tcPr marL="41397" marR="41397" marT="0" marB="0">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solidFill>
                      <a:srgbClr val="4EA19E"/>
                    </a:solidFill>
                  </a:tcPr>
                </a:tc>
                <a:tc hMerge="1">
                  <a:txBody>
                    <a:bodyPr/>
                    <a:lstStyle/>
                    <a:p>
                      <a:endParaRPr lang="es-CL"/>
                    </a:p>
                  </a:txBody>
                  <a:tcPr/>
                </a:tc>
              </a:tr>
              <a:tr h="395315">
                <a:tc>
                  <a:txBody>
                    <a:bodyPr/>
                    <a:lstStyle/>
                    <a:p>
                      <a:pPr algn="ctr">
                        <a:lnSpc>
                          <a:spcPct val="107000"/>
                        </a:lnSpc>
                        <a:spcAft>
                          <a:spcPts val="0"/>
                        </a:spcAft>
                      </a:pPr>
                      <a:r>
                        <a:rPr lang="es-CL" sz="1100" b="1" dirty="0" smtClean="0">
                          <a:solidFill>
                            <a:srgbClr val="9077B6"/>
                          </a:solidFill>
                          <a:effectLst/>
                          <a:latin typeface="Formata Regular"/>
                          <a:ea typeface="Calibri" panose="020F0502020204030204" pitchFamily="34" charset="0"/>
                          <a:cs typeface="Times New Roman" panose="02020603050405020304" pitchFamily="18" charset="0"/>
                        </a:rPr>
                        <a:t>CONOCIMIENTOS</a:t>
                      </a:r>
                      <a:endParaRPr lang="es-CL" sz="1100" dirty="0">
                        <a:solidFill>
                          <a:srgbClr val="9077B6"/>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noFill/>
                  </a:tcPr>
                </a:tc>
                <a:tc>
                  <a:txBody>
                    <a:bodyPr/>
                    <a:lstStyle/>
                    <a:p>
                      <a:pPr marL="15875" marR="36195" indent="15875" algn="just">
                        <a:lnSpc>
                          <a:spcPct val="107000"/>
                        </a:lnSpc>
                        <a:spcAft>
                          <a:spcPts val="0"/>
                        </a:spcAft>
                      </a:pPr>
                      <a:r>
                        <a:rPr lang="es-CL" sz="1100" b="0" dirty="0">
                          <a:solidFill>
                            <a:srgbClr val="000000"/>
                          </a:solidFill>
                          <a:effectLst/>
                          <a:latin typeface="Formata Regular"/>
                          <a:ea typeface="Calibri" panose="020F0502020204030204" pitchFamily="34" charset="0"/>
                          <a:cs typeface="Arial" panose="020B0604020202020204" pitchFamily="34" charset="0"/>
                        </a:rPr>
                        <a:t> </a:t>
                      </a:r>
                      <a:endParaRPr lang="es-ES" sz="1100" b="0" dirty="0">
                        <a:effectLst/>
                        <a:latin typeface="Formata Regular"/>
                        <a:ea typeface="Calibri" panose="020F0502020204030204" pitchFamily="34" charset="0"/>
                        <a:cs typeface="Times New Roman" panose="02020603050405020304" pitchFamily="18" charset="0"/>
                      </a:endParaRPr>
                    </a:p>
                    <a:p>
                      <a:pPr marL="15875" indent="1587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Las personas que se encuentran </a:t>
                      </a:r>
                      <a:r>
                        <a:rPr lang="es-CL" sz="1100" b="0" dirty="0">
                          <a:solidFill>
                            <a:srgbClr val="3B3838"/>
                          </a:solidFill>
                          <a:effectLst/>
                          <a:latin typeface="Formata Regular"/>
                          <a:ea typeface="Calibri" panose="020F0502020204030204" pitchFamily="34" charset="0"/>
                          <a:cs typeface="Arial" panose="020B0604020202020204" pitchFamily="34" charset="0"/>
                        </a:rPr>
                        <a:t>en </a:t>
                      </a:r>
                      <a:r>
                        <a:rPr lang="es-CL" sz="1100" b="0" dirty="0">
                          <a:solidFill>
                            <a:srgbClr val="000000"/>
                          </a:solidFill>
                          <a:effectLst/>
                          <a:latin typeface="Formata Regular"/>
                          <a:ea typeface="Calibri" panose="020F0502020204030204" pitchFamily="34" charset="0"/>
                          <a:cs typeface="Times New Roman" panose="02020603050405020304" pitchFamily="18" charset="0"/>
                        </a:rPr>
                        <a:t>este nivel demuestran conocimientos teóricos y prácticos especializados de un área de estudio o de trabajo y conocimientos fundamentales </a:t>
                      </a:r>
                      <a:r>
                        <a:rPr lang="es-CL" sz="1100" b="0" dirty="0" smtClean="0">
                          <a:solidFill>
                            <a:srgbClr val="000000"/>
                          </a:solidFill>
                          <a:effectLst/>
                          <a:latin typeface="Formata Regular"/>
                          <a:ea typeface="Calibri" panose="020F0502020204030204" pitchFamily="34" charset="0"/>
                          <a:cs typeface="Times New Roman" panose="02020603050405020304" pitchFamily="18" charset="0"/>
                        </a:rPr>
                        <a:t>de </a:t>
                      </a:r>
                      <a:r>
                        <a:rPr lang="es-CL" sz="1100" b="0" dirty="0">
                          <a:solidFill>
                            <a:srgbClr val="000000"/>
                          </a:solidFill>
                          <a:effectLst/>
                          <a:latin typeface="Formata Regular"/>
                          <a:ea typeface="Calibri" panose="020F0502020204030204" pitchFamily="34" charset="0"/>
                          <a:cs typeface="Times New Roman" panose="02020603050405020304" pitchFamily="18" charset="0"/>
                        </a:rPr>
                        <a:t>áreas afines.</a:t>
                      </a:r>
                      <a:endParaRPr lang="es-ES" sz="1100" b="0" dirty="0">
                        <a:effectLst/>
                        <a:latin typeface="Formata Regular"/>
                        <a:ea typeface="Calibri" panose="020F0502020204030204" pitchFamily="34" charset="0"/>
                        <a:cs typeface="Times New Roman" panose="02020603050405020304" pitchFamily="18" charset="0"/>
                      </a:endParaRPr>
                    </a:p>
                    <a:p>
                      <a:pPr marL="15875" marR="36195" indent="15875" algn="just">
                        <a:lnSpc>
                          <a:spcPct val="107000"/>
                        </a:lnSpc>
                        <a:spcAft>
                          <a:spcPts val="0"/>
                        </a:spcAft>
                      </a:pPr>
                      <a:r>
                        <a:rPr lang="es-CL" sz="1100" b="0" dirty="0">
                          <a:solidFill>
                            <a:srgbClr val="000000"/>
                          </a:solidFill>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tcPr>
                </a:tc>
              </a:tr>
              <a:tr h="1528810">
                <a:tc>
                  <a:txBody>
                    <a:bodyPr/>
                    <a:lstStyle/>
                    <a:p>
                      <a:pPr algn="ctr">
                        <a:lnSpc>
                          <a:spcPct val="107000"/>
                        </a:lnSpc>
                        <a:spcAft>
                          <a:spcPts val="0"/>
                        </a:spcAft>
                      </a:pPr>
                      <a:r>
                        <a:rPr lang="es-CL" sz="1100" b="1" dirty="0" smtClean="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100" b="1"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noFill/>
                  </a:tcPr>
                </a:tc>
                <a:tc>
                  <a:txBody>
                    <a:bodyPr/>
                    <a:lstStyle/>
                    <a:p>
                      <a:pPr marL="15875"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 </a:t>
                      </a:r>
                      <a:endParaRPr lang="es-ES" sz="1100" b="0" dirty="0">
                        <a:effectLst/>
                        <a:latin typeface="Formata Regular"/>
                        <a:ea typeface="Calibri" panose="020F0502020204030204" pitchFamily="34" charset="0"/>
                        <a:cs typeface="Times New Roman" panose="02020603050405020304" pitchFamily="18" charset="0"/>
                      </a:endParaRPr>
                    </a:p>
                    <a:p>
                      <a:pPr marL="15875"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Las personas que se encuentran en este nivel poseen habilidades cognitivas, técnicas y comunicacionales para: </a:t>
                      </a:r>
                      <a:endParaRPr lang="es-ES" sz="1100" b="0" dirty="0">
                        <a:effectLst/>
                        <a:latin typeface="Formata Regular"/>
                        <a:ea typeface="Calibri" panose="020F0502020204030204" pitchFamily="34" charset="0"/>
                        <a:cs typeface="Times New Roman" panose="02020603050405020304" pitchFamily="18" charset="0"/>
                      </a:endParaRPr>
                    </a:p>
                    <a:p>
                      <a:pPr marL="15875" marR="36195" indent="1587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Evaluar e integrar información diversa para conceptualizar, problematizar y emitir juicios fundamentados.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Resolver problemas </a:t>
                      </a:r>
                      <a:r>
                        <a:rPr lang="es-CL" sz="1100" b="0" dirty="0" smtClean="0">
                          <a:effectLst/>
                          <a:latin typeface="Formata Regular"/>
                          <a:ea typeface="Calibri" panose="020F0502020204030204" pitchFamily="34" charset="0"/>
                          <a:cs typeface="Times New Roman" panose="02020603050405020304" pitchFamily="18" charset="0"/>
                        </a:rPr>
                        <a:t>en </a:t>
                      </a:r>
                      <a:r>
                        <a:rPr lang="es-CL" sz="1100" b="0" dirty="0">
                          <a:effectLst/>
                          <a:latin typeface="Formata Regular"/>
                          <a:ea typeface="Calibri" panose="020F0502020204030204" pitchFamily="34" charset="0"/>
                          <a:cs typeface="Times New Roman" panose="02020603050405020304" pitchFamily="18" charset="0"/>
                        </a:rPr>
                        <a:t>contextos inciertos.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Elaborar productos, ejecutar procedimientos</a:t>
                      </a:r>
                      <a:r>
                        <a:rPr lang="es-CL" sz="1100" b="0" dirty="0" smtClean="0">
                          <a:effectLst/>
                          <a:latin typeface="Formata Regular"/>
                          <a:ea typeface="Calibri" panose="020F0502020204030204" pitchFamily="34" charset="0"/>
                          <a:cs typeface="Times New Roman" panose="02020603050405020304" pitchFamily="18" charset="0"/>
                        </a:rPr>
                        <a:t>, diseñar e </a:t>
                      </a:r>
                      <a:r>
                        <a:rPr lang="es-CL" sz="1100" b="0" dirty="0">
                          <a:effectLst/>
                          <a:latin typeface="Formata Regular"/>
                          <a:ea typeface="Calibri" panose="020F0502020204030204" pitchFamily="34" charset="0"/>
                          <a:cs typeface="Times New Roman" panose="02020603050405020304" pitchFamily="18" charset="0"/>
                        </a:rPr>
                        <a:t>implementar procesos y realizar actividades de investigación, innovación o creación artística, </a:t>
                      </a:r>
                      <a:r>
                        <a:rPr lang="es-CL" sz="1100" b="0" dirty="0">
                          <a:effectLst/>
                          <a:latin typeface="Formata Regular"/>
                          <a:ea typeface="Calibri" panose="020F0502020204030204" pitchFamily="34" charset="0"/>
                          <a:cs typeface="Arial" panose="020B0604020202020204" pitchFamily="34" charset="0"/>
                        </a:rPr>
                        <a:t> utilizando recursos materiales.</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Comunicar efectivamente y argumentar resultados de investigación, innovación o creación artística.</a:t>
                      </a:r>
                      <a:endParaRPr lang="es-ES" sz="1100" b="0" dirty="0">
                        <a:effectLst/>
                        <a:latin typeface="Formata Regular"/>
                        <a:ea typeface="Calibri" panose="020F0502020204030204" pitchFamily="34" charset="0"/>
                        <a:cs typeface="Times New Roman" panose="02020603050405020304" pitchFamily="18" charset="0"/>
                      </a:endParaRPr>
                    </a:p>
                    <a:p>
                      <a:pPr marL="285750"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tcPr>
                </a:tc>
              </a:tr>
              <a:tr h="1813902">
                <a:tc>
                  <a:txBody>
                    <a:bodyPr/>
                    <a:lstStyle/>
                    <a:p>
                      <a:pPr algn="ctr">
                        <a:lnSpc>
                          <a:spcPct val="107000"/>
                        </a:lnSpc>
                        <a:spcAft>
                          <a:spcPts val="0"/>
                        </a:spcAft>
                      </a:pPr>
                      <a:r>
                        <a:rPr lang="es-CL" sz="1100" b="1" dirty="0" smtClean="0">
                          <a:solidFill>
                            <a:srgbClr val="448C89"/>
                          </a:solidFill>
                          <a:effectLst/>
                          <a:latin typeface="Formata Regular"/>
                          <a:ea typeface="Calibri" panose="020F0502020204030204" pitchFamily="34" charset="0"/>
                          <a:cs typeface="Times New Roman" panose="02020603050405020304" pitchFamily="18" charset="0"/>
                        </a:rPr>
                        <a:t>COMPETENCIA</a:t>
                      </a:r>
                    </a:p>
                  </a:txBody>
                  <a:tcPr marL="41397" marR="41397" marT="0" marB="0" anchor="ctr">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noFill/>
                  </a:tcPr>
                </a:tc>
                <a:tc>
                  <a:txBody>
                    <a:bodyPr/>
                    <a:lstStyle/>
                    <a:p>
                      <a:pPr marL="15875" marR="36195" indent="15875" algn="just">
                        <a:lnSpc>
                          <a:spcPct val="107000"/>
                        </a:lnSpc>
                        <a:spcAft>
                          <a:spcPts val="0"/>
                        </a:spcAft>
                      </a:pPr>
                      <a:r>
                        <a:rPr lang="es-CL" sz="1100" b="0" dirty="0">
                          <a:solidFill>
                            <a:srgbClr val="000000"/>
                          </a:solidFill>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p>
                      <a:pPr marL="15875" marR="36195" indent="1587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Las personas que se encuentran </a:t>
                      </a:r>
                      <a:r>
                        <a:rPr lang="es-CL" sz="1100" b="0" dirty="0">
                          <a:solidFill>
                            <a:srgbClr val="3B3838"/>
                          </a:solidFill>
                          <a:effectLst/>
                          <a:latin typeface="Formata Regular"/>
                          <a:ea typeface="Calibri" panose="020F0502020204030204" pitchFamily="34" charset="0"/>
                          <a:cs typeface="Arial" panose="020B0604020202020204" pitchFamily="34" charset="0"/>
                        </a:rPr>
                        <a:t>en </a:t>
                      </a:r>
                      <a:r>
                        <a:rPr lang="es-CL" sz="1100" b="0" dirty="0">
                          <a:solidFill>
                            <a:srgbClr val="000000"/>
                          </a:solidFill>
                          <a:effectLst/>
                          <a:latin typeface="Formata Regular"/>
                          <a:ea typeface="Calibri" panose="020F0502020204030204" pitchFamily="34" charset="0"/>
                          <a:cs typeface="Times New Roman" panose="02020603050405020304" pitchFamily="18" charset="0"/>
                        </a:rPr>
                        <a:t>este nivel aplican sus conocimientos y habilidades, demostrando responsabilidad, ética y autonomía que le permiten: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solidFill>
                            <a:srgbClr val="000000"/>
                          </a:solidFill>
                          <a:effectLst/>
                          <a:latin typeface="Formata Regular"/>
                          <a:ea typeface="Calibri" panose="020F0502020204030204" pitchFamily="34" charset="0"/>
                          <a:cs typeface="Times New Roman" panose="02020603050405020304" pitchFamily="18" charset="0"/>
                        </a:rPr>
                        <a:t>Asumir las implicancias de los resultados de su trabajo y los de su grupo, promoviendo el bienestar social.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solidFill>
                            <a:srgbClr val="000000"/>
                          </a:solidFill>
                          <a:effectLst/>
                          <a:latin typeface="Formata Regular"/>
                          <a:ea typeface="Calibri" panose="020F0502020204030204" pitchFamily="34" charset="0"/>
                          <a:cs typeface="Times New Roman" panose="02020603050405020304" pitchFamily="18" charset="0"/>
                        </a:rPr>
                        <a:t>Tomar decisiones y desempeñarse en  actividades de investigación, innovación, o creación artística.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solidFill>
                            <a:srgbClr val="000000"/>
                          </a:solidFill>
                          <a:effectLst/>
                          <a:latin typeface="Formata Regular"/>
                          <a:ea typeface="Calibri" panose="020F0502020204030204" pitchFamily="34" charset="0"/>
                          <a:cs typeface="Times New Roman" panose="02020603050405020304" pitchFamily="18" charset="0"/>
                        </a:rPr>
                        <a:t>Coordinar o dirigir equipos de trabajo para el logro de objetivos comunes.</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solidFill>
                            <a:srgbClr val="000000"/>
                          </a:solidFill>
                          <a:effectLst/>
                          <a:latin typeface="Formata Regular"/>
                          <a:ea typeface="Calibri" panose="020F0502020204030204" pitchFamily="34" charset="0"/>
                          <a:cs typeface="Times New Roman" panose="02020603050405020304" pitchFamily="18" charset="0"/>
                        </a:rPr>
                        <a:t>Respetar la diversidad socioeconómica, cultural, étnica, de género, de nacionalidad y de religión de las personas que se relaciona.</a:t>
                      </a:r>
                      <a:endParaRPr lang="es-ES" sz="1100" b="0" dirty="0">
                        <a:effectLst/>
                        <a:latin typeface="Formata Regular"/>
                        <a:ea typeface="Calibri" panose="020F0502020204030204" pitchFamily="34" charset="0"/>
                        <a:cs typeface="Times New Roman" panose="02020603050405020304" pitchFamily="18" charset="0"/>
                      </a:endParaRPr>
                    </a:p>
                    <a:p>
                      <a:pPr marL="285750" marR="36195" algn="just">
                        <a:lnSpc>
                          <a:spcPct val="107000"/>
                        </a:lnSpc>
                        <a:spcAft>
                          <a:spcPts val="0"/>
                        </a:spcAft>
                      </a:pPr>
                      <a:r>
                        <a:rPr lang="es-CL" sz="1100" b="0" dirty="0">
                          <a:solidFill>
                            <a:srgbClr val="000000"/>
                          </a:solidFill>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4EA19E"/>
                      </a:solidFill>
                      <a:prstDash val="solid"/>
                      <a:round/>
                      <a:headEnd type="none" w="med" len="med"/>
                      <a:tailEnd type="none" w="med" len="med"/>
                    </a:lnL>
                    <a:lnR w="12700" cap="flat" cmpd="sng" algn="ctr">
                      <a:solidFill>
                        <a:srgbClr val="4EA19E"/>
                      </a:solidFill>
                      <a:prstDash val="solid"/>
                      <a:round/>
                      <a:headEnd type="none" w="med" len="med"/>
                      <a:tailEnd type="none" w="med" len="med"/>
                    </a:lnR>
                    <a:lnT w="12700" cap="flat" cmpd="sng" algn="ctr">
                      <a:solidFill>
                        <a:srgbClr val="4EA19E"/>
                      </a:solidFill>
                      <a:prstDash val="solid"/>
                      <a:round/>
                      <a:headEnd type="none" w="med" len="med"/>
                      <a:tailEnd type="none" w="med" len="med"/>
                    </a:lnT>
                    <a:lnB w="12700" cap="flat" cmpd="sng" algn="ctr">
                      <a:solidFill>
                        <a:srgbClr val="4EA19E"/>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76545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99216" y="2693616"/>
            <a:ext cx="7299610" cy="1077218"/>
          </a:xfrm>
          <a:prstGeom prst="rect">
            <a:avLst/>
          </a:prstGeom>
        </p:spPr>
        <p:txBody>
          <a:bodyPr wrap="square">
            <a:spAutoFit/>
          </a:bodyPr>
          <a:lstStyle/>
          <a:p>
            <a:pPr algn="ctr"/>
            <a:r>
              <a:rPr lang="es-CL" sz="3200" b="1" dirty="0">
                <a:solidFill>
                  <a:srgbClr val="4EA19E"/>
                </a:solidFill>
                <a:latin typeface="Formata Regular"/>
              </a:rPr>
              <a:t>DESCRIPTORES </a:t>
            </a:r>
            <a:endParaRPr lang="es-CL" sz="3200" b="1" dirty="0" smtClean="0">
              <a:solidFill>
                <a:srgbClr val="4EA19E"/>
              </a:solidFill>
              <a:latin typeface="Formata Regular"/>
            </a:endParaRPr>
          </a:p>
          <a:p>
            <a:pPr algn="ctr"/>
            <a:r>
              <a:rPr lang="es-CL" sz="3200" b="1" dirty="0" smtClean="0">
                <a:solidFill>
                  <a:srgbClr val="4EA19E"/>
                </a:solidFill>
                <a:latin typeface="Formata Regular"/>
              </a:rPr>
              <a:t>“MAGÍSTER”</a:t>
            </a:r>
            <a:endParaRPr lang="es-CL" sz="3200" b="1" dirty="0">
              <a:solidFill>
                <a:srgbClr val="4EA19E"/>
              </a:solidFill>
              <a:latin typeface="Formata Regular"/>
            </a:endParaRPr>
          </a:p>
        </p:txBody>
      </p:sp>
    </p:spTree>
    <p:extLst>
      <p:ext uri="{BB962C8B-B14F-4D97-AF65-F5344CB8AC3E}">
        <p14:creationId xmlns:p14="http://schemas.microsoft.com/office/powerpoint/2010/main" val="3404222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nvPr>
        </p:nvGraphicFramePr>
        <p:xfrm>
          <a:off x="188145" y="165956"/>
          <a:ext cx="11844528" cy="6489604"/>
        </p:xfrm>
        <a:graphic>
          <a:graphicData uri="http://schemas.openxmlformats.org/drawingml/2006/table">
            <a:tbl>
              <a:tblPr firstRow="1" firstCol="1" bandRow="1"/>
              <a:tblGrid>
                <a:gridCol w="2556324"/>
                <a:gridCol w="9288204"/>
              </a:tblGrid>
              <a:tr h="519844">
                <a:tc gridSpan="2">
                  <a:txBody>
                    <a:bodyPr/>
                    <a:lstStyle/>
                    <a:p>
                      <a:pPr algn="ctr">
                        <a:lnSpc>
                          <a:spcPct val="107000"/>
                        </a:lnSpc>
                        <a:spcAft>
                          <a:spcPts val="0"/>
                        </a:spcAft>
                      </a:pPr>
                      <a:r>
                        <a:rPr lang="es-CL" sz="16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MAGÍSTER</a:t>
                      </a:r>
                    </a:p>
                    <a:p>
                      <a:pPr algn="ctr">
                        <a:lnSpc>
                          <a:spcPct val="107000"/>
                        </a:lnSpc>
                        <a:spcAft>
                          <a:spcPts val="0"/>
                        </a:spcAft>
                      </a:pPr>
                      <a:r>
                        <a:rPr lang="es-CL" sz="1200" b="0" i="0" kern="1200" dirty="0" smtClean="0">
                          <a:solidFill>
                            <a:schemeClr val="bg1"/>
                          </a:solidFill>
                          <a:effectLst/>
                          <a:latin typeface="Formata Regular"/>
                          <a:ea typeface="+mn-ea"/>
                          <a:cs typeface="Times New Roman" panose="02020603050405020304" pitchFamily="18" charset="0"/>
                        </a:rPr>
                        <a:t>Volumen de aprendizaje:</a:t>
                      </a:r>
                      <a:r>
                        <a:rPr lang="es-CL" sz="1200" b="0" i="0" kern="1200" baseline="0" dirty="0" smtClean="0">
                          <a:solidFill>
                            <a:schemeClr val="bg1"/>
                          </a:solidFill>
                          <a:effectLst/>
                          <a:latin typeface="Formata Regular"/>
                          <a:ea typeface="+mn-ea"/>
                          <a:cs typeface="Times New Roman" panose="02020603050405020304" pitchFamily="18" charset="0"/>
                        </a:rPr>
                        <a:t> </a:t>
                      </a:r>
                      <a:r>
                        <a:rPr lang="es-CL" sz="1200" kern="1200" dirty="0" smtClean="0">
                          <a:solidFill>
                            <a:schemeClr val="bg1"/>
                          </a:solidFill>
                          <a:effectLst/>
                          <a:latin typeface="Formata Regular"/>
                          <a:ea typeface="+mn-ea"/>
                          <a:cs typeface="+mn-cs"/>
                        </a:rPr>
                        <a:t>La duración típica para el cumplimiento de las cualificaciones de esta certificación corresponde a 60 SCT-Chile</a:t>
                      </a:r>
                      <a:endParaRPr lang="es-CL" sz="1200" b="1" dirty="0" smtClean="0">
                        <a:solidFill>
                          <a:schemeClr val="bg1"/>
                        </a:solidFill>
                        <a:effectLst/>
                        <a:latin typeface="Formata Regular"/>
                        <a:ea typeface="Calibri" panose="020F0502020204030204" pitchFamily="34" charset="0"/>
                        <a:cs typeface="Times New Roman" panose="02020603050405020304" pitchFamily="18" charset="0"/>
                      </a:endParaRPr>
                    </a:p>
                  </a:txBody>
                  <a:tcPr marL="41397" marR="41397"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BFBFBF"/>
                      </a:solidFill>
                      <a:prstDash val="solid"/>
                      <a:round/>
                      <a:headEnd type="none" w="med" len="med"/>
                      <a:tailEnd type="none" w="med" len="med"/>
                    </a:lnB>
                    <a:solidFill>
                      <a:srgbClr val="448C89"/>
                    </a:solidFill>
                  </a:tcPr>
                </a:tc>
                <a:tc hMerge="1">
                  <a:txBody>
                    <a:bodyPr/>
                    <a:lstStyle/>
                    <a:p>
                      <a:endParaRPr lang="es-CL"/>
                    </a:p>
                  </a:txBody>
                  <a:tcPr/>
                </a:tc>
              </a:tr>
              <a:tr h="472545">
                <a:tc>
                  <a:txBody>
                    <a:bodyPr/>
                    <a:lstStyle/>
                    <a:p>
                      <a:pPr algn="ctr">
                        <a:lnSpc>
                          <a:spcPct val="107000"/>
                        </a:lnSpc>
                        <a:spcAft>
                          <a:spcPts val="0"/>
                        </a:spcAft>
                      </a:pPr>
                      <a:r>
                        <a:rPr lang="es-CL" sz="1050" b="1" dirty="0" smtClean="0">
                          <a:solidFill>
                            <a:srgbClr val="9077B6"/>
                          </a:solidFill>
                          <a:effectLst/>
                          <a:latin typeface="Formata Regular"/>
                          <a:ea typeface="Calibri" panose="020F0502020204030204" pitchFamily="34" charset="0"/>
                          <a:cs typeface="Times New Roman" panose="02020603050405020304" pitchFamily="18" charset="0"/>
                        </a:rPr>
                        <a:t>Conocimientos</a:t>
                      </a:r>
                      <a:endParaRPr lang="es-CL" sz="1050" dirty="0">
                        <a:solidFill>
                          <a:srgbClr val="9077B6"/>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9077B6"/>
                          </a:solidFill>
                          <a:effectLst/>
                          <a:latin typeface="Formata Regular"/>
                          <a:ea typeface="Calibri" panose="020F0502020204030204" pitchFamily="34" charset="0"/>
                          <a:cs typeface="Times New Roman" panose="02020603050405020304" pitchFamily="18" charset="0"/>
                        </a:rPr>
                        <a:t>(Tipo, Amplitud y profundidad)</a:t>
                      </a:r>
                      <a:endParaRPr lang="es-CL" sz="1050" dirty="0">
                        <a:solidFill>
                          <a:srgbClr val="9077B6"/>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BFBFBF"/>
                      </a:solidFill>
                      <a:prstDash val="solid"/>
                      <a:round/>
                      <a:headEnd type="none" w="med" len="med"/>
                      <a:tailEnd type="none" w="med" len="med"/>
                    </a:lnT>
                    <a:lnB w="19050" cap="flat" cmpd="dbl" algn="ctr">
                      <a:solidFill>
                        <a:srgbClr val="A5A5A5"/>
                      </a:solidFill>
                      <a:prstDash val="solid"/>
                      <a:round/>
                      <a:headEnd type="none" w="med" len="med"/>
                      <a:tailEnd type="none" w="med" len="med"/>
                    </a:lnB>
                    <a:noFill/>
                  </a:tcPr>
                </a:tc>
                <a:tc>
                  <a:txBody>
                    <a:bodyPr/>
                    <a:lstStyle/>
                    <a:p>
                      <a:pPr marL="342900" marR="36195" lvl="0" indent="-342900" algn="just">
                        <a:lnSpc>
                          <a:spcPct val="107000"/>
                        </a:lnSpc>
                        <a:spcAft>
                          <a:spcPts val="0"/>
                        </a:spcAft>
                        <a:buFont typeface="Wingdings" panose="05000000000000000000" pitchFamily="2" charset="2"/>
                        <a:buChar char=""/>
                      </a:pPr>
                      <a:endParaRPr lang="es-ES" sz="900" dirty="0" smtClean="0">
                        <a:solidFill>
                          <a:srgbClr val="525252"/>
                        </a:solidFill>
                        <a:effectLst/>
                        <a:latin typeface="Formata Regular"/>
                        <a:ea typeface="Calibri" panose="020F0502020204030204" pitchFamily="34" charset="0"/>
                        <a:cs typeface="Arial" panose="020B0604020202020204" pitchFamily="34" charset="0"/>
                      </a:endParaRPr>
                    </a:p>
                    <a:p>
                      <a:pPr marL="342900" marR="36195" lvl="0" indent="-342900" algn="just">
                        <a:lnSpc>
                          <a:spcPct val="107000"/>
                        </a:lnSpc>
                        <a:spcAft>
                          <a:spcPts val="0"/>
                        </a:spcAft>
                        <a:buFont typeface="Wingdings" panose="05000000000000000000" pitchFamily="2" charset="2"/>
                        <a:buChar char=""/>
                      </a:pPr>
                      <a:r>
                        <a:rPr lang="es-ES" sz="900" dirty="0" smtClean="0">
                          <a:solidFill>
                            <a:srgbClr val="525252"/>
                          </a:solidFill>
                          <a:effectLst/>
                          <a:latin typeface="Formata Regular"/>
                          <a:ea typeface="Calibri" panose="020F0502020204030204" pitchFamily="34" charset="0"/>
                          <a:cs typeface="Arial" panose="020B0604020202020204" pitchFamily="34" charset="0"/>
                        </a:rPr>
                        <a:t>Demuestra </a:t>
                      </a:r>
                      <a:r>
                        <a:rPr lang="es-ES" sz="900" dirty="0">
                          <a:solidFill>
                            <a:srgbClr val="525252"/>
                          </a:solidFill>
                          <a:effectLst/>
                          <a:latin typeface="Formata Regular"/>
                          <a:ea typeface="Calibri" panose="020F0502020204030204" pitchFamily="34" charset="0"/>
                          <a:cs typeface="Arial" panose="020B0604020202020204" pitchFamily="34" charset="0"/>
                        </a:rPr>
                        <a:t>conocimientos teóricos y prácticos especializados de una disciplina o profesión y los conocimientos fundamentales de disciplinas afines.</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Times New Roman" panose="02020603050405020304" pitchFamily="18" charset="0"/>
                        </a:rPr>
                        <a:t> </a:t>
                      </a:r>
                      <a:endParaRPr lang="es-ES" sz="900" dirty="0">
                        <a:effectLst/>
                        <a:latin typeface="Formata Regular"/>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BFBFBF"/>
                      </a:solidFill>
                      <a:prstDash val="solid"/>
                      <a:round/>
                      <a:headEnd type="none" w="med" len="med"/>
                      <a:tailEnd type="none" w="med" len="med"/>
                    </a:lnT>
                    <a:lnB w="19050" cap="flat" cmpd="dbl" algn="ctr">
                      <a:solidFill>
                        <a:srgbClr val="A5A5A5"/>
                      </a:solidFill>
                      <a:prstDash val="solid"/>
                      <a:round/>
                      <a:headEnd type="none" w="med" len="med"/>
                      <a:tailEnd type="none" w="med" len="med"/>
                    </a:lnB>
                  </a:tcPr>
                </a:tc>
              </a:tr>
              <a:tr h="472545">
                <a:tc>
                  <a:txBody>
                    <a:bodyPr/>
                    <a:lstStyle/>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c</a:t>
                      </a: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ognitivas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Evalúa e integra información de diversas fuentes relacionadas con un área disciplinar o profesión que le permiten conceptualizar, problematizar y emitir juicios fundamentados.</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Diagnostica problemas </a:t>
                      </a:r>
                      <a:r>
                        <a:rPr lang="es-ES" sz="900" dirty="0" smtClean="0">
                          <a:solidFill>
                            <a:srgbClr val="525252"/>
                          </a:solidFill>
                          <a:effectLst/>
                          <a:latin typeface="Formata Regular"/>
                          <a:ea typeface="Calibri" panose="020F0502020204030204" pitchFamily="34" charset="0"/>
                          <a:cs typeface="Arial" panose="020B0604020202020204" pitchFamily="34" charset="0"/>
                        </a:rPr>
                        <a:t>relacionados </a:t>
                      </a:r>
                      <a:r>
                        <a:rPr lang="es-ES" sz="900" dirty="0">
                          <a:solidFill>
                            <a:srgbClr val="525252"/>
                          </a:solidFill>
                          <a:effectLst/>
                          <a:latin typeface="Formata Regular"/>
                          <a:ea typeface="Calibri" panose="020F0502020204030204" pitchFamily="34" charset="0"/>
                          <a:cs typeface="Arial" panose="020B0604020202020204" pitchFamily="34" charset="0"/>
                        </a:rPr>
                        <a:t>con un área disciplinar o profesión.</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Diseña soluciones para resolver problemas </a:t>
                      </a:r>
                      <a:r>
                        <a:rPr lang="es-ES" sz="900" dirty="0" smtClean="0">
                          <a:solidFill>
                            <a:srgbClr val="525252"/>
                          </a:solidFill>
                          <a:effectLst/>
                          <a:latin typeface="Formata Regular"/>
                          <a:ea typeface="Calibri" panose="020F0502020204030204" pitchFamily="34" charset="0"/>
                          <a:cs typeface="Arial" panose="020B0604020202020204" pitchFamily="34" charset="0"/>
                        </a:rPr>
                        <a:t>en </a:t>
                      </a:r>
                      <a:r>
                        <a:rPr lang="es-ES" sz="900" dirty="0">
                          <a:solidFill>
                            <a:srgbClr val="525252"/>
                          </a:solidFill>
                          <a:effectLst/>
                          <a:latin typeface="Formata Regular"/>
                          <a:ea typeface="Calibri" panose="020F0502020204030204" pitchFamily="34" charset="0"/>
                          <a:cs typeface="Arial" panose="020B0604020202020204" pitchFamily="34" charset="0"/>
                        </a:rPr>
                        <a:t>contextos inciertos.</a:t>
                      </a:r>
                      <a:endParaRPr lang="es-ES" sz="900" dirty="0">
                        <a:effectLst/>
                        <a:latin typeface="Formata Regular"/>
                        <a:ea typeface="Calibri" panose="020F0502020204030204" pitchFamily="34" charset="0"/>
                        <a:cs typeface="Times New Roman" panose="02020603050405020304" pitchFamily="18" charset="0"/>
                      </a:endParaRPr>
                    </a:p>
                    <a:p>
                      <a:pPr marL="245110" marR="71755" algn="just">
                        <a:spcAft>
                          <a:spcPts val="0"/>
                        </a:spcAft>
                      </a:pPr>
                      <a:r>
                        <a:rPr lang="es-ES" sz="900" dirty="0">
                          <a:solidFill>
                            <a:srgbClr val="525252"/>
                          </a:solidFill>
                          <a:effectLst/>
                          <a:latin typeface="Formata Regular"/>
                        </a:rPr>
                        <a:t> </a:t>
                      </a:r>
                      <a:endParaRPr lang="es-ES" sz="900" dirty="0">
                        <a:effectLst/>
                        <a:latin typeface="Formata Regular"/>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tcPr>
                </a:tc>
              </a:tr>
              <a:tr h="555707">
                <a:tc>
                  <a:txBody>
                    <a:bodyPr/>
                    <a:lstStyle/>
                    <a:p>
                      <a:pPr algn="ctr">
                        <a:lnSpc>
                          <a:spcPct val="107000"/>
                        </a:lnSpc>
                        <a:spcAft>
                          <a:spcPts val="0"/>
                        </a:spcAft>
                      </a:pP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Habilidades</a:t>
                      </a:r>
                      <a:r>
                        <a:rPr lang="es-CL" sz="1050" b="0" baseline="0" dirty="0" smtClean="0">
                          <a:solidFill>
                            <a:srgbClr val="F58357"/>
                          </a:solidFill>
                          <a:effectLst/>
                          <a:latin typeface="Formata Regular"/>
                          <a:ea typeface="Calibri" panose="020F0502020204030204" pitchFamily="34" charset="0"/>
                          <a:cs typeface="Times New Roman" panose="02020603050405020304" pitchFamily="18" charset="0"/>
                        </a:rPr>
                        <a:t> </a:t>
                      </a:r>
                    </a:p>
                    <a:p>
                      <a:pPr algn="ctr">
                        <a:lnSpc>
                          <a:spcPct val="107000"/>
                        </a:lnSpc>
                        <a:spcAft>
                          <a:spcPts val="0"/>
                        </a:spcAft>
                      </a:pP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técnicas</a:t>
                      </a:r>
                      <a:endParaRPr lang="es-CL" sz="1050" dirty="0" smtClean="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342900" lvl="0" indent="-342900" algn="just">
                        <a:lnSpc>
                          <a:spcPct val="107000"/>
                        </a:lnSpc>
                        <a:spcAft>
                          <a:spcPts val="0"/>
                        </a:spcAft>
                        <a:buFont typeface="Wingdings" panose="05000000000000000000" pitchFamily="2" charset="2"/>
                        <a:buChar char=""/>
                      </a:pPr>
                      <a:r>
                        <a:rPr lang="es-ES" sz="900" dirty="0" smtClean="0">
                          <a:solidFill>
                            <a:srgbClr val="525252"/>
                          </a:solidFill>
                          <a:effectLst/>
                          <a:latin typeface="Formata Regular"/>
                          <a:ea typeface="Calibri" panose="020F0502020204030204" pitchFamily="34" charset="0"/>
                          <a:cs typeface="Arial" panose="020B0604020202020204" pitchFamily="34" charset="0"/>
                        </a:rPr>
                        <a:t>Elabora </a:t>
                      </a:r>
                      <a:r>
                        <a:rPr lang="es-ES" sz="900" dirty="0">
                          <a:solidFill>
                            <a:srgbClr val="525252"/>
                          </a:solidFill>
                          <a:effectLst/>
                          <a:latin typeface="Formata Regular"/>
                          <a:ea typeface="Calibri" panose="020F0502020204030204" pitchFamily="34" charset="0"/>
                          <a:cs typeface="Arial" panose="020B0604020202020204" pitchFamily="34" charset="0"/>
                        </a:rPr>
                        <a:t>productos, ejecuta procedimientos</a:t>
                      </a:r>
                      <a:r>
                        <a:rPr lang="es-ES" sz="900" dirty="0" smtClean="0">
                          <a:solidFill>
                            <a:srgbClr val="525252"/>
                          </a:solidFill>
                          <a:effectLst/>
                          <a:latin typeface="Formata Regular"/>
                          <a:ea typeface="Calibri" panose="020F0502020204030204" pitchFamily="34" charset="0"/>
                          <a:cs typeface="Arial" panose="020B0604020202020204" pitchFamily="34" charset="0"/>
                        </a:rPr>
                        <a:t>, diseña e </a:t>
                      </a:r>
                      <a:r>
                        <a:rPr lang="es-ES" sz="900" dirty="0">
                          <a:solidFill>
                            <a:srgbClr val="525252"/>
                          </a:solidFill>
                          <a:effectLst/>
                          <a:latin typeface="Formata Regular"/>
                          <a:ea typeface="Calibri" panose="020F0502020204030204" pitchFamily="34" charset="0"/>
                          <a:cs typeface="Arial" panose="020B0604020202020204" pitchFamily="34" charset="0"/>
                        </a:rPr>
                        <a:t>implementa procesos y realiza proyectos, creación artística o actividades de </a:t>
                      </a:r>
                      <a:r>
                        <a:rPr lang="es-ES" sz="900" dirty="0" smtClean="0">
                          <a:solidFill>
                            <a:srgbClr val="525252"/>
                          </a:solidFill>
                          <a:effectLst/>
                          <a:latin typeface="Formata Regular"/>
                          <a:ea typeface="Calibri" panose="020F0502020204030204" pitchFamily="34" charset="0"/>
                          <a:cs typeface="Arial" panose="020B0604020202020204" pitchFamily="34" charset="0"/>
                        </a:rPr>
                        <a:t>investigación</a:t>
                      </a:r>
                      <a:r>
                        <a:rPr lang="es-ES" sz="900" dirty="0">
                          <a:solidFill>
                            <a:srgbClr val="525252"/>
                          </a:solidFill>
                          <a:effectLst/>
                          <a:latin typeface="Formata Regular"/>
                          <a:ea typeface="Calibri" panose="020F0502020204030204" pitchFamily="34" charset="0"/>
                          <a:cs typeface="Arial" panose="020B0604020202020204" pitchFamily="34" charset="0"/>
                        </a:rPr>
                        <a:t>, utilizando recursos materiales propios de un área disciplinar o profesión.</a:t>
                      </a:r>
                      <a:endParaRPr lang="es-ES" sz="900" dirty="0">
                        <a:effectLst/>
                        <a:latin typeface="Formata Regular"/>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r h="472545">
                <a:tc>
                  <a:txBody>
                    <a:bodyPr/>
                    <a:lstStyle/>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c</a:t>
                      </a: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omunicacionales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9050" cap="flat" cmpd="dbl" algn="ctr">
                      <a:solidFill>
                        <a:srgbClr val="A5A5A5"/>
                      </a:solidFill>
                      <a:prstDash val="solid"/>
                      <a:round/>
                      <a:headEnd type="none" w="med" len="med"/>
                      <a:tailEnd type="none" w="med" len="med"/>
                    </a:lnB>
                    <a:noFill/>
                  </a:tcPr>
                </a:tc>
                <a:tc>
                  <a:txBody>
                    <a:bodyPr/>
                    <a:lstStyle/>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Times New Roman" panose="02020603050405020304" pitchFamily="18"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Times New Roman" panose="02020603050405020304" pitchFamily="18" charset="0"/>
                        </a:rPr>
                        <a:t>Comunica efectivamente y argumenta sobre resultados de investigación, innovación o creación artística a públicos especializados y no especializados, de forma oral, escrita y visual, utilizando distintos medios y soportes.</a:t>
                      </a:r>
                      <a:endParaRPr lang="es-ES" sz="900" dirty="0">
                        <a:effectLst/>
                        <a:latin typeface="Formata Regular"/>
                        <a:ea typeface="Calibri" panose="020F0502020204030204" pitchFamily="34" charset="0"/>
                        <a:cs typeface="Times New Roman" panose="02020603050405020304" pitchFamily="18" charset="0"/>
                      </a:endParaRPr>
                    </a:p>
                    <a:p>
                      <a:pPr marL="245110" marR="71755" algn="just">
                        <a:spcAft>
                          <a:spcPts val="0"/>
                        </a:spcAft>
                      </a:pPr>
                      <a:r>
                        <a:rPr lang="es-ES" sz="900" dirty="0">
                          <a:solidFill>
                            <a:srgbClr val="525252"/>
                          </a:solidFill>
                          <a:effectLst/>
                          <a:latin typeface="Formata Regular"/>
                        </a:rPr>
                        <a:t> </a:t>
                      </a:r>
                      <a:endParaRPr lang="es-ES" sz="900" dirty="0">
                        <a:effectLst/>
                        <a:latin typeface="Formata Regular"/>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9050" cap="flat" cmpd="dbl" algn="ctr">
                      <a:solidFill>
                        <a:srgbClr val="A5A5A5"/>
                      </a:solidFill>
                      <a:prstDash val="solid"/>
                      <a:round/>
                      <a:headEnd type="none" w="med" len="med"/>
                      <a:tailEnd type="none" w="med" len="med"/>
                    </a:lnB>
                  </a:tcPr>
                </a:tc>
              </a:tr>
              <a:tr h="697953">
                <a:tc>
                  <a:txBody>
                    <a:bodyPr/>
                    <a:lstStyle/>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ética y responsabilidad</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Times New Roman" panose="02020603050405020304" pitchFamily="18"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Times New Roman" panose="02020603050405020304" pitchFamily="18" charset="0"/>
                        </a:rPr>
                        <a:t>Actúa con responsabilidad y ética, cumpliendo los protocolos y normas que guían su desempeño.</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Times New Roman" panose="02020603050405020304" pitchFamily="18"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Times New Roman" panose="02020603050405020304" pitchFamily="18" charset="0"/>
                        </a:rPr>
                        <a:t>Asume las implicancias de los resultados de su trabajo y de su grupo con las personas, la organización, la sociedad y el ambiente, y promoviendo el bienestar social. </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Times New Roman" panose="02020603050405020304" pitchFamily="18"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Times New Roman" panose="02020603050405020304" pitchFamily="18" charset="0"/>
                        </a:rPr>
                        <a:t>Respeta la diversidad socioeconómica, cultural, étnica, de género, de nacionalidad y de religión de las personas con las que se relaciona en su trabajo, promoviendo espacios de inclusión. </a:t>
                      </a:r>
                      <a:endParaRPr lang="es-ES" sz="900" dirty="0">
                        <a:effectLst/>
                        <a:latin typeface="Formata Regular"/>
                        <a:ea typeface="Calibri" panose="020F0502020204030204" pitchFamily="34" charset="0"/>
                        <a:cs typeface="Times New Roman" panose="02020603050405020304" pitchFamily="18" charset="0"/>
                      </a:endParaRPr>
                    </a:p>
                    <a:p>
                      <a:pPr marL="245110" marR="71755" algn="just">
                        <a:spcAft>
                          <a:spcPts val="0"/>
                        </a:spcAft>
                      </a:pPr>
                      <a:r>
                        <a:rPr lang="es-ES" sz="900" dirty="0">
                          <a:solidFill>
                            <a:srgbClr val="525252"/>
                          </a:solidFill>
                          <a:effectLst/>
                          <a:latin typeface="Formata Regular"/>
                        </a:rPr>
                        <a:t> </a:t>
                      </a:r>
                      <a:endParaRPr lang="es-ES" sz="900" dirty="0">
                        <a:effectLst/>
                        <a:latin typeface="Formata Regular"/>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tcPr>
                </a:tc>
              </a:tr>
              <a:tr h="354409">
                <a:tc>
                  <a:txBody>
                    <a:bodyPr/>
                    <a:lstStyle/>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autonomía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45110" marR="36195" algn="just">
                        <a:lnSpc>
                          <a:spcPct val="107000"/>
                        </a:lnSpc>
                        <a:spcAft>
                          <a:spcPts val="0"/>
                        </a:spcAft>
                      </a:pPr>
                      <a:r>
                        <a:rPr lang="es-ES" sz="900">
                          <a:solidFill>
                            <a:srgbClr val="525252"/>
                          </a:solidFill>
                          <a:effectLst/>
                          <a:latin typeface="Formata Regular"/>
                          <a:ea typeface="Calibri" panose="020F0502020204030204" pitchFamily="34" charset="0"/>
                          <a:cs typeface="Arial" panose="020B0604020202020204" pitchFamily="34" charset="0"/>
                        </a:rPr>
                        <a:t> </a:t>
                      </a:r>
                      <a:endParaRPr lang="es-ES" sz="90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a:solidFill>
                            <a:srgbClr val="525252"/>
                          </a:solidFill>
                          <a:effectLst/>
                          <a:latin typeface="Formata Regular"/>
                          <a:ea typeface="Calibri" panose="020F0502020204030204" pitchFamily="34" charset="0"/>
                          <a:cs typeface="Arial" panose="020B0604020202020204" pitchFamily="34" charset="0"/>
                        </a:rPr>
                        <a:t>Toma decisiones y se desempeña de forma autónoma en actividades de investigación, innovación o creación artística de su disciplina o profesión.</a:t>
                      </a:r>
                      <a:endParaRPr lang="es-ES" sz="90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a:solidFill>
                            <a:srgbClr val="525252"/>
                          </a:solidFill>
                          <a:effectLst/>
                          <a:latin typeface="Formata Regular"/>
                          <a:ea typeface="Calibri" panose="020F0502020204030204" pitchFamily="34" charset="0"/>
                          <a:cs typeface="Arial" panose="020B0604020202020204" pitchFamily="34" charset="0"/>
                        </a:rPr>
                        <a:t> </a:t>
                      </a:r>
                      <a:endParaRPr lang="es-ES" sz="90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a:solidFill>
                            <a:srgbClr val="525252"/>
                          </a:solidFill>
                          <a:effectLst/>
                          <a:latin typeface="Formata Regular"/>
                          <a:ea typeface="Calibri" panose="020F0502020204030204" pitchFamily="34" charset="0"/>
                          <a:cs typeface="Arial" panose="020B0604020202020204" pitchFamily="34" charset="0"/>
                        </a:rPr>
                        <a:t>Evalúa constantemente su quehacer para mejorar su desempeño profesional.</a:t>
                      </a:r>
                      <a:endParaRPr lang="es-ES" sz="90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a:solidFill>
                            <a:srgbClr val="525252"/>
                          </a:solidFill>
                          <a:effectLst/>
                          <a:latin typeface="Formata Regular"/>
                          <a:ea typeface="Calibri" panose="020F0502020204030204" pitchFamily="34" charset="0"/>
                          <a:cs typeface="Times New Roman" panose="02020603050405020304" pitchFamily="18" charset="0"/>
                        </a:rPr>
                        <a:t> </a:t>
                      </a:r>
                      <a:endParaRPr lang="es-ES" sz="90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a:solidFill>
                            <a:srgbClr val="525252"/>
                          </a:solidFill>
                          <a:effectLst/>
                          <a:latin typeface="Formata Regular"/>
                          <a:ea typeface="Calibri" panose="020F0502020204030204" pitchFamily="34" charset="0"/>
                          <a:cs typeface="Arial" panose="020B0604020202020204" pitchFamily="34" charset="0"/>
                        </a:rPr>
                        <a:t>Demuestra una actitud proactiva y responsable hacia la actualización de sus conocimientos y desarrollo de sus habilidades.</a:t>
                      </a:r>
                      <a:endParaRPr lang="es-ES" sz="900">
                        <a:effectLst/>
                        <a:latin typeface="Formata Regular"/>
                        <a:ea typeface="Calibri" panose="020F0502020204030204" pitchFamily="34" charset="0"/>
                        <a:cs typeface="Times New Roman" panose="02020603050405020304" pitchFamily="18" charset="0"/>
                      </a:endParaRPr>
                    </a:p>
                    <a:p>
                      <a:pPr marL="245110" marR="71755" algn="just">
                        <a:spcAft>
                          <a:spcPts val="0"/>
                        </a:spcAft>
                      </a:pPr>
                      <a:r>
                        <a:rPr lang="es-ES" sz="900">
                          <a:solidFill>
                            <a:srgbClr val="525252"/>
                          </a:solidFill>
                          <a:effectLst/>
                          <a:latin typeface="Formata Regular"/>
                        </a:rPr>
                        <a:t> </a:t>
                      </a:r>
                      <a:endParaRPr lang="es-ES" sz="900">
                        <a:effectLst/>
                        <a:latin typeface="Formata Regular"/>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r h="491437">
                <a:tc>
                  <a:txBody>
                    <a:bodyPr/>
                    <a:lstStyle/>
                    <a:p>
                      <a:pPr algn="ctr">
                        <a:lnSpc>
                          <a:spcPct val="107000"/>
                        </a:lnSpc>
                        <a:spcAft>
                          <a:spcPts val="0"/>
                        </a:spcAft>
                      </a:pPr>
                      <a:endParaRPr lang="es-CL" sz="1050" b="1"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trabajo con otros</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45110"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Coordina o dirige equipos de trabajo para el logro de objetivos comunes.</a:t>
                      </a:r>
                      <a:endParaRPr lang="es-ES" sz="900" dirty="0">
                        <a:effectLst/>
                        <a:latin typeface="Formata Regular"/>
                        <a:ea typeface="Calibri" panose="020F0502020204030204" pitchFamily="34" charset="0"/>
                        <a:cs typeface="Times New Roman" panose="02020603050405020304" pitchFamily="18" charset="0"/>
                      </a:endParaRPr>
                    </a:p>
                    <a:p>
                      <a:pPr marL="245110" marR="36195"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Respeta los roles y funciones de las personas que integran su área de trabajo. </a:t>
                      </a:r>
                      <a:endParaRPr lang="es-ES" sz="900" dirty="0">
                        <a:effectLst/>
                        <a:latin typeface="Formata Regular"/>
                        <a:ea typeface="Calibri" panose="020F0502020204030204" pitchFamily="34" charset="0"/>
                        <a:cs typeface="Times New Roman" panose="02020603050405020304" pitchFamily="18" charset="0"/>
                      </a:endParaRPr>
                    </a:p>
                    <a:p>
                      <a:pPr marL="245110" algn="just">
                        <a:lnSpc>
                          <a:spcPct val="107000"/>
                        </a:lnSpc>
                        <a:spcAft>
                          <a:spcPts val="0"/>
                        </a:spcAft>
                      </a:pPr>
                      <a:r>
                        <a:rPr lang="es-ES" sz="900" dirty="0">
                          <a:solidFill>
                            <a:srgbClr val="525252"/>
                          </a:solidFill>
                          <a:effectLst/>
                          <a:latin typeface="Formata Regular"/>
                          <a:ea typeface="Calibri" panose="020F0502020204030204" pitchFamily="34" charset="0"/>
                          <a:cs typeface="Arial" panose="020B0604020202020204" pitchFamily="34" charset="0"/>
                        </a:rPr>
                        <a:t> </a:t>
                      </a:r>
                      <a:endParaRPr lang="es-ES" sz="90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900" dirty="0">
                          <a:solidFill>
                            <a:srgbClr val="525252"/>
                          </a:solidFill>
                          <a:effectLst/>
                          <a:latin typeface="Formata Regular"/>
                          <a:ea typeface="Calibri" panose="020F0502020204030204" pitchFamily="34" charset="0"/>
                          <a:cs typeface="Arial" panose="020B0604020202020204" pitchFamily="34" charset="0"/>
                        </a:rPr>
                        <a:t>Promueve relaciones de colaboración entre los miembros de su equipo de trabajo.</a:t>
                      </a:r>
                      <a:endParaRPr lang="es-ES" sz="900" dirty="0">
                        <a:effectLst/>
                        <a:latin typeface="Formata Regular"/>
                        <a:ea typeface="Calibri" panose="020F0502020204030204" pitchFamily="34" charset="0"/>
                        <a:cs typeface="Times New Roman" panose="02020603050405020304" pitchFamily="18" charset="0"/>
                      </a:endParaRPr>
                    </a:p>
                    <a:p>
                      <a:pPr marL="245110" marR="71755" algn="just">
                        <a:spcAft>
                          <a:spcPts val="0"/>
                        </a:spcAft>
                      </a:pPr>
                      <a:r>
                        <a:rPr lang="es-ES" sz="900" dirty="0">
                          <a:solidFill>
                            <a:srgbClr val="525252"/>
                          </a:solidFill>
                          <a:effectLst/>
                          <a:latin typeface="Formata Regular"/>
                          <a:cs typeface="Arial" panose="020B0604020202020204" pitchFamily="34" charset="0"/>
                        </a:rPr>
                        <a:t> </a:t>
                      </a:r>
                      <a:endParaRPr lang="es-ES" sz="900" dirty="0">
                        <a:effectLst/>
                        <a:latin typeface="Formata Regular"/>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bl>
          </a:graphicData>
        </a:graphic>
      </p:graphicFrame>
    </p:spTree>
    <p:extLst>
      <p:ext uri="{BB962C8B-B14F-4D97-AF65-F5344CB8AC3E}">
        <p14:creationId xmlns:p14="http://schemas.microsoft.com/office/powerpoint/2010/main" val="2276508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57652" y="2724788"/>
            <a:ext cx="7299610" cy="1077218"/>
          </a:xfrm>
          <a:prstGeom prst="rect">
            <a:avLst/>
          </a:prstGeom>
        </p:spPr>
        <p:txBody>
          <a:bodyPr wrap="square">
            <a:spAutoFit/>
          </a:bodyPr>
          <a:lstStyle/>
          <a:p>
            <a:pPr algn="ctr"/>
            <a:r>
              <a:rPr lang="es-CL" sz="3200" b="1" dirty="0">
                <a:solidFill>
                  <a:srgbClr val="85B46C"/>
                </a:solidFill>
                <a:latin typeface="Formata Regular"/>
              </a:rPr>
              <a:t>DESCRIPTORES </a:t>
            </a:r>
            <a:endParaRPr lang="es-CL" sz="3200" b="1" dirty="0" smtClean="0">
              <a:solidFill>
                <a:srgbClr val="85B46C"/>
              </a:solidFill>
              <a:latin typeface="Formata Regular"/>
            </a:endParaRPr>
          </a:p>
          <a:p>
            <a:pPr algn="ctr"/>
            <a:r>
              <a:rPr lang="es-CL" sz="3200" b="1" dirty="0" smtClean="0">
                <a:solidFill>
                  <a:srgbClr val="85B46C"/>
                </a:solidFill>
                <a:latin typeface="Formata Regular"/>
              </a:rPr>
              <a:t>NIVEL 5</a:t>
            </a:r>
            <a:endParaRPr lang="es-CL" sz="3200" b="1" dirty="0">
              <a:solidFill>
                <a:srgbClr val="85B46C"/>
              </a:solidFill>
              <a:latin typeface="Formata Regular"/>
            </a:endParaRPr>
          </a:p>
        </p:txBody>
      </p:sp>
    </p:spTree>
    <p:extLst>
      <p:ext uri="{BB962C8B-B14F-4D97-AF65-F5344CB8AC3E}">
        <p14:creationId xmlns:p14="http://schemas.microsoft.com/office/powerpoint/2010/main" val="2716130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nvPr>
        </p:nvGraphicFramePr>
        <p:xfrm>
          <a:off x="560030" y="758239"/>
          <a:ext cx="11231464" cy="5152010"/>
        </p:xfrm>
        <a:graphic>
          <a:graphicData uri="http://schemas.openxmlformats.org/drawingml/2006/table">
            <a:tbl>
              <a:tblPr firstRow="1" firstCol="1" bandRow="1"/>
              <a:tblGrid>
                <a:gridCol w="2721310"/>
                <a:gridCol w="8510154"/>
              </a:tblGrid>
              <a:tr h="108285">
                <a:tc gridSpan="2">
                  <a:txBody>
                    <a:bodyPr/>
                    <a:lstStyle/>
                    <a:p>
                      <a:pPr algn="ctr">
                        <a:lnSpc>
                          <a:spcPct val="107000"/>
                        </a:lnSpc>
                        <a:spcAft>
                          <a:spcPts val="0"/>
                        </a:spcAft>
                      </a:pPr>
                      <a:r>
                        <a:rPr lang="es-CL" sz="1600" b="1" dirty="0">
                          <a:solidFill>
                            <a:srgbClr val="FFFFFF"/>
                          </a:solidFill>
                          <a:effectLst/>
                          <a:latin typeface="Formata Regular"/>
                          <a:ea typeface="Calibri" panose="020F0502020204030204" pitchFamily="34" charset="0"/>
                          <a:cs typeface="Times New Roman" panose="02020603050405020304" pitchFamily="18" charset="0"/>
                        </a:rPr>
                        <a:t>NIVEL </a:t>
                      </a:r>
                      <a:r>
                        <a:rPr lang="es-CL" sz="1600" b="1" dirty="0" smtClean="0">
                          <a:solidFill>
                            <a:srgbClr val="FFFFFF"/>
                          </a:solidFill>
                          <a:effectLst/>
                          <a:latin typeface="Formata Regular"/>
                          <a:ea typeface="Calibri" panose="020F0502020204030204" pitchFamily="34" charset="0"/>
                          <a:cs typeface="Times New Roman" panose="02020603050405020304" pitchFamily="18" charset="0"/>
                        </a:rPr>
                        <a:t>5</a:t>
                      </a:r>
                      <a:endParaRPr lang="es-CL" sz="1600" dirty="0">
                        <a:effectLst/>
                        <a:latin typeface="Formata Regular"/>
                        <a:ea typeface="Calibri" panose="020F0502020204030204" pitchFamily="34" charset="0"/>
                        <a:cs typeface="Times New Roman" panose="02020603050405020304" pitchFamily="18" charset="0"/>
                      </a:endParaRPr>
                    </a:p>
                  </a:txBody>
                  <a:tcPr marL="41397" marR="41397" marT="0" marB="0">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solidFill>
                      <a:srgbClr val="85B46C"/>
                    </a:solidFill>
                  </a:tcPr>
                </a:tc>
                <a:tc hMerge="1">
                  <a:txBody>
                    <a:bodyPr/>
                    <a:lstStyle/>
                    <a:p>
                      <a:endParaRPr lang="es-CL"/>
                    </a:p>
                  </a:txBody>
                  <a:tcPr/>
                </a:tc>
              </a:tr>
              <a:tr h="395315">
                <a:tc>
                  <a:txBody>
                    <a:bodyPr/>
                    <a:lstStyle/>
                    <a:p>
                      <a:pPr algn="ctr">
                        <a:lnSpc>
                          <a:spcPct val="107000"/>
                        </a:lnSpc>
                        <a:spcAft>
                          <a:spcPts val="0"/>
                        </a:spcAft>
                      </a:pPr>
                      <a:r>
                        <a:rPr lang="es-CL" sz="1100" b="1" dirty="0" smtClean="0">
                          <a:solidFill>
                            <a:srgbClr val="9077B6"/>
                          </a:solidFill>
                          <a:effectLst/>
                          <a:latin typeface="Formata Regular"/>
                          <a:ea typeface="Calibri" panose="020F0502020204030204" pitchFamily="34" charset="0"/>
                          <a:cs typeface="Times New Roman" panose="02020603050405020304" pitchFamily="18" charset="0"/>
                        </a:rPr>
                        <a:t>CONOCIMIENTOS</a:t>
                      </a:r>
                      <a:endParaRPr lang="es-CL" sz="1100" dirty="0">
                        <a:solidFill>
                          <a:srgbClr val="9077B6"/>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noFill/>
                  </a:tcPr>
                </a:tc>
                <a:tc>
                  <a:txBody>
                    <a:bodyPr/>
                    <a:lstStyle/>
                    <a:p>
                      <a:pPr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 </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Las personas que se encuentran en </a:t>
                      </a:r>
                      <a:r>
                        <a:rPr lang="es-CL" sz="1100" b="0" dirty="0">
                          <a:effectLst/>
                          <a:latin typeface="Formata Regular"/>
                          <a:ea typeface="Calibri" panose="020F0502020204030204" pitchFamily="34" charset="0"/>
                          <a:cs typeface="Times New Roman" panose="02020603050405020304" pitchFamily="18" charset="0"/>
                        </a:rPr>
                        <a:t>este nivel demuestran conocimientos teóricos y prácticos que se encuentran a la vanguardia de un área de estudio o trabajo y conocimientos avanzados de disciplinas afines.</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tcPr>
                </a:tc>
              </a:tr>
              <a:tr h="1528810">
                <a:tc>
                  <a:txBody>
                    <a:bodyPr/>
                    <a:lstStyle/>
                    <a:p>
                      <a:pPr algn="ctr">
                        <a:lnSpc>
                          <a:spcPct val="107000"/>
                        </a:lnSpc>
                        <a:spcAft>
                          <a:spcPts val="0"/>
                        </a:spcAft>
                      </a:pPr>
                      <a:r>
                        <a:rPr lang="es-CL" sz="1100" b="1" dirty="0" smtClean="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100" b="1"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noFill/>
                  </a:tcPr>
                </a:tc>
                <a:tc>
                  <a:txBody>
                    <a:bodyPr/>
                    <a:lstStyle/>
                    <a:p>
                      <a:pPr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 </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Las personas que se encuentran en este nivel poseen habilidades cognitivas, técnicas y comunicacionales para: </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Arial" panose="020B0604020202020204" pitchFamily="34" charset="0"/>
                        </a:rPr>
                        <a:t>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Evaluar e integrar información diversa para conceptualizar, problematizar y emitir juicios fundamentados.</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Resolver </a:t>
                      </a:r>
                      <a:r>
                        <a:rPr lang="es-CL" sz="1100" b="0" dirty="0" smtClean="0">
                          <a:effectLst/>
                          <a:latin typeface="Formata Regular"/>
                          <a:ea typeface="Calibri" panose="020F0502020204030204" pitchFamily="34" charset="0"/>
                          <a:cs typeface="Times New Roman" panose="02020603050405020304" pitchFamily="18" charset="0"/>
                        </a:rPr>
                        <a:t>problemas en </a:t>
                      </a:r>
                      <a:r>
                        <a:rPr lang="es-CL" sz="1100" b="0" dirty="0">
                          <a:effectLst/>
                          <a:latin typeface="Formata Regular"/>
                          <a:ea typeface="Calibri" panose="020F0502020204030204" pitchFamily="34" charset="0"/>
                          <a:cs typeface="Times New Roman" panose="02020603050405020304" pitchFamily="18" charset="0"/>
                        </a:rPr>
                        <a:t>contextos inciertos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Generar conocimiento que contribuya al avance de un área de estudio o trabajo.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Elaborar productos, ejecutar procedimientos, desarrollar procesos, investigación original, innovación o creación artística,</a:t>
                      </a:r>
                      <a:r>
                        <a:rPr lang="es-CL" sz="1100" b="0" dirty="0">
                          <a:effectLst/>
                          <a:latin typeface="Formata Regular"/>
                          <a:ea typeface="Calibri" panose="020F0502020204030204" pitchFamily="34" charset="0"/>
                          <a:cs typeface="Arial" panose="020B0604020202020204" pitchFamily="34" charset="0"/>
                        </a:rPr>
                        <a:t> utilizando recursos materiales.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Comunicar efectivamente y argumentar resultados de investigación, innovación o creación artística en castellano y un segundo idioma. </a:t>
                      </a:r>
                      <a:endParaRPr lang="es-ES" sz="1100" b="0" dirty="0">
                        <a:effectLst/>
                        <a:latin typeface="Formata Regular"/>
                        <a:ea typeface="Calibri" panose="020F0502020204030204" pitchFamily="34" charset="0"/>
                        <a:cs typeface="Times New Roman" panose="02020603050405020304" pitchFamily="18" charset="0"/>
                      </a:endParaRPr>
                    </a:p>
                    <a:p>
                      <a:pPr marL="111125"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tcPr>
                </a:tc>
              </a:tr>
              <a:tr h="1813902">
                <a:tc>
                  <a:txBody>
                    <a:bodyPr/>
                    <a:lstStyle/>
                    <a:p>
                      <a:pPr algn="ctr">
                        <a:lnSpc>
                          <a:spcPct val="107000"/>
                        </a:lnSpc>
                        <a:spcAft>
                          <a:spcPts val="0"/>
                        </a:spcAft>
                      </a:pPr>
                      <a:r>
                        <a:rPr lang="es-CL" sz="1100" b="1" dirty="0" smtClean="0">
                          <a:solidFill>
                            <a:srgbClr val="448C89"/>
                          </a:solidFill>
                          <a:effectLst/>
                          <a:latin typeface="Formata Regular"/>
                          <a:ea typeface="Calibri" panose="020F0502020204030204" pitchFamily="34" charset="0"/>
                          <a:cs typeface="Times New Roman" panose="02020603050405020304" pitchFamily="18" charset="0"/>
                        </a:rPr>
                        <a:t>COMPETENCIA</a:t>
                      </a:r>
                    </a:p>
                  </a:txBody>
                  <a:tcPr marL="41397" marR="41397" marT="0" marB="0" anchor="ctr">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noFill/>
                  </a:tcPr>
                </a:tc>
                <a:tc>
                  <a:txBody>
                    <a:bodyPr/>
                    <a:lstStyle/>
                    <a:p>
                      <a:pPr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Los graduados/as o titulados/as de este nivel aplican sus conocimientos y habilidades, demostrando responsabilidad, ética y autonomía que le permiten:  </a:t>
                      </a:r>
                      <a:endParaRPr lang="es-ES" sz="1100" b="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80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Asumir las implicancias de los resultados de su trabajo y los de su grupo, comprometiéndose en diálogos críticos.</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80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Tomar decisiones y desempeñarse en investigación, innovación o creación artística. </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80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Dirigir equipos de trabajo para el logro de objetivos comunes.</a:t>
                      </a:r>
                      <a:endParaRPr lang="es-ES" sz="1100" b="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800"/>
                        </a:spcAft>
                        <a:buFont typeface="Calibri Light" panose="020F0302020204030204" pitchFamily="34" charset="0"/>
                        <a:buChar char="-"/>
                      </a:pPr>
                      <a:r>
                        <a:rPr lang="es-CL" sz="1100" b="0" dirty="0">
                          <a:effectLst/>
                          <a:latin typeface="Formata Regular"/>
                          <a:ea typeface="Calibri" panose="020F0502020204030204" pitchFamily="34" charset="0"/>
                          <a:cs typeface="Times New Roman" panose="02020603050405020304" pitchFamily="18" charset="0"/>
                        </a:rPr>
                        <a:t>Respetar la diversidad socioeconómica, cultural, étnica, de género, de nacionalidad y de religión de las personas con las que se relaciona.</a:t>
                      </a:r>
                      <a:endParaRPr lang="es-ES" sz="1100" b="0" dirty="0">
                        <a:effectLst/>
                        <a:latin typeface="Formata Regular"/>
                        <a:ea typeface="Calibri" panose="020F0502020204030204" pitchFamily="34" charset="0"/>
                        <a:cs typeface="Times New Roman" panose="02020603050405020304" pitchFamily="18" charset="0"/>
                      </a:endParaRPr>
                    </a:p>
                    <a:p>
                      <a:pPr marL="111760" marR="36195" algn="just">
                        <a:lnSpc>
                          <a:spcPct val="107000"/>
                        </a:lnSpc>
                        <a:spcAft>
                          <a:spcPts val="0"/>
                        </a:spcAft>
                      </a:pPr>
                      <a:r>
                        <a:rPr lang="es-CL" sz="1100" b="0" dirty="0">
                          <a:effectLst/>
                          <a:latin typeface="Formata Regular"/>
                          <a:ea typeface="Calibri" panose="020F0502020204030204" pitchFamily="34" charset="0"/>
                          <a:cs typeface="Times New Roman" panose="02020603050405020304" pitchFamily="18" charset="0"/>
                        </a:rPr>
                        <a:t> </a:t>
                      </a:r>
                      <a:endParaRPr lang="es-ES" sz="1100" b="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85B46C"/>
                      </a:solidFill>
                      <a:prstDash val="solid"/>
                      <a:round/>
                      <a:headEnd type="none" w="med" len="med"/>
                      <a:tailEnd type="none" w="med" len="med"/>
                    </a:lnL>
                    <a:lnR w="12700" cap="flat" cmpd="sng" algn="ctr">
                      <a:solidFill>
                        <a:srgbClr val="85B46C"/>
                      </a:solidFill>
                      <a:prstDash val="solid"/>
                      <a:round/>
                      <a:headEnd type="none" w="med" len="med"/>
                      <a:tailEnd type="none" w="med" len="med"/>
                    </a:lnR>
                    <a:lnT w="12700" cap="flat" cmpd="sng" algn="ctr">
                      <a:solidFill>
                        <a:srgbClr val="85B46C"/>
                      </a:solidFill>
                      <a:prstDash val="solid"/>
                      <a:round/>
                      <a:headEnd type="none" w="med" len="med"/>
                      <a:tailEnd type="none" w="med" len="med"/>
                    </a:lnT>
                    <a:lnB w="12700" cap="flat" cmpd="sng" algn="ctr">
                      <a:solidFill>
                        <a:srgbClr val="85B46C"/>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87566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a 10"/>
          <p:cNvGraphicFramePr/>
          <p:nvPr>
            <p:extLst>
              <p:ext uri="{D42A27DB-BD31-4B8C-83A1-F6EECF244321}">
                <p14:modId xmlns:p14="http://schemas.microsoft.com/office/powerpoint/2010/main" val="3238584901"/>
              </p:ext>
            </p:extLst>
          </p:nvPr>
        </p:nvGraphicFramePr>
        <p:xfrm>
          <a:off x="691573" y="1104129"/>
          <a:ext cx="1087350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CuadroTexto 11"/>
          <p:cNvSpPr txBox="1"/>
          <p:nvPr/>
        </p:nvSpPr>
        <p:spPr>
          <a:xfrm>
            <a:off x="202621" y="262112"/>
            <a:ext cx="6613815" cy="523220"/>
          </a:xfrm>
          <a:prstGeom prst="rect">
            <a:avLst/>
          </a:prstGeom>
          <a:noFill/>
        </p:spPr>
        <p:txBody>
          <a:bodyPr wrap="square" rtlCol="0">
            <a:spAutoFit/>
          </a:bodyPr>
          <a:lstStyle/>
          <a:p>
            <a:r>
              <a:rPr lang="es-CL" sz="2800" dirty="0" smtClean="0">
                <a:solidFill>
                  <a:schemeClr val="tx1">
                    <a:lumMod val="50000"/>
                    <a:lumOff val="50000"/>
                  </a:schemeClr>
                </a:solidFill>
                <a:latin typeface="Formata Light" pitchFamily="34" charset="0"/>
              </a:rPr>
              <a:t>Introducción </a:t>
            </a:r>
            <a:endParaRPr lang="es-CL" sz="2800" dirty="0">
              <a:solidFill>
                <a:schemeClr val="tx1">
                  <a:lumMod val="50000"/>
                  <a:lumOff val="50000"/>
                </a:schemeClr>
              </a:solidFill>
              <a:latin typeface="Formata Light" pitchFamily="34" charset="0"/>
            </a:endParaRPr>
          </a:p>
        </p:txBody>
      </p:sp>
      <p:cxnSp>
        <p:nvCxnSpPr>
          <p:cNvPr id="13" name="Conector recto 12"/>
          <p:cNvCxnSpPr/>
          <p:nvPr/>
        </p:nvCxnSpPr>
        <p:spPr>
          <a:xfrm flipV="1">
            <a:off x="0" y="862445"/>
            <a:ext cx="3730336" cy="24458"/>
          </a:xfrm>
          <a:prstGeom prst="line">
            <a:avLst/>
          </a:prstGeom>
          <a:ln w="19050">
            <a:solidFill>
              <a:srgbClr val="9077B6"/>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731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57652" y="2724788"/>
            <a:ext cx="7299610" cy="1077218"/>
          </a:xfrm>
          <a:prstGeom prst="rect">
            <a:avLst/>
          </a:prstGeom>
        </p:spPr>
        <p:txBody>
          <a:bodyPr wrap="square">
            <a:spAutoFit/>
          </a:bodyPr>
          <a:lstStyle/>
          <a:p>
            <a:pPr algn="ctr"/>
            <a:r>
              <a:rPr lang="es-CL" sz="3200" b="1" dirty="0">
                <a:solidFill>
                  <a:srgbClr val="85B46C"/>
                </a:solidFill>
                <a:latin typeface="Formata Regular"/>
              </a:rPr>
              <a:t>DESCRIPTORES </a:t>
            </a:r>
            <a:endParaRPr lang="es-CL" sz="3200" b="1" dirty="0" smtClean="0">
              <a:solidFill>
                <a:srgbClr val="85B46C"/>
              </a:solidFill>
              <a:latin typeface="Formata Regular"/>
            </a:endParaRPr>
          </a:p>
          <a:p>
            <a:pPr algn="ctr"/>
            <a:r>
              <a:rPr lang="es-CL" sz="3200" b="1" dirty="0" smtClean="0">
                <a:solidFill>
                  <a:srgbClr val="85B46C"/>
                </a:solidFill>
                <a:latin typeface="Formata Regular"/>
              </a:rPr>
              <a:t>“DOCTORADO”</a:t>
            </a:r>
            <a:endParaRPr lang="es-CL" sz="3200" b="1" dirty="0">
              <a:solidFill>
                <a:srgbClr val="85B46C"/>
              </a:solidFill>
              <a:latin typeface="Formata Regular"/>
            </a:endParaRPr>
          </a:p>
        </p:txBody>
      </p:sp>
    </p:spTree>
    <p:extLst>
      <p:ext uri="{BB962C8B-B14F-4D97-AF65-F5344CB8AC3E}">
        <p14:creationId xmlns:p14="http://schemas.microsoft.com/office/powerpoint/2010/main" val="3031472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nvPr>
        </p:nvGraphicFramePr>
        <p:xfrm>
          <a:off x="306260" y="156410"/>
          <a:ext cx="11554691" cy="6418545"/>
        </p:xfrm>
        <a:graphic>
          <a:graphicData uri="http://schemas.openxmlformats.org/drawingml/2006/table">
            <a:tbl>
              <a:tblPr firstRow="1" firstCol="1" bandRow="1"/>
              <a:tblGrid>
                <a:gridCol w="2463461"/>
                <a:gridCol w="9091230"/>
              </a:tblGrid>
              <a:tr h="709864">
                <a:tc gridSpan="2">
                  <a:txBody>
                    <a:bodyPr/>
                    <a:lstStyle/>
                    <a:p>
                      <a:pPr algn="ctr">
                        <a:lnSpc>
                          <a:spcPct val="107000"/>
                        </a:lnSpc>
                        <a:spcAft>
                          <a:spcPts val="0"/>
                        </a:spcAft>
                      </a:pPr>
                      <a:r>
                        <a:rPr lang="es-CL" sz="16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DOCTORADO</a:t>
                      </a:r>
                    </a:p>
                    <a:p>
                      <a:pPr algn="ctr">
                        <a:lnSpc>
                          <a:spcPct val="107000"/>
                        </a:lnSpc>
                        <a:spcAft>
                          <a:spcPts val="0"/>
                        </a:spcAft>
                      </a:pPr>
                      <a:r>
                        <a:rPr lang="es-CL" sz="1200" kern="1200" dirty="0" smtClean="0">
                          <a:solidFill>
                            <a:schemeClr val="bg1"/>
                          </a:solidFill>
                          <a:effectLst/>
                          <a:latin typeface="Formata Regular"/>
                          <a:ea typeface="+mn-ea"/>
                          <a:cs typeface="+mn-cs"/>
                        </a:rPr>
                        <a:t>Volumen de aprendizaje:</a:t>
                      </a:r>
                      <a:r>
                        <a:rPr lang="es-CL" sz="1200" kern="1200" baseline="0" dirty="0" smtClean="0">
                          <a:solidFill>
                            <a:schemeClr val="bg1"/>
                          </a:solidFill>
                          <a:effectLst/>
                          <a:latin typeface="Formata Regular"/>
                          <a:ea typeface="+mn-ea"/>
                          <a:cs typeface="+mn-cs"/>
                        </a:rPr>
                        <a:t> </a:t>
                      </a:r>
                      <a:r>
                        <a:rPr lang="es-CL" sz="1200" kern="1200" dirty="0" smtClean="0">
                          <a:solidFill>
                            <a:schemeClr val="bg1"/>
                          </a:solidFill>
                          <a:effectLst/>
                          <a:latin typeface="Formata Regular"/>
                          <a:ea typeface="+mn-ea"/>
                          <a:cs typeface="+mn-cs"/>
                        </a:rPr>
                        <a:t>La duración típica para el cumplimiento de las cualificaciones de esta certificación corresponde a 240 SCT-Chile para aquellas personas que estén en posesión de una certificación de nivel 3. </a:t>
                      </a:r>
                      <a:endParaRPr lang="es-CL" sz="1200" dirty="0">
                        <a:solidFill>
                          <a:schemeClr val="bg1"/>
                        </a:solidFill>
                        <a:effectLst/>
                        <a:latin typeface="Formata Regular"/>
                        <a:ea typeface="Calibri" panose="020F0502020204030204" pitchFamily="34" charset="0"/>
                        <a:cs typeface="Times New Roman" panose="02020603050405020304" pitchFamily="18" charset="0"/>
                      </a:endParaRPr>
                    </a:p>
                  </a:txBody>
                  <a:tcPr marL="41397" marR="41397"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BFBFBF"/>
                      </a:solidFill>
                      <a:prstDash val="solid"/>
                      <a:round/>
                      <a:headEnd type="none" w="med" len="med"/>
                      <a:tailEnd type="none" w="med" len="med"/>
                    </a:lnB>
                    <a:solidFill>
                      <a:srgbClr val="85B46C"/>
                    </a:solidFill>
                  </a:tcPr>
                </a:tc>
                <a:tc hMerge="1">
                  <a:txBody>
                    <a:bodyPr/>
                    <a:lstStyle/>
                    <a:p>
                      <a:endParaRPr lang="es-CL"/>
                    </a:p>
                  </a:txBody>
                  <a:tcPr/>
                </a:tc>
              </a:tr>
              <a:tr h="472765">
                <a:tc>
                  <a:txBody>
                    <a:bodyPr/>
                    <a:lstStyle/>
                    <a:p>
                      <a:pPr algn="ctr">
                        <a:lnSpc>
                          <a:spcPct val="107000"/>
                        </a:lnSpc>
                        <a:spcAft>
                          <a:spcPts val="0"/>
                        </a:spcAft>
                      </a:pPr>
                      <a:r>
                        <a:rPr lang="es-CL" sz="1050" b="1" dirty="0" smtClean="0">
                          <a:solidFill>
                            <a:srgbClr val="9077B6"/>
                          </a:solidFill>
                          <a:effectLst/>
                          <a:latin typeface="Formata Regular"/>
                          <a:ea typeface="Calibri" panose="020F0502020204030204" pitchFamily="34" charset="0"/>
                          <a:cs typeface="Times New Roman" panose="02020603050405020304" pitchFamily="18" charset="0"/>
                        </a:rPr>
                        <a:t>Conocimientos</a:t>
                      </a:r>
                      <a:endParaRPr lang="es-CL" sz="1050" dirty="0">
                        <a:solidFill>
                          <a:srgbClr val="9077B6"/>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9077B6"/>
                          </a:solidFill>
                          <a:effectLst/>
                          <a:latin typeface="Formata Regular"/>
                          <a:ea typeface="Calibri" panose="020F0502020204030204" pitchFamily="34" charset="0"/>
                          <a:cs typeface="Times New Roman" panose="02020603050405020304" pitchFamily="18" charset="0"/>
                        </a:rPr>
                        <a:t>(Tipo, Amplitud y profundidad)</a:t>
                      </a:r>
                      <a:endParaRPr lang="es-CL" sz="1050" dirty="0">
                        <a:solidFill>
                          <a:srgbClr val="9077B6"/>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BFBFBF"/>
                      </a:solidFill>
                      <a:prstDash val="solid"/>
                      <a:round/>
                      <a:headEnd type="none" w="med" len="med"/>
                      <a:tailEnd type="none" w="med" len="med"/>
                    </a:lnT>
                    <a:lnB w="19050" cap="flat" cmpd="dbl" algn="ctr">
                      <a:solidFill>
                        <a:srgbClr val="A5A5A5"/>
                      </a:solidFill>
                      <a:prstDash val="solid"/>
                      <a:round/>
                      <a:headEnd type="none" w="med" len="med"/>
                      <a:tailEnd type="none" w="med" len="med"/>
                    </a:lnB>
                    <a:noFill/>
                  </a:tcPr>
                </a:tc>
                <a:tc>
                  <a:txBody>
                    <a:bodyPr/>
                    <a:lstStyle/>
                    <a:p>
                      <a:pPr marL="342900" marR="36195" lvl="0" indent="-342900" algn="just">
                        <a:lnSpc>
                          <a:spcPct val="107000"/>
                        </a:lnSpc>
                        <a:spcAft>
                          <a:spcPts val="0"/>
                        </a:spcAft>
                        <a:buFont typeface="Wingdings" panose="05000000000000000000" pitchFamily="2" charset="2"/>
                        <a:buChar char=""/>
                      </a:pPr>
                      <a:endParaRPr lang="es-ES" sz="850" dirty="0" smtClean="0">
                        <a:solidFill>
                          <a:srgbClr val="525252"/>
                        </a:solidFill>
                        <a:effectLst/>
                        <a:latin typeface="Formata Regular"/>
                        <a:ea typeface="Calibri" panose="020F0502020204030204" pitchFamily="34" charset="0"/>
                        <a:cs typeface="Arial" panose="020B0604020202020204" pitchFamily="34" charset="0"/>
                      </a:endParaRPr>
                    </a:p>
                    <a:p>
                      <a:pPr marL="342900" marR="36195" lvl="0" indent="-342900" algn="just">
                        <a:lnSpc>
                          <a:spcPct val="107000"/>
                        </a:lnSpc>
                        <a:spcAft>
                          <a:spcPts val="0"/>
                        </a:spcAft>
                        <a:buFont typeface="Wingdings" panose="05000000000000000000" pitchFamily="2" charset="2"/>
                        <a:buChar char=""/>
                      </a:pPr>
                      <a:r>
                        <a:rPr lang="es-ES" sz="850" dirty="0" smtClean="0">
                          <a:solidFill>
                            <a:srgbClr val="525252"/>
                          </a:solidFill>
                          <a:effectLst/>
                          <a:latin typeface="Formata Regular"/>
                          <a:ea typeface="Calibri" panose="020F0502020204030204" pitchFamily="34" charset="0"/>
                          <a:cs typeface="Arial" panose="020B0604020202020204" pitchFamily="34" charset="0"/>
                        </a:rPr>
                        <a:t>Demuestra </a:t>
                      </a:r>
                      <a:r>
                        <a:rPr lang="es-ES" sz="850" dirty="0">
                          <a:solidFill>
                            <a:srgbClr val="525252"/>
                          </a:solidFill>
                          <a:effectLst/>
                          <a:latin typeface="Formata Regular"/>
                          <a:ea typeface="Calibri" panose="020F0502020204030204" pitchFamily="34" charset="0"/>
                          <a:cs typeface="Arial" panose="020B0604020202020204" pitchFamily="34" charset="0"/>
                        </a:rPr>
                        <a:t>conocimientos teóricos y prácticos especializados, que se encuentran a la vanguardia de un área disciplinar y conocimientos avanzados de disciplinas afines.</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Times New Roman" panose="02020603050405020304" pitchFamily="18" charset="0"/>
                        </a:rPr>
                        <a:t> </a:t>
                      </a:r>
                      <a:endParaRPr lang="es-ES" sz="850" dirty="0">
                        <a:effectLst/>
                        <a:latin typeface="Formata Regular"/>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BFBFBF"/>
                      </a:solidFill>
                      <a:prstDash val="solid"/>
                      <a:round/>
                      <a:headEnd type="none" w="med" len="med"/>
                      <a:tailEnd type="none" w="med" len="med"/>
                    </a:lnT>
                    <a:lnB w="19050" cap="flat" cmpd="dbl" algn="ctr">
                      <a:solidFill>
                        <a:srgbClr val="A5A5A5"/>
                      </a:solidFill>
                      <a:prstDash val="solid"/>
                      <a:round/>
                      <a:headEnd type="none" w="med" len="med"/>
                      <a:tailEnd type="none" w="med" len="med"/>
                    </a:lnB>
                  </a:tcPr>
                </a:tc>
              </a:tr>
              <a:tr h="1132609">
                <a:tc>
                  <a:txBody>
                    <a:bodyPr/>
                    <a:lstStyle/>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c</a:t>
                      </a: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ognitivas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Evalúa e integra información de diversas fuentes relacionadas con un área disciplinar que le permiten conceptualizar, problematizar y emitir juicios fundamentados.</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Diagnostica problemas </a:t>
                      </a:r>
                      <a:r>
                        <a:rPr lang="es-ES" sz="850" dirty="0" smtClean="0">
                          <a:solidFill>
                            <a:srgbClr val="525252"/>
                          </a:solidFill>
                          <a:effectLst/>
                          <a:latin typeface="Formata Regular"/>
                          <a:ea typeface="Calibri" panose="020F0502020204030204" pitchFamily="34" charset="0"/>
                          <a:cs typeface="Arial" panose="020B0604020202020204" pitchFamily="34" charset="0"/>
                        </a:rPr>
                        <a:t>relacionados </a:t>
                      </a:r>
                      <a:r>
                        <a:rPr lang="es-ES" sz="850" dirty="0">
                          <a:solidFill>
                            <a:srgbClr val="525252"/>
                          </a:solidFill>
                          <a:effectLst/>
                          <a:latin typeface="Formata Regular"/>
                          <a:ea typeface="Calibri" panose="020F0502020204030204" pitchFamily="34" charset="0"/>
                          <a:cs typeface="Arial" panose="020B0604020202020204" pitchFamily="34" charset="0"/>
                        </a:rPr>
                        <a:t>con un área disciplinar.</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Diseña soluciones para resolver problemas </a:t>
                      </a:r>
                      <a:r>
                        <a:rPr lang="es-ES" sz="850" dirty="0" smtClean="0">
                          <a:solidFill>
                            <a:srgbClr val="525252"/>
                          </a:solidFill>
                          <a:effectLst/>
                          <a:latin typeface="Formata Regular"/>
                          <a:ea typeface="Calibri" panose="020F0502020204030204" pitchFamily="34" charset="0"/>
                          <a:cs typeface="Arial" panose="020B0604020202020204" pitchFamily="34" charset="0"/>
                        </a:rPr>
                        <a:t>en </a:t>
                      </a:r>
                      <a:r>
                        <a:rPr lang="es-ES" sz="850" dirty="0">
                          <a:solidFill>
                            <a:srgbClr val="525252"/>
                          </a:solidFill>
                          <a:effectLst/>
                          <a:latin typeface="Formata Regular"/>
                          <a:ea typeface="Calibri" panose="020F0502020204030204" pitchFamily="34" charset="0"/>
                          <a:cs typeface="Arial" panose="020B0604020202020204" pitchFamily="34" charset="0"/>
                        </a:rPr>
                        <a:t>contextos inciertos.</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Genera conocimiento que contribuya al avance de un área disciplinar.</a:t>
                      </a:r>
                      <a:endParaRPr lang="es-ES" sz="850" dirty="0">
                        <a:effectLst/>
                        <a:latin typeface="Formata Regular"/>
                        <a:ea typeface="Calibri" panose="020F0502020204030204" pitchFamily="34" charset="0"/>
                        <a:cs typeface="Times New Roman" panose="02020603050405020304" pitchFamily="18" charset="0"/>
                      </a:endParaRPr>
                    </a:p>
                    <a:p>
                      <a:pPr marL="291465" marR="71755" algn="just">
                        <a:spcAft>
                          <a:spcPts val="0"/>
                        </a:spcAft>
                      </a:pPr>
                      <a:r>
                        <a:rPr lang="es-ES" sz="850" dirty="0">
                          <a:solidFill>
                            <a:srgbClr val="525252"/>
                          </a:solidFill>
                          <a:effectLst/>
                          <a:latin typeface="Formata Regular"/>
                        </a:rPr>
                        <a:t> </a:t>
                      </a:r>
                      <a:endParaRPr lang="es-ES" sz="850" dirty="0">
                        <a:effectLst/>
                        <a:latin typeface="Formata Regular"/>
                      </a:endParaRPr>
                    </a:p>
                  </a:txBody>
                  <a:tcPr marL="68580" marR="68580"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tcPr>
                </a:tc>
              </a:tr>
              <a:tr h="392869">
                <a:tc>
                  <a:txBody>
                    <a:bodyPr/>
                    <a:lstStyle/>
                    <a:p>
                      <a:pPr algn="ctr">
                        <a:lnSpc>
                          <a:spcPct val="107000"/>
                        </a:lnSpc>
                        <a:spcAft>
                          <a:spcPts val="0"/>
                        </a:spcAft>
                      </a:pP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Habilidades</a:t>
                      </a:r>
                      <a:r>
                        <a:rPr lang="es-CL" sz="1050" b="0" baseline="0" dirty="0" smtClean="0">
                          <a:solidFill>
                            <a:srgbClr val="F58357"/>
                          </a:solidFill>
                          <a:effectLst/>
                          <a:latin typeface="Formata Regular"/>
                          <a:ea typeface="Calibri" panose="020F0502020204030204" pitchFamily="34" charset="0"/>
                          <a:cs typeface="Times New Roman" panose="02020603050405020304" pitchFamily="18" charset="0"/>
                        </a:rPr>
                        <a:t> </a:t>
                      </a:r>
                    </a:p>
                    <a:p>
                      <a:pPr algn="ctr">
                        <a:lnSpc>
                          <a:spcPct val="107000"/>
                        </a:lnSpc>
                        <a:spcAft>
                          <a:spcPts val="0"/>
                        </a:spcAft>
                      </a:pP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técnicas</a:t>
                      </a:r>
                      <a:endParaRPr lang="es-CL" sz="1050" dirty="0" smtClean="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Elabora productos, ejecuta procedimientos y desarrolla procesos, investigación original o creación artística, utilizando recursos materiales propios de un área disciplinar.</a:t>
                      </a:r>
                      <a:endParaRPr lang="es-ES" sz="850" dirty="0">
                        <a:effectLst/>
                        <a:latin typeface="Formata Regular"/>
                        <a:ea typeface="Calibri" panose="020F0502020204030204" pitchFamily="34" charset="0"/>
                        <a:cs typeface="Times New Roman" panose="02020603050405020304" pitchFamily="18" charset="0"/>
                      </a:endParaRPr>
                    </a:p>
                    <a:p>
                      <a:pPr marL="291465" marR="71755" algn="just">
                        <a:spcAft>
                          <a:spcPts val="0"/>
                        </a:spcAft>
                      </a:pPr>
                      <a:r>
                        <a:rPr lang="es-ES" sz="850" dirty="0">
                          <a:solidFill>
                            <a:srgbClr val="525252"/>
                          </a:solidFill>
                          <a:effectLst/>
                          <a:latin typeface="Formata Regular"/>
                        </a:rPr>
                        <a:t> </a:t>
                      </a:r>
                      <a:endParaRPr lang="es-ES" sz="850" dirty="0">
                        <a:effectLst/>
                        <a:latin typeface="Formata Regular"/>
                      </a:endParaRPr>
                    </a:p>
                  </a:txBody>
                  <a:tcPr marL="68580" marR="68580"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r h="495242">
                <a:tc>
                  <a:txBody>
                    <a:bodyPr/>
                    <a:lstStyle/>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Habilidades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a:solidFill>
                            <a:srgbClr val="F58357"/>
                          </a:solidFill>
                          <a:effectLst/>
                          <a:latin typeface="Formata Regular"/>
                          <a:ea typeface="Calibri" panose="020F0502020204030204" pitchFamily="34" charset="0"/>
                          <a:cs typeface="Times New Roman" panose="02020603050405020304" pitchFamily="18" charset="0"/>
                        </a:rPr>
                        <a:t>c</a:t>
                      </a:r>
                      <a:r>
                        <a:rPr lang="es-CL" sz="1050" b="1" dirty="0" smtClean="0">
                          <a:solidFill>
                            <a:srgbClr val="F58357"/>
                          </a:solidFill>
                          <a:effectLst/>
                          <a:latin typeface="Formata Regular"/>
                          <a:ea typeface="Calibri" panose="020F0502020204030204" pitchFamily="34" charset="0"/>
                          <a:cs typeface="Times New Roman" panose="02020603050405020304" pitchFamily="18" charset="0"/>
                        </a:rPr>
                        <a:t>omunicacionales</a:t>
                      </a:r>
                      <a:endParaRPr lang="es-CL" sz="1050" dirty="0">
                        <a:solidFill>
                          <a:srgbClr val="F58357"/>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9050" cap="flat" cmpd="dbl" algn="ctr">
                      <a:solidFill>
                        <a:srgbClr val="A5A5A5"/>
                      </a:solidFill>
                      <a:prstDash val="solid"/>
                      <a:round/>
                      <a:headEnd type="none" w="med" len="med"/>
                      <a:tailEnd type="none" w="med" len="med"/>
                    </a:lnB>
                    <a:noFill/>
                  </a:tcPr>
                </a:tc>
                <a:tc>
                  <a:txBody>
                    <a:bodyPr/>
                    <a:lstStyle/>
                    <a:p>
                      <a:pPr marL="291465" marR="36195" algn="just">
                        <a:lnSpc>
                          <a:spcPct val="107000"/>
                        </a:lnSpc>
                        <a:spcAft>
                          <a:spcPts val="0"/>
                        </a:spcAft>
                      </a:pPr>
                      <a:r>
                        <a:rPr lang="es-ES" sz="850">
                          <a:solidFill>
                            <a:srgbClr val="525252"/>
                          </a:solidFill>
                          <a:effectLst/>
                          <a:latin typeface="Formata Regular"/>
                          <a:ea typeface="Calibri" panose="020F0502020204030204" pitchFamily="34" charset="0"/>
                          <a:cs typeface="Times New Roman" panose="02020603050405020304" pitchFamily="18" charset="0"/>
                        </a:rPr>
                        <a:t> </a:t>
                      </a:r>
                      <a:endParaRPr lang="es-ES" sz="85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a:solidFill>
                            <a:srgbClr val="525252"/>
                          </a:solidFill>
                          <a:effectLst/>
                          <a:latin typeface="Formata Regular"/>
                          <a:ea typeface="Calibri" panose="020F0502020204030204" pitchFamily="34" charset="0"/>
                          <a:cs typeface="Times New Roman" panose="02020603050405020304" pitchFamily="18" charset="0"/>
                        </a:rPr>
                        <a:t>Comunica efectivamente y argumenta sobre resultados de investigación, innovación o creación artística </a:t>
                      </a:r>
                      <a:r>
                        <a:rPr lang="es-ES" sz="850">
                          <a:solidFill>
                            <a:srgbClr val="525252"/>
                          </a:solidFill>
                          <a:effectLst/>
                          <a:latin typeface="Formata Regular"/>
                          <a:ea typeface="Calibri" panose="020F0502020204030204" pitchFamily="34" charset="0"/>
                          <a:cs typeface="Arial" panose="020B0604020202020204" pitchFamily="34" charset="0"/>
                        </a:rPr>
                        <a:t>a públicos especializados y no especializados, de forma oral, escrita y visual, en castellano y un segundo idioma, utilizando distintos medios y soportes.</a:t>
                      </a:r>
                      <a:endParaRPr lang="es-ES" sz="850">
                        <a:effectLst/>
                        <a:latin typeface="Formata Regular"/>
                        <a:ea typeface="Calibri" panose="020F0502020204030204" pitchFamily="34" charset="0"/>
                        <a:cs typeface="Times New Roman" panose="02020603050405020304" pitchFamily="18" charset="0"/>
                      </a:endParaRPr>
                    </a:p>
                    <a:p>
                      <a:pPr marL="291465" marR="71755" algn="just">
                        <a:spcAft>
                          <a:spcPts val="0"/>
                        </a:spcAft>
                      </a:pPr>
                      <a:r>
                        <a:rPr lang="es-ES" sz="850">
                          <a:solidFill>
                            <a:srgbClr val="525252"/>
                          </a:solidFill>
                          <a:effectLst/>
                          <a:latin typeface="Formata Regular"/>
                        </a:rPr>
                        <a:t> </a:t>
                      </a:r>
                      <a:endParaRPr lang="es-ES" sz="850">
                        <a:effectLst/>
                        <a:latin typeface="Formata Regular"/>
                      </a:endParaRPr>
                    </a:p>
                  </a:txBody>
                  <a:tcPr marL="68580" marR="68580"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9050" cap="flat" cmpd="dbl" algn="ctr">
                      <a:solidFill>
                        <a:srgbClr val="A5A5A5"/>
                      </a:solidFill>
                      <a:prstDash val="solid"/>
                      <a:round/>
                      <a:headEnd type="none" w="med" len="med"/>
                      <a:tailEnd type="none" w="med" len="med"/>
                    </a:lnB>
                  </a:tcPr>
                </a:tc>
              </a:tr>
              <a:tr h="1113622">
                <a:tc>
                  <a:txBody>
                    <a:bodyPr/>
                    <a:lstStyle/>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ética y responsabilidad</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91465" marR="36195" algn="just">
                        <a:lnSpc>
                          <a:spcPct val="107000"/>
                        </a:lnSpc>
                        <a:spcAft>
                          <a:spcPts val="0"/>
                        </a:spcAft>
                      </a:pPr>
                      <a:r>
                        <a:rPr lang="es-ES" sz="850">
                          <a:solidFill>
                            <a:srgbClr val="525252"/>
                          </a:solidFill>
                          <a:effectLst/>
                          <a:latin typeface="Formata Regular"/>
                          <a:ea typeface="Calibri" panose="020F0502020204030204" pitchFamily="34" charset="0"/>
                          <a:cs typeface="Times New Roman" panose="02020603050405020304" pitchFamily="18" charset="0"/>
                        </a:rPr>
                        <a:t> </a:t>
                      </a:r>
                      <a:endParaRPr lang="es-ES" sz="85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a:solidFill>
                            <a:srgbClr val="525252"/>
                          </a:solidFill>
                          <a:effectLst/>
                          <a:latin typeface="Formata Regular"/>
                          <a:ea typeface="Calibri" panose="020F0502020204030204" pitchFamily="34" charset="0"/>
                          <a:cs typeface="Times New Roman" panose="02020603050405020304" pitchFamily="18" charset="0"/>
                        </a:rPr>
                        <a:t>Actúa con responsabilidad y ética, cumpliendo los protocolos y normas que guían su desempeño. </a:t>
                      </a:r>
                      <a:endParaRPr lang="es-ES" sz="85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a:solidFill>
                            <a:srgbClr val="525252"/>
                          </a:solidFill>
                          <a:effectLst/>
                          <a:latin typeface="Formata Regular"/>
                          <a:ea typeface="Calibri" panose="020F0502020204030204" pitchFamily="34" charset="0"/>
                          <a:cs typeface="Times New Roman" panose="02020603050405020304" pitchFamily="18" charset="0"/>
                        </a:rPr>
                        <a:t> </a:t>
                      </a:r>
                      <a:endParaRPr lang="es-ES" sz="85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a:solidFill>
                            <a:srgbClr val="525252"/>
                          </a:solidFill>
                          <a:effectLst/>
                          <a:latin typeface="Formata Regular"/>
                          <a:ea typeface="Calibri" panose="020F0502020204030204" pitchFamily="34" charset="0"/>
                          <a:cs typeface="Times New Roman" panose="02020603050405020304" pitchFamily="18" charset="0"/>
                        </a:rPr>
                        <a:t>Asume las implicancias de los resultados de su trabajo y de su grupo con las personas, la organización, la sociedad y el ambiente, comprometiéndose en diálogos críticos.</a:t>
                      </a:r>
                      <a:endParaRPr lang="es-ES" sz="85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a:solidFill>
                            <a:srgbClr val="525252"/>
                          </a:solidFill>
                          <a:effectLst/>
                          <a:latin typeface="Formata Regular"/>
                          <a:ea typeface="Calibri" panose="020F0502020204030204" pitchFamily="34" charset="0"/>
                          <a:cs typeface="Times New Roman" panose="02020603050405020304" pitchFamily="18" charset="0"/>
                        </a:rPr>
                        <a:t> </a:t>
                      </a:r>
                      <a:endParaRPr lang="es-ES" sz="85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a:solidFill>
                            <a:srgbClr val="525252"/>
                          </a:solidFill>
                          <a:effectLst/>
                          <a:latin typeface="Formata Regular"/>
                          <a:ea typeface="Calibri" panose="020F0502020204030204" pitchFamily="34" charset="0"/>
                          <a:cs typeface="Times New Roman" panose="02020603050405020304" pitchFamily="18" charset="0"/>
                        </a:rPr>
                        <a:t>Respeta la diversidad socioeconómica, cultural, étnica, de género, de nacionalidad y de religión de las personas con las que se relaciona en su trabajo, promoviendo espacios de inclusión. </a:t>
                      </a:r>
                      <a:endParaRPr lang="es-ES" sz="850">
                        <a:effectLst/>
                        <a:latin typeface="Formata Regular"/>
                        <a:ea typeface="Calibri" panose="020F0502020204030204" pitchFamily="34" charset="0"/>
                        <a:cs typeface="Times New Roman" panose="02020603050405020304" pitchFamily="18" charset="0"/>
                      </a:endParaRPr>
                    </a:p>
                    <a:p>
                      <a:pPr marL="291465" marR="71755" algn="just">
                        <a:spcAft>
                          <a:spcPts val="0"/>
                        </a:spcAft>
                      </a:pPr>
                      <a:r>
                        <a:rPr lang="es-ES" sz="850">
                          <a:solidFill>
                            <a:srgbClr val="525252"/>
                          </a:solidFill>
                          <a:effectLst/>
                          <a:latin typeface="Formata Regular"/>
                        </a:rPr>
                        <a:t> </a:t>
                      </a:r>
                      <a:endParaRPr lang="es-ES" sz="850">
                        <a:effectLst/>
                        <a:latin typeface="Formata Regular"/>
                      </a:endParaRPr>
                    </a:p>
                  </a:txBody>
                  <a:tcPr marL="68580" marR="68580"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9050" cap="flat" cmpd="dbl" algn="ctr">
                      <a:solidFill>
                        <a:srgbClr val="A5A5A5"/>
                      </a:solidFill>
                      <a:prstDash val="solid"/>
                      <a:round/>
                      <a:headEnd type="none" w="med" len="med"/>
                      <a:tailEnd type="none" w="med" len="med"/>
                    </a:lnT>
                    <a:lnB w="12700" cap="flat" cmpd="sng" algn="ctr">
                      <a:solidFill>
                        <a:srgbClr val="A5A5A5"/>
                      </a:solidFill>
                      <a:prstDash val="dash"/>
                      <a:round/>
                      <a:headEnd type="none" w="med" len="med"/>
                      <a:tailEnd type="none" w="med" len="med"/>
                    </a:lnB>
                  </a:tcPr>
                </a:tc>
              </a:tr>
              <a:tr h="924791">
                <a:tc>
                  <a:txBody>
                    <a:bodyPr/>
                    <a:lstStyle/>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autonomía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Toma decisiones y se desempeña de forma autónoma en procesos de investigación innovación o creación artística de su área disciplinar. </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Evalúa constantemente su quehacer para mejorar su desempeño profesional.</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Demuestra una actitud proactiva y responsable hacia la actualización de sus conocimientos y desarrollo de sus habilidades.</a:t>
                      </a:r>
                      <a:endParaRPr lang="es-ES" sz="850" dirty="0">
                        <a:effectLst/>
                        <a:latin typeface="Formata Regular"/>
                        <a:ea typeface="Calibri" panose="020F0502020204030204" pitchFamily="34" charset="0"/>
                        <a:cs typeface="Times New Roman" panose="02020603050405020304" pitchFamily="18" charset="0"/>
                      </a:endParaRPr>
                    </a:p>
                    <a:p>
                      <a:pPr marL="291465" marR="71755" algn="just">
                        <a:spcAft>
                          <a:spcPts val="0"/>
                        </a:spcAft>
                      </a:pPr>
                      <a:r>
                        <a:rPr lang="es-ES" sz="850" dirty="0">
                          <a:solidFill>
                            <a:srgbClr val="525252"/>
                          </a:solidFill>
                          <a:effectLst/>
                          <a:latin typeface="Formata Regular"/>
                        </a:rPr>
                        <a:t> </a:t>
                      </a:r>
                      <a:endParaRPr lang="es-ES" sz="850" dirty="0">
                        <a:effectLst/>
                        <a:latin typeface="Formata Regular"/>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r h="570830">
                <a:tc>
                  <a:txBody>
                    <a:bodyPr/>
                    <a:lstStyle/>
                    <a:p>
                      <a:pPr algn="ctr">
                        <a:lnSpc>
                          <a:spcPct val="107000"/>
                        </a:lnSpc>
                        <a:spcAft>
                          <a:spcPts val="0"/>
                        </a:spcAft>
                      </a:pPr>
                      <a:endParaRPr lang="es-CL" sz="1050" b="1"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Competencia</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p>
                      <a:pPr algn="ctr">
                        <a:lnSpc>
                          <a:spcPct val="107000"/>
                        </a:lnSpc>
                        <a:spcAft>
                          <a:spcPts val="0"/>
                        </a:spcAft>
                      </a:pPr>
                      <a:r>
                        <a:rPr lang="es-CL" sz="1050" b="1" dirty="0" smtClean="0">
                          <a:solidFill>
                            <a:srgbClr val="448C89"/>
                          </a:solidFill>
                          <a:effectLst/>
                          <a:latin typeface="Formata Regular"/>
                          <a:ea typeface="Calibri" panose="020F0502020204030204" pitchFamily="34" charset="0"/>
                          <a:cs typeface="Times New Roman" panose="02020603050405020304" pitchFamily="18" charset="0"/>
                        </a:rPr>
                        <a:t>de trabajo con otros</a:t>
                      </a:r>
                      <a:endParaRPr lang="es-CL" sz="1050" dirty="0" smtClean="0">
                        <a:solidFill>
                          <a:srgbClr val="448C89"/>
                        </a:solidFill>
                        <a:effectLst/>
                        <a:latin typeface="Formata Regular"/>
                        <a:ea typeface="Calibri" panose="020F0502020204030204" pitchFamily="34" charset="0"/>
                        <a:cs typeface="Times New Roman" panose="02020603050405020304" pitchFamily="18" charset="0"/>
                      </a:endParaRPr>
                    </a:p>
                  </a:txBody>
                  <a:tcPr marL="41397" marR="41397" marT="0" marB="0" anchor="ctr">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noFill/>
                  </a:tcPr>
                </a:tc>
                <a:tc>
                  <a:txBody>
                    <a:bodyPr/>
                    <a:lstStyle/>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Dirige equipos de trabajo para el logro de objetivos comunes.</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Respeta los roles y funciones de las personas que integran su área de trabajo. </a:t>
                      </a:r>
                      <a:endParaRPr lang="es-ES" sz="850" dirty="0">
                        <a:effectLst/>
                        <a:latin typeface="Formata Regular"/>
                        <a:ea typeface="Calibri" panose="020F0502020204030204" pitchFamily="34" charset="0"/>
                        <a:cs typeface="Times New Roman" panose="02020603050405020304" pitchFamily="18" charset="0"/>
                      </a:endParaRPr>
                    </a:p>
                    <a:p>
                      <a:pPr marL="291465"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p>
                      <a:pPr marL="342900" marR="36195" lvl="0" indent="-342900" algn="just">
                        <a:lnSpc>
                          <a:spcPct val="107000"/>
                        </a:lnSpc>
                        <a:spcAft>
                          <a:spcPts val="0"/>
                        </a:spcAft>
                        <a:buFont typeface="Wingdings" panose="05000000000000000000" pitchFamily="2" charset="2"/>
                        <a:buChar char=""/>
                      </a:pPr>
                      <a:r>
                        <a:rPr lang="es-ES" sz="850" dirty="0">
                          <a:solidFill>
                            <a:srgbClr val="525252"/>
                          </a:solidFill>
                          <a:effectLst/>
                          <a:latin typeface="Formata Regular"/>
                          <a:ea typeface="Calibri" panose="020F0502020204030204" pitchFamily="34" charset="0"/>
                          <a:cs typeface="Arial" panose="020B0604020202020204" pitchFamily="34" charset="0"/>
                        </a:rPr>
                        <a:t>Promueve relaciones de colaboración entre los miembros de su equipo de trabajo.</a:t>
                      </a:r>
                      <a:endParaRPr lang="es-ES" sz="850" dirty="0">
                        <a:effectLst/>
                        <a:latin typeface="Formata Regular"/>
                        <a:ea typeface="Calibri" panose="020F0502020204030204" pitchFamily="34" charset="0"/>
                        <a:cs typeface="Times New Roman" panose="02020603050405020304" pitchFamily="18" charset="0"/>
                      </a:endParaRPr>
                    </a:p>
                    <a:p>
                      <a:pPr marR="36195" algn="just">
                        <a:lnSpc>
                          <a:spcPct val="107000"/>
                        </a:lnSpc>
                        <a:spcAft>
                          <a:spcPts val="0"/>
                        </a:spcAft>
                      </a:pPr>
                      <a:r>
                        <a:rPr lang="es-ES" sz="850" dirty="0">
                          <a:solidFill>
                            <a:srgbClr val="525252"/>
                          </a:solidFill>
                          <a:effectLst/>
                          <a:latin typeface="Formata Regular"/>
                          <a:ea typeface="Calibri" panose="020F0502020204030204" pitchFamily="34" charset="0"/>
                          <a:cs typeface="Arial" panose="020B0604020202020204" pitchFamily="34" charset="0"/>
                        </a:rPr>
                        <a:t> </a:t>
                      </a:r>
                      <a:endParaRPr lang="es-ES" sz="850" dirty="0">
                        <a:effectLst/>
                        <a:latin typeface="Formata Regular"/>
                        <a:ea typeface="Calibri" panose="020F0502020204030204" pitchFamily="34" charset="0"/>
                        <a:cs typeface="Times New Roman" panose="02020603050405020304" pitchFamily="18" charset="0"/>
                      </a:endParaRPr>
                    </a:p>
                  </a:txBody>
                  <a:tcPr marL="68580" marR="68580" marT="0" marB="0">
                    <a:lnL w="12700" cap="flat" cmpd="sng" algn="ctr">
                      <a:solidFill>
                        <a:srgbClr val="A5A5A5"/>
                      </a:solidFill>
                      <a:prstDash val="dash"/>
                      <a:round/>
                      <a:headEnd type="none" w="med" len="med"/>
                      <a:tailEnd type="none" w="med" len="med"/>
                    </a:lnL>
                    <a:lnR w="12700" cap="flat" cmpd="sng" algn="ctr">
                      <a:solidFill>
                        <a:srgbClr val="A5A5A5"/>
                      </a:solidFill>
                      <a:prstDash val="dash"/>
                      <a:round/>
                      <a:headEnd type="none" w="med" len="med"/>
                      <a:tailEnd type="none" w="med" len="med"/>
                    </a:lnR>
                    <a:lnT w="12700" cap="flat" cmpd="sng" algn="ctr">
                      <a:solidFill>
                        <a:srgbClr val="A5A5A5"/>
                      </a:solidFill>
                      <a:prstDash val="dash"/>
                      <a:round/>
                      <a:headEnd type="none" w="med" len="med"/>
                      <a:tailEnd type="none" w="med" len="med"/>
                    </a:lnT>
                    <a:lnB w="12700" cap="flat" cmpd="sng" algn="ctr">
                      <a:solidFill>
                        <a:srgbClr val="A5A5A5"/>
                      </a:solidFill>
                      <a:prstDash val="dash"/>
                      <a:round/>
                      <a:headEnd type="none" w="med" len="med"/>
                      <a:tailEnd type="none" w="med" len="med"/>
                    </a:lnB>
                  </a:tcPr>
                </a:tc>
              </a:tr>
            </a:tbl>
          </a:graphicData>
        </a:graphic>
      </p:graphicFrame>
    </p:spTree>
    <p:extLst>
      <p:ext uri="{BB962C8B-B14F-4D97-AF65-F5344CB8AC3E}">
        <p14:creationId xmlns:p14="http://schemas.microsoft.com/office/powerpoint/2010/main" val="492428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6916" y="683695"/>
            <a:ext cx="10591785" cy="523220"/>
          </a:xfrm>
          <a:prstGeom prst="rect">
            <a:avLst/>
          </a:prstGeom>
          <a:noFill/>
        </p:spPr>
        <p:txBody>
          <a:bodyPr wrap="square" rtlCol="0">
            <a:spAutoFit/>
          </a:bodyPr>
          <a:lstStyle/>
          <a:p>
            <a:r>
              <a:rPr lang="es-CL" sz="2800" b="1" dirty="0" smtClean="0">
                <a:solidFill>
                  <a:srgbClr val="F58357"/>
                </a:solidFill>
                <a:latin typeface="Formata Light" pitchFamily="34" charset="0"/>
              </a:rPr>
              <a:t>Sobre las Especialidades Médicas…</a:t>
            </a:r>
            <a:endParaRPr lang="es-CL" sz="2800" b="1" dirty="0">
              <a:solidFill>
                <a:srgbClr val="F58357"/>
              </a:solidFill>
              <a:latin typeface="Formata Light" pitchFamily="34" charset="0"/>
            </a:endParaRPr>
          </a:p>
        </p:txBody>
      </p:sp>
      <p:sp>
        <p:nvSpPr>
          <p:cNvPr id="3" name="CuadroTexto 2"/>
          <p:cNvSpPr txBox="1"/>
          <p:nvPr/>
        </p:nvSpPr>
        <p:spPr>
          <a:xfrm>
            <a:off x="716916" y="4416601"/>
            <a:ext cx="10278784" cy="1754326"/>
          </a:xfrm>
          <a:prstGeom prst="rect">
            <a:avLst/>
          </a:prstGeom>
          <a:solidFill>
            <a:srgbClr val="9ACECC"/>
          </a:solidFill>
          <a:ln w="19050">
            <a:noFill/>
            <a:prstDash val="dashDot"/>
          </a:ln>
        </p:spPr>
        <p:style>
          <a:lnRef idx="2">
            <a:schemeClr val="accent1"/>
          </a:lnRef>
          <a:fillRef idx="1">
            <a:schemeClr val="lt1"/>
          </a:fillRef>
          <a:effectRef idx="0">
            <a:schemeClr val="accent1"/>
          </a:effectRef>
          <a:fontRef idx="minor">
            <a:schemeClr val="dk1"/>
          </a:fontRef>
        </p:style>
        <p:txBody>
          <a:bodyPr wrap="square">
            <a:spAutoFit/>
          </a:bodyPr>
          <a:lstStyle>
            <a:defPPr>
              <a:defRPr lang="es-CL"/>
            </a:defPPr>
            <a:lvl1pPr marL="285750" indent="-285750" algn="just">
              <a:buFont typeface="Wingdings" panose="05000000000000000000" pitchFamily="2" charset="2"/>
              <a:buChar char="Ø"/>
              <a:defRPr>
                <a:solidFill>
                  <a:schemeClr val="tx1">
                    <a:lumMod val="65000"/>
                    <a:lumOff val="35000"/>
                  </a:schemeClr>
                </a:solidFill>
                <a:latin typeface="Formata Light" pitchFamily="34" charset="0"/>
              </a:defRPr>
            </a:lvl1pPr>
          </a:lstStyle>
          <a:p>
            <a:r>
              <a:rPr lang="es-CL" dirty="0" smtClean="0"/>
              <a:t>En cuanto a las reuniones con Decanos, existió consenso en la necesidad de integrar las especialidades médicas al MNC. La mayoría acordó que tal como se imparten actualmente corresponden a un nivel de Magíster (de hecho, los criterios con los que se acreditan se basan en un Magíster Profesional), si bien existe el deseo de que sean equivalentes a Doctorado, lo que implicaría modificar la forma en que se imparten, incorporando el componente de investigación.</a:t>
            </a:r>
          </a:p>
        </p:txBody>
      </p:sp>
      <p:sp>
        <p:nvSpPr>
          <p:cNvPr id="4" name="Rectángulo 3"/>
          <p:cNvSpPr/>
          <p:nvPr/>
        </p:nvSpPr>
        <p:spPr>
          <a:xfrm>
            <a:off x="716916" y="1552235"/>
            <a:ext cx="10278784" cy="923330"/>
          </a:xfrm>
          <a:prstGeom prst="rect">
            <a:avLst/>
          </a:prstGeom>
          <a:solidFill>
            <a:srgbClr val="9ACECC"/>
          </a:solidFill>
          <a:ln w="19050">
            <a:noFill/>
            <a:prstDash val="dashDot"/>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Wingdings" panose="05000000000000000000" pitchFamily="2" charset="2"/>
              <a:buChar char="Ø"/>
            </a:pPr>
            <a:r>
              <a:rPr lang="es-CL" dirty="0" smtClean="0">
                <a:solidFill>
                  <a:schemeClr val="tx1">
                    <a:lumMod val="65000"/>
                    <a:lumOff val="35000"/>
                  </a:schemeClr>
                </a:solidFill>
                <a:latin typeface="Formata Light" pitchFamily="34" charset="0"/>
              </a:rPr>
              <a:t>Se evaluó la incorporación de las Especialidades Médicas y Odontológicas al Marco de Cualificaciones, para lo cual se levantó un estado internacional sobre éstas y se realizaron reuniones con Decanos de Facultades de Medicina y Odontología.</a:t>
            </a:r>
          </a:p>
        </p:txBody>
      </p:sp>
      <p:sp>
        <p:nvSpPr>
          <p:cNvPr id="6" name="Rectángulo 5"/>
          <p:cNvSpPr/>
          <p:nvPr/>
        </p:nvSpPr>
        <p:spPr>
          <a:xfrm>
            <a:off x="716916" y="2707419"/>
            <a:ext cx="10278784" cy="1477328"/>
          </a:xfrm>
          <a:prstGeom prst="rect">
            <a:avLst/>
          </a:prstGeom>
          <a:solidFill>
            <a:srgbClr val="9ACECC"/>
          </a:solidFill>
          <a:ln w="19050">
            <a:noFill/>
            <a:prstDash val="dashDot"/>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Wingdings" panose="05000000000000000000" pitchFamily="2" charset="2"/>
              <a:buChar char="Ø"/>
            </a:pPr>
            <a:r>
              <a:rPr lang="es-CL" dirty="0" smtClean="0">
                <a:solidFill>
                  <a:schemeClr val="tx1">
                    <a:lumMod val="65000"/>
                    <a:lumOff val="35000"/>
                  </a:schemeClr>
                </a:solidFill>
                <a:latin typeface="Formata Light" pitchFamily="34" charset="0"/>
              </a:rPr>
              <a:t>A nivel internacional, las especialidades médicas, no constituyen certificaciones del MNC, debido a que corresponden a habilitaciones que se obtienen luego de la aprobación de un Magíster en una especialidad. Los únicos casos (2 países) en que las especialidades médicas están consignadas en el MNC, corresponden a nivel de Doctorado, pero Medicina se ubica a nivel de Magíster.</a:t>
            </a:r>
            <a:endParaRPr lang="es-CL" dirty="0">
              <a:solidFill>
                <a:schemeClr val="tx1">
                  <a:lumMod val="65000"/>
                  <a:lumOff val="35000"/>
                </a:schemeClr>
              </a:solidFill>
              <a:latin typeface="Formata Light" pitchFamily="34" charset="0"/>
            </a:endParaRPr>
          </a:p>
        </p:txBody>
      </p:sp>
    </p:spTree>
    <p:extLst>
      <p:ext uri="{BB962C8B-B14F-4D97-AF65-F5344CB8AC3E}">
        <p14:creationId xmlns:p14="http://schemas.microsoft.com/office/powerpoint/2010/main" val="1027632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6916" y="683695"/>
            <a:ext cx="10591785" cy="523220"/>
          </a:xfrm>
          <a:prstGeom prst="rect">
            <a:avLst/>
          </a:prstGeom>
          <a:noFill/>
        </p:spPr>
        <p:txBody>
          <a:bodyPr wrap="square" rtlCol="0">
            <a:spAutoFit/>
          </a:bodyPr>
          <a:lstStyle/>
          <a:p>
            <a:r>
              <a:rPr lang="es-CL" sz="2800" b="1" dirty="0" smtClean="0">
                <a:solidFill>
                  <a:srgbClr val="F58357"/>
                </a:solidFill>
                <a:latin typeface="Formata Light" pitchFamily="34" charset="0"/>
              </a:rPr>
              <a:t>Sobre las Especialidades Médicas…</a:t>
            </a:r>
            <a:endParaRPr lang="es-CL" sz="2800" b="1" dirty="0">
              <a:solidFill>
                <a:srgbClr val="F58357"/>
              </a:solidFill>
              <a:latin typeface="Formata Light" pitchFamily="34" charset="0"/>
            </a:endParaRPr>
          </a:p>
        </p:txBody>
      </p:sp>
      <p:sp>
        <p:nvSpPr>
          <p:cNvPr id="4" name="Rectángulo 3"/>
          <p:cNvSpPr/>
          <p:nvPr/>
        </p:nvSpPr>
        <p:spPr>
          <a:xfrm>
            <a:off x="716916" y="1552235"/>
            <a:ext cx="10278784" cy="646331"/>
          </a:xfrm>
          <a:prstGeom prst="rect">
            <a:avLst/>
          </a:prstGeom>
          <a:solidFill>
            <a:srgbClr val="9ACECC"/>
          </a:solidFill>
          <a:ln w="19050">
            <a:noFill/>
            <a:prstDash val="dashDot"/>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Wingdings" panose="05000000000000000000" pitchFamily="2" charset="2"/>
              <a:buChar char="Ø"/>
            </a:pPr>
            <a:r>
              <a:rPr lang="es-CL" dirty="0" smtClean="0">
                <a:solidFill>
                  <a:schemeClr val="tx1">
                    <a:lumMod val="65000"/>
                    <a:lumOff val="35000"/>
                  </a:schemeClr>
                </a:solidFill>
                <a:latin typeface="Formata Light" pitchFamily="34" charset="0"/>
              </a:rPr>
              <a:t>Del mismo modo, se presentaron los antecedentes al MINSAL para conocer su opinión respecto a la incorporación de las Especialidades Médicas al MNC</a:t>
            </a:r>
          </a:p>
        </p:txBody>
      </p:sp>
      <p:sp>
        <p:nvSpPr>
          <p:cNvPr id="6" name="Rectángulo 5"/>
          <p:cNvSpPr/>
          <p:nvPr/>
        </p:nvSpPr>
        <p:spPr>
          <a:xfrm>
            <a:off x="716916" y="2707419"/>
            <a:ext cx="10278784" cy="1754326"/>
          </a:xfrm>
          <a:prstGeom prst="rect">
            <a:avLst/>
          </a:prstGeom>
          <a:solidFill>
            <a:srgbClr val="9ACECC"/>
          </a:solidFill>
          <a:ln w="19050">
            <a:noFill/>
            <a:prstDash val="dashDot"/>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Wingdings" panose="05000000000000000000" pitchFamily="2" charset="2"/>
              <a:buChar char="Ø"/>
            </a:pPr>
            <a:r>
              <a:rPr lang="es-CL" dirty="0" smtClean="0">
                <a:solidFill>
                  <a:schemeClr val="tx1">
                    <a:lumMod val="65000"/>
                    <a:lumOff val="35000"/>
                  </a:schemeClr>
                </a:solidFill>
                <a:latin typeface="Formata Light" pitchFamily="34" charset="0"/>
              </a:rPr>
              <a:t>En este contexto, las Especialidades Médicas no han sido incorporadas al MNC, sin embargo es posible elaborar una propuesta para ello</a:t>
            </a:r>
            <a:r>
              <a:rPr lang="es-CL" dirty="0">
                <a:solidFill>
                  <a:schemeClr val="tx1">
                    <a:lumMod val="65000"/>
                    <a:lumOff val="35000"/>
                  </a:schemeClr>
                </a:solidFill>
                <a:latin typeface="Formata Light" pitchFamily="34" charset="0"/>
              </a:rPr>
              <a:t>. Si bien el MNC para la Educación Superior se encuentra terminado, el MINEDUC se encuentra articulando dicho Marco con los niveles inferiores, lo que debería terminarse en </a:t>
            </a:r>
            <a:r>
              <a:rPr lang="es-CL" dirty="0" smtClean="0">
                <a:solidFill>
                  <a:schemeClr val="tx1">
                    <a:lumMod val="65000"/>
                    <a:lumOff val="35000"/>
                  </a:schemeClr>
                </a:solidFill>
                <a:latin typeface="Formata Light" pitchFamily="34" charset="0"/>
              </a:rPr>
              <a:t>Diciembre/2016, lo que permitiría abrir nuevamente la discusión respecto de cómo podrían integrarse las Especialidades Médicas.</a:t>
            </a:r>
            <a:endParaRPr lang="es-CL" dirty="0">
              <a:solidFill>
                <a:schemeClr val="tx1">
                  <a:lumMod val="65000"/>
                  <a:lumOff val="35000"/>
                </a:schemeClr>
              </a:solidFill>
              <a:latin typeface="Formata Light" pitchFamily="34" charset="0"/>
            </a:endParaRPr>
          </a:p>
          <a:p>
            <a:pPr marL="285750" indent="-285750" algn="just">
              <a:buFont typeface="Wingdings" panose="05000000000000000000" pitchFamily="2" charset="2"/>
              <a:buChar char="Ø"/>
            </a:pPr>
            <a:endParaRPr lang="es-CL" dirty="0">
              <a:solidFill>
                <a:schemeClr val="tx1">
                  <a:lumMod val="65000"/>
                  <a:lumOff val="35000"/>
                </a:schemeClr>
              </a:solidFill>
              <a:latin typeface="Formata Light" pitchFamily="34" charset="0"/>
            </a:endParaRPr>
          </a:p>
        </p:txBody>
      </p:sp>
    </p:spTree>
    <p:extLst>
      <p:ext uri="{BB962C8B-B14F-4D97-AF65-F5344CB8AC3E}">
        <p14:creationId xmlns:p14="http://schemas.microsoft.com/office/powerpoint/2010/main" val="2098304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46909" y="1163782"/>
            <a:ext cx="7356764" cy="3016210"/>
          </a:xfrm>
          <a:prstGeom prst="rect">
            <a:avLst/>
          </a:prstGeom>
          <a:noFill/>
        </p:spPr>
        <p:txBody>
          <a:bodyPr wrap="square" rtlCol="0">
            <a:spAutoFit/>
          </a:bodyPr>
          <a:lstStyle/>
          <a:p>
            <a:r>
              <a:rPr lang="es-CL" sz="5400" b="1" dirty="0" smtClean="0">
                <a:solidFill>
                  <a:schemeClr val="tx1">
                    <a:lumMod val="85000"/>
                    <a:lumOff val="15000"/>
                  </a:schemeClr>
                </a:solidFill>
                <a:latin typeface="Formata Light" pitchFamily="34" charset="0"/>
              </a:rPr>
              <a:t>M</a:t>
            </a:r>
            <a:r>
              <a:rPr lang="es-CL" sz="5400" dirty="0" smtClean="0">
                <a:solidFill>
                  <a:schemeClr val="tx1">
                    <a:lumMod val="85000"/>
                    <a:lumOff val="15000"/>
                  </a:schemeClr>
                </a:solidFill>
                <a:latin typeface="Formata Light" pitchFamily="34" charset="0"/>
              </a:rPr>
              <a:t>arco </a:t>
            </a:r>
          </a:p>
          <a:p>
            <a:r>
              <a:rPr lang="es-CL" sz="5400" b="1" dirty="0" smtClean="0">
                <a:solidFill>
                  <a:schemeClr val="tx1">
                    <a:lumMod val="85000"/>
                    <a:lumOff val="15000"/>
                  </a:schemeClr>
                </a:solidFill>
                <a:latin typeface="Formata Light" pitchFamily="34" charset="0"/>
              </a:rPr>
              <a:t>N</a:t>
            </a:r>
            <a:r>
              <a:rPr lang="es-CL" sz="5400" dirty="0" smtClean="0">
                <a:solidFill>
                  <a:schemeClr val="tx1">
                    <a:lumMod val="85000"/>
                    <a:lumOff val="15000"/>
                  </a:schemeClr>
                </a:solidFill>
                <a:latin typeface="Formata Light" pitchFamily="34" charset="0"/>
              </a:rPr>
              <a:t>acional de </a:t>
            </a:r>
          </a:p>
          <a:p>
            <a:r>
              <a:rPr lang="es-CL" sz="5400" b="1" dirty="0" smtClean="0">
                <a:solidFill>
                  <a:schemeClr val="tx1">
                    <a:lumMod val="85000"/>
                    <a:lumOff val="15000"/>
                  </a:schemeClr>
                </a:solidFill>
                <a:latin typeface="Formata Light" pitchFamily="34" charset="0"/>
              </a:rPr>
              <a:t>C</a:t>
            </a:r>
            <a:r>
              <a:rPr lang="es-CL" sz="5400" dirty="0" smtClean="0">
                <a:solidFill>
                  <a:schemeClr val="tx1">
                    <a:lumMod val="85000"/>
                    <a:lumOff val="15000"/>
                  </a:schemeClr>
                </a:solidFill>
                <a:latin typeface="Formata Light" pitchFamily="34" charset="0"/>
              </a:rPr>
              <a:t>ualificaciones </a:t>
            </a:r>
          </a:p>
          <a:p>
            <a:r>
              <a:rPr lang="es-CL" sz="2800" dirty="0" smtClean="0">
                <a:solidFill>
                  <a:schemeClr val="tx1">
                    <a:lumMod val="85000"/>
                    <a:lumOff val="15000"/>
                  </a:schemeClr>
                </a:solidFill>
                <a:latin typeface="Formata Light" pitchFamily="34" charset="0"/>
              </a:rPr>
              <a:t>para la Educación Superior  </a:t>
            </a:r>
            <a:endParaRPr lang="es-CL" sz="2800" dirty="0">
              <a:solidFill>
                <a:schemeClr val="tx1">
                  <a:lumMod val="85000"/>
                  <a:lumOff val="15000"/>
                </a:schemeClr>
              </a:solidFill>
              <a:latin typeface="Formata Light" pitchFamily="34" charset="0"/>
            </a:endParaRPr>
          </a:p>
        </p:txBody>
      </p:sp>
      <p:pic>
        <p:nvPicPr>
          <p:cNvPr id="27" name="Imagen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9230" y="1330037"/>
            <a:ext cx="6698901" cy="6858000"/>
          </a:xfrm>
          <a:prstGeom prst="rect">
            <a:avLst/>
          </a:prstGeom>
        </p:spPr>
      </p:pic>
    </p:spTree>
    <p:extLst>
      <p:ext uri="{BB962C8B-B14F-4D97-AF65-F5344CB8AC3E}">
        <p14:creationId xmlns:p14="http://schemas.microsoft.com/office/powerpoint/2010/main" val="125874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redondeado 11"/>
          <p:cNvSpPr/>
          <p:nvPr/>
        </p:nvSpPr>
        <p:spPr>
          <a:xfrm>
            <a:off x="1246909" y="1645098"/>
            <a:ext cx="9788237" cy="4204983"/>
          </a:xfrm>
          <a:prstGeom prst="roundRect">
            <a:avLst/>
          </a:prstGeom>
          <a:noFill/>
          <a:ln w="28575">
            <a:solidFill>
              <a:srgbClr val="4B8DCB"/>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Rectángulo 3"/>
          <p:cNvSpPr/>
          <p:nvPr/>
        </p:nvSpPr>
        <p:spPr>
          <a:xfrm>
            <a:off x="1611153" y="1216219"/>
            <a:ext cx="6784701" cy="338554"/>
          </a:xfrm>
          <a:prstGeom prst="rect">
            <a:avLst/>
          </a:prstGeom>
        </p:spPr>
        <p:txBody>
          <a:bodyPr wrap="square">
            <a:spAutoFit/>
          </a:bodyPr>
          <a:lstStyle/>
          <a:p>
            <a:endParaRPr lang="es-CL" sz="800" dirty="0" smtClean="0">
              <a:solidFill>
                <a:srgbClr val="000000"/>
              </a:solidFill>
              <a:latin typeface="Formata"/>
            </a:endParaRPr>
          </a:p>
          <a:p>
            <a:endParaRPr lang="es-CL" sz="800" dirty="0" smtClean="0">
              <a:solidFill>
                <a:srgbClr val="000000"/>
              </a:solidFill>
              <a:latin typeface="Formata"/>
            </a:endParaRPr>
          </a:p>
        </p:txBody>
      </p:sp>
      <p:sp>
        <p:nvSpPr>
          <p:cNvPr id="5" name="CuadroTexto 4"/>
          <p:cNvSpPr txBox="1"/>
          <p:nvPr/>
        </p:nvSpPr>
        <p:spPr>
          <a:xfrm>
            <a:off x="202621" y="262112"/>
            <a:ext cx="6613815" cy="523220"/>
          </a:xfrm>
          <a:prstGeom prst="rect">
            <a:avLst/>
          </a:prstGeom>
          <a:noFill/>
        </p:spPr>
        <p:txBody>
          <a:bodyPr wrap="square" rtlCol="0">
            <a:spAutoFit/>
          </a:bodyPr>
          <a:lstStyle/>
          <a:p>
            <a:r>
              <a:rPr lang="es-CL" sz="2800" dirty="0" smtClean="0">
                <a:solidFill>
                  <a:schemeClr val="tx1">
                    <a:lumMod val="50000"/>
                    <a:lumOff val="50000"/>
                  </a:schemeClr>
                </a:solidFill>
                <a:latin typeface="Formata Light" pitchFamily="34" charset="0"/>
              </a:rPr>
              <a:t>¿Qué es un Marco de Cualificaciones? </a:t>
            </a:r>
            <a:endParaRPr lang="es-CL" sz="2800" dirty="0">
              <a:solidFill>
                <a:schemeClr val="tx1">
                  <a:lumMod val="50000"/>
                  <a:lumOff val="50000"/>
                </a:schemeClr>
              </a:solidFill>
              <a:latin typeface="Formata Light" pitchFamily="34" charset="0"/>
            </a:endParaRPr>
          </a:p>
        </p:txBody>
      </p:sp>
      <p:sp>
        <p:nvSpPr>
          <p:cNvPr id="6" name="Rectángulo 5"/>
          <p:cNvSpPr/>
          <p:nvPr/>
        </p:nvSpPr>
        <p:spPr>
          <a:xfrm>
            <a:off x="1841787" y="2229842"/>
            <a:ext cx="8598479" cy="3447098"/>
          </a:xfrm>
          <a:prstGeom prst="rect">
            <a:avLst/>
          </a:prstGeom>
        </p:spPr>
        <p:txBody>
          <a:bodyPr wrap="square">
            <a:spAutoFit/>
          </a:bodyPr>
          <a:lstStyle/>
          <a:p>
            <a:endParaRPr lang="es-CL" dirty="0" smtClean="0"/>
          </a:p>
          <a:p>
            <a:pPr algn="just"/>
            <a:r>
              <a:rPr lang="es-CL" sz="2000" dirty="0" smtClean="0">
                <a:solidFill>
                  <a:srgbClr val="4EA19E"/>
                </a:solidFill>
                <a:latin typeface="Formata"/>
              </a:rPr>
              <a:t>Un Marco de Cualificaciones es un instrumento que permite el reconocimiento, desarrollo y clasificación de los conocimientos, habilidades y competencias de las personas a lo largo de un continuo de niveles, lo que se traduce en el desarrollo de un conjunto de resultados de aprendizaje generales o cualificaciones, es decir, afirmaciones de lo que la persona debe saber o hacer al finalizar un ciclo formativo, sin importar si fueron aprendidos en contextos formales, informales o no formales (OECD, 2004).</a:t>
            </a:r>
          </a:p>
          <a:p>
            <a:pPr algn="just"/>
            <a:endParaRPr lang="es-CL" sz="2000" dirty="0">
              <a:solidFill>
                <a:srgbClr val="000000"/>
              </a:solidFill>
              <a:latin typeface="Formata"/>
            </a:endParaRPr>
          </a:p>
          <a:p>
            <a:pPr algn="just"/>
            <a:r>
              <a:rPr lang="es-CL" sz="2000" dirty="0" smtClean="0">
                <a:solidFill>
                  <a:srgbClr val="000000"/>
                </a:solidFill>
                <a:latin typeface="Formata"/>
              </a:rPr>
              <a:t>	</a:t>
            </a:r>
          </a:p>
        </p:txBody>
      </p:sp>
      <p:cxnSp>
        <p:nvCxnSpPr>
          <p:cNvPr id="7" name="Conector recto 6"/>
          <p:cNvCxnSpPr/>
          <p:nvPr/>
        </p:nvCxnSpPr>
        <p:spPr>
          <a:xfrm flipV="1">
            <a:off x="0" y="870065"/>
            <a:ext cx="6993082" cy="16838"/>
          </a:xfrm>
          <a:prstGeom prst="line">
            <a:avLst/>
          </a:prstGeom>
          <a:ln w="19050">
            <a:solidFill>
              <a:srgbClr val="9077B6"/>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494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11153" y="1216219"/>
            <a:ext cx="6784701" cy="338554"/>
          </a:xfrm>
          <a:prstGeom prst="rect">
            <a:avLst/>
          </a:prstGeom>
        </p:spPr>
        <p:txBody>
          <a:bodyPr wrap="square">
            <a:spAutoFit/>
          </a:bodyPr>
          <a:lstStyle/>
          <a:p>
            <a:endParaRPr lang="es-CL" sz="800" dirty="0" smtClean="0">
              <a:solidFill>
                <a:srgbClr val="000000"/>
              </a:solidFill>
              <a:latin typeface="Formata"/>
            </a:endParaRPr>
          </a:p>
          <a:p>
            <a:endParaRPr lang="es-CL" sz="800" dirty="0" smtClean="0">
              <a:solidFill>
                <a:srgbClr val="000000"/>
              </a:solidFill>
              <a:latin typeface="Formata"/>
            </a:endParaRPr>
          </a:p>
        </p:txBody>
      </p:sp>
      <p:sp>
        <p:nvSpPr>
          <p:cNvPr id="5" name="CuadroTexto 4"/>
          <p:cNvSpPr txBox="1"/>
          <p:nvPr/>
        </p:nvSpPr>
        <p:spPr>
          <a:xfrm>
            <a:off x="202621" y="262112"/>
            <a:ext cx="6893638" cy="523220"/>
          </a:xfrm>
          <a:prstGeom prst="rect">
            <a:avLst/>
          </a:prstGeom>
          <a:noFill/>
        </p:spPr>
        <p:txBody>
          <a:bodyPr wrap="square" rtlCol="0">
            <a:spAutoFit/>
          </a:bodyPr>
          <a:lstStyle/>
          <a:p>
            <a:r>
              <a:rPr lang="es-CL" sz="2800" dirty="0" smtClean="0">
                <a:solidFill>
                  <a:schemeClr val="tx1">
                    <a:lumMod val="50000"/>
                    <a:lumOff val="50000"/>
                  </a:schemeClr>
                </a:solidFill>
                <a:latin typeface="Formata Light" pitchFamily="34" charset="0"/>
              </a:rPr>
              <a:t>Estructura de un Marco de Cualificaciones </a:t>
            </a:r>
            <a:endParaRPr lang="es-CL" sz="2800" dirty="0">
              <a:solidFill>
                <a:schemeClr val="tx1">
                  <a:lumMod val="50000"/>
                  <a:lumOff val="50000"/>
                </a:schemeClr>
              </a:solidFill>
              <a:latin typeface="Formata Light" pitchFamily="34" charset="0"/>
            </a:endParaRPr>
          </a:p>
        </p:txBody>
      </p:sp>
      <p:cxnSp>
        <p:nvCxnSpPr>
          <p:cNvPr id="7" name="Conector recto 6"/>
          <p:cNvCxnSpPr/>
          <p:nvPr/>
        </p:nvCxnSpPr>
        <p:spPr>
          <a:xfrm flipV="1">
            <a:off x="0" y="870065"/>
            <a:ext cx="6993082" cy="16838"/>
          </a:xfrm>
          <a:prstGeom prst="line">
            <a:avLst/>
          </a:prstGeom>
          <a:ln w="19050">
            <a:solidFill>
              <a:srgbClr val="9077B6"/>
            </a:solidFill>
            <a:prstDash val="sysDash"/>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1090060" y="2198733"/>
            <a:ext cx="10114294" cy="3108543"/>
          </a:xfrm>
          <a:prstGeom prst="rect">
            <a:avLst/>
          </a:prstGeom>
          <a:solidFill>
            <a:srgbClr val="A996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wrap="square">
            <a:spAutoFit/>
          </a:bodyPr>
          <a:lstStyle/>
          <a:p>
            <a:pPr algn="ctr" eaLnBrk="0" hangingPunct="0"/>
            <a:r>
              <a:rPr lang="es-CL" sz="2800" dirty="0">
                <a:solidFill>
                  <a:schemeClr val="bg1"/>
                </a:solidFill>
                <a:ea typeface="MS PGothic" pitchFamily="34" charset="-128"/>
              </a:rPr>
              <a:t>Un marco de cualificaciones se estructura en base a </a:t>
            </a:r>
            <a:r>
              <a:rPr lang="es-CL" sz="2800" b="1" dirty="0">
                <a:solidFill>
                  <a:schemeClr val="bg1"/>
                </a:solidFill>
                <a:ea typeface="MS PGothic" pitchFamily="34" charset="-128"/>
              </a:rPr>
              <a:t>niveles</a:t>
            </a:r>
            <a:r>
              <a:rPr lang="es-CL" sz="2800" dirty="0">
                <a:solidFill>
                  <a:schemeClr val="bg1"/>
                </a:solidFill>
                <a:ea typeface="MS PGothic" pitchFamily="34" charset="-128"/>
              </a:rPr>
              <a:t>, los cuales contienen las diferentes </a:t>
            </a:r>
            <a:r>
              <a:rPr lang="es-CL" sz="2800" b="1" dirty="0">
                <a:solidFill>
                  <a:schemeClr val="bg1"/>
                </a:solidFill>
                <a:ea typeface="MS PGothic" pitchFamily="34" charset="-128"/>
              </a:rPr>
              <a:t>certificaciones</a:t>
            </a:r>
            <a:r>
              <a:rPr lang="es-CL" sz="2800" dirty="0">
                <a:solidFill>
                  <a:schemeClr val="bg1"/>
                </a:solidFill>
                <a:ea typeface="MS PGothic" pitchFamily="34" charset="-128"/>
              </a:rPr>
              <a:t> que pueden ser otorgadas a un estudiante. Cada nivel expresa los </a:t>
            </a:r>
            <a:r>
              <a:rPr lang="es-CL" sz="2800" b="1" dirty="0">
                <a:solidFill>
                  <a:schemeClr val="bg1"/>
                </a:solidFill>
                <a:ea typeface="MS PGothic" pitchFamily="34" charset="-128"/>
              </a:rPr>
              <a:t>resultados de aprendizaje generales </a:t>
            </a:r>
            <a:r>
              <a:rPr lang="es-CL" sz="2800" dirty="0">
                <a:solidFill>
                  <a:schemeClr val="bg1"/>
                </a:solidFill>
                <a:ea typeface="MS PGothic" pitchFamily="34" charset="-128"/>
              </a:rPr>
              <a:t>que el estudiante debe adquirir una vez obtenida alguna de las certificaciones. Por su parte los resultados de aprendizaje se definen a partir de </a:t>
            </a:r>
            <a:r>
              <a:rPr lang="es-CL" sz="2800" b="1" dirty="0">
                <a:solidFill>
                  <a:schemeClr val="bg1"/>
                </a:solidFill>
                <a:ea typeface="MS PGothic" pitchFamily="34" charset="-128"/>
              </a:rPr>
              <a:t>descriptores</a:t>
            </a:r>
            <a:r>
              <a:rPr lang="es-CL" sz="2800" dirty="0">
                <a:solidFill>
                  <a:schemeClr val="bg1"/>
                </a:solidFill>
                <a:ea typeface="MS PGothic" pitchFamily="34" charset="-128"/>
              </a:rPr>
              <a:t> organizados por </a:t>
            </a:r>
            <a:r>
              <a:rPr lang="es-CL" sz="2800" b="1" dirty="0">
                <a:solidFill>
                  <a:schemeClr val="bg1"/>
                </a:solidFill>
                <a:ea typeface="MS PGothic" pitchFamily="34" charset="-128"/>
              </a:rPr>
              <a:t>dimensiones. </a:t>
            </a:r>
          </a:p>
        </p:txBody>
      </p:sp>
    </p:spTree>
    <p:extLst>
      <p:ext uri="{BB962C8B-B14F-4D97-AF65-F5344CB8AC3E}">
        <p14:creationId xmlns:p14="http://schemas.microsoft.com/office/powerpoint/2010/main" val="730251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11153" y="1216219"/>
            <a:ext cx="6784701" cy="338554"/>
          </a:xfrm>
          <a:prstGeom prst="rect">
            <a:avLst/>
          </a:prstGeom>
        </p:spPr>
        <p:txBody>
          <a:bodyPr wrap="square">
            <a:spAutoFit/>
          </a:bodyPr>
          <a:lstStyle/>
          <a:p>
            <a:endParaRPr lang="es-CL" sz="800" dirty="0" smtClean="0">
              <a:solidFill>
                <a:srgbClr val="000000"/>
              </a:solidFill>
              <a:latin typeface="Formata"/>
            </a:endParaRPr>
          </a:p>
          <a:p>
            <a:endParaRPr lang="es-CL" sz="800" dirty="0" smtClean="0">
              <a:solidFill>
                <a:srgbClr val="000000"/>
              </a:solidFill>
              <a:latin typeface="Formata"/>
            </a:endParaRPr>
          </a:p>
        </p:txBody>
      </p:sp>
      <p:pic>
        <p:nvPicPr>
          <p:cNvPr id="8" name="Imagen 7" descr="http://www.qqi.ie/Website%20Images/NFQ_Fan_Page.jpg"/>
          <p:cNvPicPr/>
          <p:nvPr/>
        </p:nvPicPr>
        <p:blipFill rotWithShape="1">
          <a:blip r:embed="rId2">
            <a:extLst>
              <a:ext uri="{28A0092B-C50C-407E-A947-70E740481C1C}">
                <a14:useLocalDpi xmlns:a14="http://schemas.microsoft.com/office/drawing/2010/main" val="0"/>
              </a:ext>
            </a:extLst>
          </a:blip>
          <a:srcRect l="2941" r="7002"/>
          <a:stretch/>
        </p:blipFill>
        <p:spPr bwMode="auto">
          <a:xfrm>
            <a:off x="561210" y="1502268"/>
            <a:ext cx="6012181" cy="4929595"/>
          </a:xfrm>
          <a:prstGeom prst="rect">
            <a:avLst/>
          </a:prstGeom>
          <a:noFill/>
          <a:ln>
            <a:noFill/>
          </a:ln>
        </p:spPr>
      </p:pic>
      <p:sp>
        <p:nvSpPr>
          <p:cNvPr id="9" name="Rectángulo redondeado 8"/>
          <p:cNvSpPr/>
          <p:nvPr/>
        </p:nvSpPr>
        <p:spPr>
          <a:xfrm>
            <a:off x="892418" y="434124"/>
            <a:ext cx="2068830" cy="49149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bg1"/>
                </a:solidFill>
                <a:latin typeface="Verdana" panose="020B0604030504040204" pitchFamily="34" charset="0"/>
                <a:ea typeface="Verdana" panose="020B0604030504040204" pitchFamily="34" charset="0"/>
                <a:cs typeface="Verdana" panose="020B0604030504040204" pitchFamily="34" charset="0"/>
              </a:rPr>
              <a:t>Niveles </a:t>
            </a:r>
            <a:endParaRPr lang="es-CL"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tángulo redondeado 9"/>
          <p:cNvSpPr/>
          <p:nvPr/>
        </p:nvSpPr>
        <p:spPr>
          <a:xfrm>
            <a:off x="4418588" y="463685"/>
            <a:ext cx="2068830" cy="491490"/>
          </a:xfrm>
          <a:prstGeom prst="roundRect">
            <a:avLst/>
          </a:prstGeom>
          <a:solidFill>
            <a:srgbClr val="F5835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s-CL" dirty="0">
                <a:solidFill>
                  <a:schemeClr val="bg1"/>
                </a:solidFill>
                <a:latin typeface="Verdana" panose="020B0604030504040204" pitchFamily="34" charset="0"/>
                <a:ea typeface="Verdana" panose="020B0604030504040204" pitchFamily="34" charset="0"/>
                <a:cs typeface="Verdana" panose="020B0604030504040204" pitchFamily="34" charset="0"/>
              </a:rPr>
              <a:t>Certificaciones  </a:t>
            </a:r>
          </a:p>
        </p:txBody>
      </p:sp>
      <p:sp>
        <p:nvSpPr>
          <p:cNvPr id="11" name="Elipse 10"/>
          <p:cNvSpPr/>
          <p:nvPr/>
        </p:nvSpPr>
        <p:spPr>
          <a:xfrm>
            <a:off x="2607866" y="3672038"/>
            <a:ext cx="2240280" cy="2274570"/>
          </a:xfrm>
          <a:prstGeom prst="ellipse">
            <a:avLst/>
          </a:prstGeom>
          <a:solidFill>
            <a:schemeClr val="tx1">
              <a:alpha val="0"/>
            </a:schemeClr>
          </a:solidFill>
          <a:ln w="3492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3" name="Conector recto de flecha 12"/>
          <p:cNvCxnSpPr>
            <a:endCxn id="9" idx="2"/>
          </p:cNvCxnSpPr>
          <p:nvPr/>
        </p:nvCxnSpPr>
        <p:spPr>
          <a:xfrm flipH="1" flipV="1">
            <a:off x="1926833" y="925614"/>
            <a:ext cx="1037925" cy="3056122"/>
          </a:xfrm>
          <a:prstGeom prst="straightConnector1">
            <a:avLst/>
          </a:prstGeom>
          <a:ln w="349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flipH="1" flipV="1">
            <a:off x="5427462" y="1014818"/>
            <a:ext cx="29732" cy="1585007"/>
          </a:xfrm>
          <a:prstGeom prst="straightConnector1">
            <a:avLst/>
          </a:prstGeom>
          <a:ln w="34925">
            <a:solidFill>
              <a:srgbClr val="336600"/>
            </a:solidFill>
            <a:tailEnd type="triangle"/>
          </a:ln>
        </p:spPr>
        <p:style>
          <a:lnRef idx="1">
            <a:schemeClr val="accent1"/>
          </a:lnRef>
          <a:fillRef idx="0">
            <a:schemeClr val="accent1"/>
          </a:fillRef>
          <a:effectRef idx="0">
            <a:schemeClr val="accent1"/>
          </a:effectRef>
          <a:fontRef idx="minor">
            <a:schemeClr val="tx1"/>
          </a:fontRef>
        </p:style>
      </p:cxnSp>
      <p:sp>
        <p:nvSpPr>
          <p:cNvPr id="15" name="Elipse 14"/>
          <p:cNvSpPr/>
          <p:nvPr/>
        </p:nvSpPr>
        <p:spPr>
          <a:xfrm>
            <a:off x="4881197" y="2630646"/>
            <a:ext cx="1120315" cy="1122601"/>
          </a:xfrm>
          <a:prstGeom prst="ellipse">
            <a:avLst/>
          </a:prstGeom>
          <a:solidFill>
            <a:schemeClr val="accent1">
              <a:alpha val="0"/>
            </a:schemeClr>
          </a:solidFill>
          <a:ln w="3492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6" name="Conector recto de flecha 15"/>
          <p:cNvCxnSpPr/>
          <p:nvPr/>
        </p:nvCxnSpPr>
        <p:spPr>
          <a:xfrm flipV="1">
            <a:off x="4301827" y="2406005"/>
            <a:ext cx="2843044" cy="2174572"/>
          </a:xfrm>
          <a:prstGeom prst="straightConnector1">
            <a:avLst/>
          </a:prstGeom>
          <a:ln w="254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p:nvPr/>
        </p:nvCxnSpPr>
        <p:spPr>
          <a:xfrm flipV="1">
            <a:off x="4465138" y="3812891"/>
            <a:ext cx="2690476" cy="918660"/>
          </a:xfrm>
          <a:prstGeom prst="straightConnector1">
            <a:avLst/>
          </a:prstGeom>
          <a:ln w="22225">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ángulo redondeado 17"/>
          <p:cNvSpPr/>
          <p:nvPr/>
        </p:nvSpPr>
        <p:spPr>
          <a:xfrm>
            <a:off x="7006369" y="2191091"/>
            <a:ext cx="4832083" cy="2583998"/>
          </a:xfrm>
          <a:prstGeom prst="roundRect">
            <a:avLst/>
          </a:prstGeom>
          <a:solidFill>
            <a:srgbClr val="64A1E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s-CL" sz="2400">
              <a:solidFill>
                <a:prstClr val="white"/>
              </a:solidFill>
            </a:endParaRPr>
          </a:p>
        </p:txBody>
      </p:sp>
      <p:pic>
        <p:nvPicPr>
          <p:cNvPr id="19" name="Imagen 18"/>
          <p:cNvPicPr>
            <a:picLocks noChangeAspect="1"/>
          </p:cNvPicPr>
          <p:nvPr/>
        </p:nvPicPr>
        <p:blipFill rotWithShape="1">
          <a:blip r:embed="rId3"/>
          <a:srcRect l="11454" t="16949" r="28364" b="50889"/>
          <a:stretch/>
        </p:blipFill>
        <p:spPr>
          <a:xfrm>
            <a:off x="7144871" y="2519696"/>
            <a:ext cx="4533591" cy="1862733"/>
          </a:xfrm>
          <a:prstGeom prst="rect">
            <a:avLst/>
          </a:prstGeom>
        </p:spPr>
      </p:pic>
      <p:sp>
        <p:nvSpPr>
          <p:cNvPr id="20" name="Elipse 19"/>
          <p:cNvSpPr/>
          <p:nvPr/>
        </p:nvSpPr>
        <p:spPr>
          <a:xfrm>
            <a:off x="7355260" y="2448111"/>
            <a:ext cx="4235371" cy="461632"/>
          </a:xfrm>
          <a:prstGeom prst="ellipse">
            <a:avLst/>
          </a:prstGeom>
          <a:solidFill>
            <a:schemeClr val="accent1">
              <a:alpha val="0"/>
            </a:schemeClr>
          </a:solid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1" name="Conector recto de flecha 20"/>
          <p:cNvCxnSpPr/>
          <p:nvPr/>
        </p:nvCxnSpPr>
        <p:spPr>
          <a:xfrm flipV="1">
            <a:off x="9407167" y="1977453"/>
            <a:ext cx="0" cy="427275"/>
          </a:xfrm>
          <a:prstGeom prst="straightConnector1">
            <a:avLst/>
          </a:prstGeom>
          <a:ln w="22225">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Rectángulo redondeado 21"/>
          <p:cNvSpPr/>
          <p:nvPr/>
        </p:nvSpPr>
        <p:spPr>
          <a:xfrm>
            <a:off x="8372752" y="1451729"/>
            <a:ext cx="2068830" cy="491490"/>
          </a:xfrm>
          <a:prstGeom prst="roundRect">
            <a:avLst/>
          </a:prstGeom>
          <a:solidFill>
            <a:srgbClr val="64A1E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s-CL" dirty="0">
                <a:solidFill>
                  <a:schemeClr val="bg1"/>
                </a:solidFill>
                <a:latin typeface="Verdana" panose="020B0604030504040204" pitchFamily="34" charset="0"/>
                <a:ea typeface="Verdana" panose="020B0604030504040204" pitchFamily="34" charset="0"/>
                <a:cs typeface="Verdana" panose="020B0604030504040204" pitchFamily="34" charset="0"/>
              </a:rPr>
              <a:t>Dimensiones </a:t>
            </a:r>
            <a:r>
              <a:rPr lang="es-CL" sz="2400" dirty="0">
                <a:solidFill>
                  <a:schemeClr val="bg1"/>
                </a:solidFill>
              </a:rPr>
              <a:t>  </a:t>
            </a:r>
          </a:p>
        </p:txBody>
      </p:sp>
      <p:sp>
        <p:nvSpPr>
          <p:cNvPr id="23" name="Rectángulo redondeado 22"/>
          <p:cNvSpPr/>
          <p:nvPr/>
        </p:nvSpPr>
        <p:spPr>
          <a:xfrm>
            <a:off x="8372752" y="4944731"/>
            <a:ext cx="2068830" cy="491490"/>
          </a:xfrm>
          <a:prstGeom prst="roundRect">
            <a:avLst/>
          </a:prstGeom>
          <a:solidFill>
            <a:srgbClr val="64A1E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s-CL" dirty="0">
                <a:solidFill>
                  <a:schemeClr val="bg1"/>
                </a:solidFill>
                <a:latin typeface="Verdana" panose="020B0604030504040204" pitchFamily="34" charset="0"/>
                <a:ea typeface="Verdana" panose="020B0604030504040204" pitchFamily="34" charset="0"/>
                <a:cs typeface="Verdana" panose="020B0604030504040204" pitchFamily="34" charset="0"/>
              </a:rPr>
              <a:t>Descriptores</a:t>
            </a:r>
            <a:r>
              <a:rPr lang="es-CL" sz="2400" dirty="0">
                <a:solidFill>
                  <a:prstClr val="white"/>
                </a:solidFill>
              </a:rPr>
              <a:t> </a:t>
            </a:r>
          </a:p>
        </p:txBody>
      </p:sp>
      <p:sp>
        <p:nvSpPr>
          <p:cNvPr id="24" name="Elipse 23"/>
          <p:cNvSpPr/>
          <p:nvPr/>
        </p:nvSpPr>
        <p:spPr>
          <a:xfrm>
            <a:off x="7144871" y="2953357"/>
            <a:ext cx="4533591" cy="1477550"/>
          </a:xfrm>
          <a:prstGeom prst="ellipse">
            <a:avLst/>
          </a:prstGeom>
          <a:solidFill>
            <a:schemeClr val="tx2">
              <a:lumMod val="50000"/>
              <a:alpha val="0"/>
            </a:schemeClr>
          </a:solidFill>
          <a:ln w="28575">
            <a:solidFill>
              <a:srgbClr val="0031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5" name="Conector recto de flecha 24"/>
          <p:cNvCxnSpPr/>
          <p:nvPr/>
        </p:nvCxnSpPr>
        <p:spPr>
          <a:xfrm flipH="1">
            <a:off x="9422008" y="4430907"/>
            <a:ext cx="1182" cy="481335"/>
          </a:xfrm>
          <a:prstGeom prst="straightConnector1">
            <a:avLst/>
          </a:prstGeom>
          <a:ln w="22225">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CuadroTexto 25"/>
          <p:cNvSpPr txBox="1"/>
          <p:nvPr/>
        </p:nvSpPr>
        <p:spPr>
          <a:xfrm>
            <a:off x="7308182" y="1751636"/>
            <a:ext cx="4430494" cy="3970318"/>
          </a:xfrm>
          <a:prstGeom prst="rect">
            <a:avLst/>
          </a:prstGeom>
          <a:solidFill>
            <a:srgbClr val="FBBB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defPPr>
              <a:defRPr lang="es-CL"/>
            </a:defPPr>
            <a:lvl1pPr algn="ctr" defTabSz="609585">
              <a:defRPr sz="14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CL" dirty="0"/>
              <a:t>El </a:t>
            </a:r>
            <a:r>
              <a:rPr lang="es-CL" dirty="0" err="1"/>
              <a:t>Honours</a:t>
            </a:r>
            <a:r>
              <a:rPr lang="es-CL" dirty="0"/>
              <a:t> </a:t>
            </a:r>
            <a:r>
              <a:rPr lang="es-CL" dirty="0" err="1"/>
              <a:t>Bachelor</a:t>
            </a:r>
            <a:r>
              <a:rPr lang="es-CL" dirty="0"/>
              <a:t> </a:t>
            </a:r>
            <a:r>
              <a:rPr lang="es-CL" dirty="0" err="1"/>
              <a:t>Degree</a:t>
            </a:r>
            <a:r>
              <a:rPr lang="es-CL" dirty="0"/>
              <a:t> se concede normalmente tras la finalización de un programa de tres o cuatro años de duración (180 a 240 créditos ECTS) en una institución de educación superior reconocida. Sin embargo hay ejemplos de programas más largos en áreas como la arquitectura, odontología y medicina. El ingreso a un programa conducente a este </a:t>
            </a:r>
            <a:r>
              <a:rPr lang="es-CL" dirty="0" smtClean="0"/>
              <a:t>grado desde el inicio </a:t>
            </a:r>
            <a:r>
              <a:rPr lang="es-CL" dirty="0"/>
              <a:t>es por lo general para aquellos que han logrado egresar del colegio o quienes tengan cualificaciones equivalentes. Además, hay programas de 1 año de duración  (60 créditos ECTS) para quienes poseen un </a:t>
            </a:r>
            <a:r>
              <a:rPr lang="es-CL" dirty="0" err="1"/>
              <a:t>Ordinary</a:t>
            </a:r>
            <a:r>
              <a:rPr lang="es-CL" dirty="0"/>
              <a:t> </a:t>
            </a:r>
            <a:r>
              <a:rPr lang="es-CL" dirty="0" err="1"/>
              <a:t>Bachelor</a:t>
            </a:r>
            <a:r>
              <a:rPr lang="es-CL" dirty="0"/>
              <a:t> </a:t>
            </a:r>
            <a:r>
              <a:rPr lang="es-CL" dirty="0" err="1"/>
              <a:t>Degree</a:t>
            </a:r>
            <a:r>
              <a:rPr lang="es-CL" dirty="0"/>
              <a:t> que conducen a un </a:t>
            </a:r>
            <a:r>
              <a:rPr lang="es-CL" dirty="0" err="1"/>
              <a:t>Honours</a:t>
            </a:r>
            <a:r>
              <a:rPr lang="es-CL" dirty="0"/>
              <a:t> </a:t>
            </a:r>
            <a:r>
              <a:rPr lang="es-CL" dirty="0" err="1"/>
              <a:t>Bachelor</a:t>
            </a:r>
            <a:r>
              <a:rPr lang="es-CL" dirty="0"/>
              <a:t> </a:t>
            </a:r>
            <a:r>
              <a:rPr lang="es-CL" dirty="0" err="1"/>
              <a:t>Degree</a:t>
            </a:r>
            <a:r>
              <a:rPr lang="es-CL" dirty="0"/>
              <a:t>. El </a:t>
            </a:r>
            <a:r>
              <a:rPr lang="es-CL" dirty="0" err="1"/>
              <a:t>Honours</a:t>
            </a:r>
            <a:r>
              <a:rPr lang="es-CL" dirty="0"/>
              <a:t> </a:t>
            </a:r>
            <a:r>
              <a:rPr lang="es-CL" dirty="0" err="1"/>
              <a:t>Bachelor</a:t>
            </a:r>
            <a:r>
              <a:rPr lang="es-CL" dirty="0"/>
              <a:t> </a:t>
            </a:r>
            <a:r>
              <a:rPr lang="es-CL" dirty="0" err="1"/>
              <a:t>Degree</a:t>
            </a:r>
            <a:r>
              <a:rPr lang="es-CL" dirty="0"/>
              <a:t> es una cualificación que se encuentra en el primer ciclo de Bolonia.</a:t>
            </a:r>
          </a:p>
        </p:txBody>
      </p:sp>
      <p:cxnSp>
        <p:nvCxnSpPr>
          <p:cNvPr id="27" name="Conector recto de flecha 26"/>
          <p:cNvCxnSpPr/>
          <p:nvPr/>
        </p:nvCxnSpPr>
        <p:spPr>
          <a:xfrm flipV="1">
            <a:off x="5573407" y="2071219"/>
            <a:ext cx="1720380" cy="90521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Conector recto de flecha 27"/>
          <p:cNvCxnSpPr/>
          <p:nvPr/>
        </p:nvCxnSpPr>
        <p:spPr>
          <a:xfrm flipV="1">
            <a:off x="5554112" y="2811688"/>
            <a:ext cx="1801148" cy="64514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9" name="Rectángulo 28"/>
          <p:cNvSpPr/>
          <p:nvPr/>
        </p:nvSpPr>
        <p:spPr>
          <a:xfrm>
            <a:off x="7477625" y="1840303"/>
            <a:ext cx="4016637" cy="3347707"/>
          </a:xfrm>
          <a:prstGeom prst="rect">
            <a:avLst/>
          </a:prstGeom>
          <a:solidFill>
            <a:srgbClr val="FBBB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El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Higher</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Diploma se concede normalmente tras la finalización de un programa acreditado de 1 año de duración (60 créditos ECTS) en una institución de educación superior reconocida. El ingreso a un programa conducente a un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Higher</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Diploma generalmente es para aquellos que poseen un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Honours</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Bachelor</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Degree</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pero también puede ser para aquellos con un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Ordinary</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Bachelor</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Degree</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El </a:t>
            </a:r>
            <a:r>
              <a:rPr lang="es-CL" sz="1400" dirty="0" err="1">
                <a:solidFill>
                  <a:schemeClr val="tx1"/>
                </a:solidFill>
                <a:latin typeface="Verdana" panose="020B0604030504040204" pitchFamily="34" charset="0"/>
                <a:ea typeface="Verdana" panose="020B0604030504040204" pitchFamily="34" charset="0"/>
                <a:cs typeface="Verdana" panose="020B0604030504040204" pitchFamily="34" charset="0"/>
              </a:rPr>
              <a:t>Higher</a:t>
            </a:r>
            <a:r>
              <a:rPr lang="es-CL" sz="1400" dirty="0">
                <a:solidFill>
                  <a:schemeClr val="tx1"/>
                </a:solidFill>
                <a:latin typeface="Verdana" panose="020B0604030504040204" pitchFamily="34" charset="0"/>
                <a:ea typeface="Verdana" panose="020B0604030504040204" pitchFamily="34" charset="0"/>
                <a:cs typeface="Verdana" panose="020B0604030504040204" pitchFamily="34" charset="0"/>
              </a:rPr>
              <a:t> Diploma es una cualificación que se encuentra  en el mismo nivel que la finalización del primer ciclo de Bolonia</a:t>
            </a:r>
            <a:r>
              <a:rPr lang="es-CL" sz="1400" dirty="0">
                <a:solidFill>
                  <a:schemeClr val="tx1"/>
                </a:solidFill>
              </a:rPr>
              <a:t>. </a:t>
            </a:r>
          </a:p>
        </p:txBody>
      </p:sp>
      <p:sp>
        <p:nvSpPr>
          <p:cNvPr id="30" name="Rectángulo redondeado 29"/>
          <p:cNvSpPr/>
          <p:nvPr/>
        </p:nvSpPr>
        <p:spPr>
          <a:xfrm>
            <a:off x="3112505" y="129431"/>
            <a:ext cx="4947852" cy="1772146"/>
          </a:xfrm>
          <a:prstGeom prst="roundRect">
            <a:avLst/>
          </a:prstGeom>
          <a:solidFill>
            <a:srgbClr val="85B46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Niveles</a:t>
            </a:r>
          </a:p>
          <a:p>
            <a:pPr algn="ctr"/>
            <a:r>
              <a:rPr lang="es-CL" sz="1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Corresponden </a:t>
            </a: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a los niveles de cualificación que componen el Sistema de Educación Superior, organizados en base a los resultados de aprendizaje generales que un estudiante debe demostrar para obtener una certificación correspondiente a dicho nivel </a:t>
            </a:r>
          </a:p>
        </p:txBody>
      </p:sp>
      <p:sp>
        <p:nvSpPr>
          <p:cNvPr id="31" name="Rectángulo redondeado 30"/>
          <p:cNvSpPr/>
          <p:nvPr/>
        </p:nvSpPr>
        <p:spPr>
          <a:xfrm>
            <a:off x="7232274" y="173399"/>
            <a:ext cx="4576291" cy="1530646"/>
          </a:xfrm>
          <a:prstGeom prst="roundRect">
            <a:avLst/>
          </a:prstGeom>
          <a:solidFill>
            <a:srgbClr val="F5835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5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Certificaciones</a:t>
            </a:r>
          </a:p>
          <a:p>
            <a:pPr algn="ctr"/>
            <a:r>
              <a:rPr lang="es-CL" sz="15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Credenciales </a:t>
            </a:r>
            <a:r>
              <a:rPr lang="es-CL" sz="1500" dirty="0">
                <a:solidFill>
                  <a:schemeClr val="bg1"/>
                </a:solidFill>
                <a:latin typeface="Verdana" panose="020B0604030504040204" pitchFamily="34" charset="0"/>
                <a:ea typeface="Verdana" panose="020B0604030504040204" pitchFamily="34" charset="0"/>
                <a:cs typeface="Verdana" panose="020B0604030504040204" pitchFamily="34" charset="0"/>
              </a:rPr>
              <a:t>formales otorgados por las instituciones de educación superior del país</a:t>
            </a:r>
            <a:endParaRPr lang="es-CL" sz="15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2" name="Rectángulo redondeado 31"/>
          <p:cNvSpPr/>
          <p:nvPr/>
        </p:nvSpPr>
        <p:spPr>
          <a:xfrm>
            <a:off x="6881305" y="241323"/>
            <a:ext cx="5122660" cy="1082465"/>
          </a:xfrm>
          <a:prstGeom prst="roundRect">
            <a:avLst/>
          </a:prstGeom>
          <a:solidFill>
            <a:srgbClr val="64A1E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Dimensiones:</a:t>
            </a:r>
          </a:p>
          <a:p>
            <a:pPr algn="ctr"/>
            <a:r>
              <a:rPr lang="es-CL" sz="15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Corresponden a las categorías generales bajo las cuales se organizarán los descriptores  que se definan para cada nivel. </a:t>
            </a:r>
            <a:endParaRPr lang="es-CL" sz="15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3" name="Rectángulo redondeado 32"/>
          <p:cNvSpPr/>
          <p:nvPr/>
        </p:nvSpPr>
        <p:spPr>
          <a:xfrm>
            <a:off x="6666614" y="5536878"/>
            <a:ext cx="5330551" cy="892872"/>
          </a:xfrm>
          <a:prstGeom prst="roundRect">
            <a:avLst/>
          </a:prstGeom>
          <a:solidFill>
            <a:srgbClr val="64A1E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sz="1600" b="1" dirty="0" smtClean="0">
              <a:latin typeface="Verdana" panose="020B0604030504040204" pitchFamily="34" charset="0"/>
              <a:ea typeface="Verdana" panose="020B0604030504040204" pitchFamily="34" charset="0"/>
              <a:cs typeface="Verdana" panose="020B0604030504040204" pitchFamily="34" charset="0"/>
            </a:endParaRPr>
          </a:p>
          <a:p>
            <a:pPr algn="ctr"/>
            <a:r>
              <a:rPr lang="es-CL" sz="1500" b="1" dirty="0" smtClean="0">
                <a:latin typeface="Verdana" panose="020B0604030504040204" pitchFamily="34" charset="0"/>
                <a:ea typeface="Verdana" panose="020B0604030504040204" pitchFamily="34" charset="0"/>
                <a:cs typeface="Verdana" panose="020B0604030504040204" pitchFamily="34" charset="0"/>
              </a:rPr>
              <a:t>Descriptores:</a:t>
            </a:r>
          </a:p>
          <a:p>
            <a:pPr algn="ctr"/>
            <a:r>
              <a:rPr lang="es-CL" sz="1500" dirty="0" smtClean="0">
                <a:latin typeface="Verdana" panose="020B0604030504040204" pitchFamily="34" charset="0"/>
                <a:ea typeface="Verdana" panose="020B0604030504040204" pitchFamily="34" charset="0"/>
                <a:cs typeface="Verdana" panose="020B0604030504040204" pitchFamily="34" charset="0"/>
              </a:rPr>
              <a:t>Corresponden a resultados de aprendizajes generales, que definen cada nivel del marco. </a:t>
            </a:r>
          </a:p>
          <a:p>
            <a:pPr algn="ctr"/>
            <a:r>
              <a:rPr lang="es-CL" dirty="0" smtClean="0">
                <a:latin typeface="Verdana" panose="020B0604030504040204" pitchFamily="34" charset="0"/>
                <a:ea typeface="Verdana" panose="020B0604030504040204" pitchFamily="34" charset="0"/>
                <a:cs typeface="Verdana" panose="020B0604030504040204" pitchFamily="34" charset="0"/>
              </a:rPr>
              <a:t> </a:t>
            </a:r>
            <a:endParaRPr lang="es-CL"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8742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30"/>
                                        </p:tgtEl>
                                      </p:cBhvr>
                                    </p:animEffect>
                                    <p:set>
                                      <p:cBhvr>
                                        <p:cTn id="21" dur="1" fill="hold">
                                          <p:stCondLst>
                                            <p:cond delay="499"/>
                                          </p:stCondLst>
                                        </p:cTn>
                                        <p:tgtEl>
                                          <p:spTgt spid="3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par>
                                <p:cTn id="27" presetID="10"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31"/>
                                        </p:tgtEl>
                                      </p:cBhvr>
                                    </p:animEffect>
                                    <p:set>
                                      <p:cBhvr>
                                        <p:cTn id="40" dur="1" fill="hold">
                                          <p:stCondLst>
                                            <p:cond delay="499"/>
                                          </p:stCondLst>
                                        </p:cTn>
                                        <p:tgtEl>
                                          <p:spTgt spid="3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nodeType="clickEffect">
                                  <p:stCondLst>
                                    <p:cond delay="0"/>
                                  </p:stCondLst>
                                  <p:childTnLst>
                                    <p:animEffect transition="out" filter="fade">
                                      <p:cBhvr>
                                        <p:cTn id="52" dur="500"/>
                                        <p:tgtEl>
                                          <p:spTgt spid="27"/>
                                        </p:tgtEl>
                                      </p:cBhvr>
                                    </p:animEffect>
                                    <p:set>
                                      <p:cBhvr>
                                        <p:cTn id="53" dur="1" fill="hold">
                                          <p:stCondLst>
                                            <p:cond delay="499"/>
                                          </p:stCondLst>
                                        </p:cTn>
                                        <p:tgtEl>
                                          <p:spTgt spid="27"/>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26"/>
                                        </p:tgtEl>
                                      </p:cBhvr>
                                    </p:animEffect>
                                    <p:set>
                                      <p:cBhvr>
                                        <p:cTn id="56" dur="1" fill="hold">
                                          <p:stCondLst>
                                            <p:cond delay="499"/>
                                          </p:stCondLst>
                                        </p:cTn>
                                        <p:tgtEl>
                                          <p:spTgt spid="26"/>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nodeType="clickEffect">
                                  <p:stCondLst>
                                    <p:cond delay="0"/>
                                  </p:stCondLst>
                                  <p:childTnLst>
                                    <p:animEffect transition="out" filter="fade">
                                      <p:cBhvr>
                                        <p:cTn id="68" dur="500"/>
                                        <p:tgtEl>
                                          <p:spTgt spid="28"/>
                                        </p:tgtEl>
                                      </p:cBhvr>
                                    </p:animEffect>
                                    <p:set>
                                      <p:cBhvr>
                                        <p:cTn id="69" dur="1" fill="hold">
                                          <p:stCondLst>
                                            <p:cond delay="499"/>
                                          </p:stCondLst>
                                        </p:cTn>
                                        <p:tgtEl>
                                          <p:spTgt spid="28"/>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29"/>
                                        </p:tgtEl>
                                      </p:cBhvr>
                                    </p:animEffect>
                                    <p:set>
                                      <p:cBhvr>
                                        <p:cTn id="72" dur="1" fill="hold">
                                          <p:stCondLst>
                                            <p:cond delay="499"/>
                                          </p:stCondLst>
                                        </p:cTn>
                                        <p:tgtEl>
                                          <p:spTgt spid="29"/>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par>
                                <p:cTn id="78" presetID="10" presetClass="entr" presetSubtype="0" fill="hold"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500"/>
                                        <p:tgtEl>
                                          <p:spTgt spid="16"/>
                                        </p:tgtEl>
                                      </p:cBhvr>
                                    </p:animEffect>
                                  </p:childTnLst>
                                </p:cTn>
                              </p:par>
                              <p:par>
                                <p:cTn id="81" presetID="10" presetClass="entr" presetSubtype="0" fill="hold" nodeType="with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500"/>
                                        <p:tgtEl>
                                          <p:spTgt spid="17"/>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500"/>
                                        <p:tgtEl>
                                          <p:spTgt spid="18"/>
                                        </p:tgtEl>
                                      </p:cBhvr>
                                    </p:animEffect>
                                  </p:childTnLst>
                                </p:cTn>
                              </p:par>
                              <p:par>
                                <p:cTn id="87" presetID="10" presetClass="entr" presetSubtype="0"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fade">
                                      <p:cBhvr>
                                        <p:cTn id="89" dur="500"/>
                                        <p:tgtEl>
                                          <p:spTgt spid="19"/>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fade">
                                      <p:cBhvr>
                                        <p:cTn id="92" dur="500"/>
                                        <p:tgtEl>
                                          <p:spTgt spid="2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fade">
                                      <p:cBhvr>
                                        <p:cTn id="95" dur="500"/>
                                        <p:tgtEl>
                                          <p:spTgt spid="2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500"/>
                                        <p:tgtEl>
                                          <p:spTgt spid="23"/>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500"/>
                                        <p:tgtEl>
                                          <p:spTgt spid="33"/>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grpId="1" nodeType="clickEffect">
                                  <p:stCondLst>
                                    <p:cond delay="0"/>
                                  </p:stCondLst>
                                  <p:childTnLst>
                                    <p:animEffect transition="out" filter="fade">
                                      <p:cBhvr>
                                        <p:cTn id="105" dur="500"/>
                                        <p:tgtEl>
                                          <p:spTgt spid="33"/>
                                        </p:tgtEl>
                                      </p:cBhvr>
                                    </p:animEffect>
                                    <p:set>
                                      <p:cBhvr>
                                        <p:cTn id="106" dur="1" fill="hold">
                                          <p:stCondLst>
                                            <p:cond delay="499"/>
                                          </p:stCondLst>
                                        </p:cTn>
                                        <p:tgtEl>
                                          <p:spTgt spid="33"/>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fade">
                                      <p:cBhvr>
                                        <p:cTn id="111" dur="500"/>
                                        <p:tgtEl>
                                          <p:spTgt spid="21"/>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fade">
                                      <p:cBhvr>
                                        <p:cTn id="114" dur="500"/>
                                        <p:tgtEl>
                                          <p:spTgt spid="22"/>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animEffect transition="in" filter="fade">
                                      <p:cBhvr>
                                        <p:cTn id="117" dur="500"/>
                                        <p:tgtEl>
                                          <p:spTgt spid="32"/>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xit" presetSubtype="0" fill="hold" grpId="1" nodeType="clickEffect">
                                  <p:stCondLst>
                                    <p:cond delay="0"/>
                                  </p:stCondLst>
                                  <p:childTnLst>
                                    <p:animEffect transition="out" filter="fade">
                                      <p:cBhvr>
                                        <p:cTn id="121" dur="500"/>
                                        <p:tgtEl>
                                          <p:spTgt spid="32"/>
                                        </p:tgtEl>
                                      </p:cBhvr>
                                    </p:animEffect>
                                    <p:set>
                                      <p:cBhvr>
                                        <p:cTn id="122"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5" grpId="0" animBg="1"/>
      <p:bldP spid="18" grpId="0" animBg="1"/>
      <p:bldP spid="20" grpId="0" animBg="1"/>
      <p:bldP spid="22" grpId="0" animBg="1"/>
      <p:bldP spid="23" grpId="0" animBg="1"/>
      <p:bldP spid="24" grpId="0" animBg="1"/>
      <p:bldP spid="26" grpId="0" animBg="1"/>
      <p:bldP spid="26"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748" y="0"/>
            <a:ext cx="5070764" cy="6858000"/>
          </a:xfrm>
          <a:prstGeom prst="rect">
            <a:avLst/>
          </a:prstGeom>
          <a:solidFill>
            <a:srgbClr val="4EA19E"/>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L"/>
          </a:p>
        </p:txBody>
      </p:sp>
      <p:sp>
        <p:nvSpPr>
          <p:cNvPr id="2" name="CuadroTexto 1"/>
          <p:cNvSpPr txBox="1"/>
          <p:nvPr/>
        </p:nvSpPr>
        <p:spPr>
          <a:xfrm>
            <a:off x="5761234" y="212861"/>
            <a:ext cx="6378569" cy="400110"/>
          </a:xfrm>
          <a:prstGeom prst="rect">
            <a:avLst/>
          </a:prstGeom>
          <a:noFill/>
        </p:spPr>
        <p:txBody>
          <a:bodyPr wrap="square" rtlCol="0">
            <a:spAutoFit/>
          </a:bodyPr>
          <a:lstStyle/>
          <a:p>
            <a:pPr algn="ctr"/>
            <a:r>
              <a:rPr lang="es-CL" sz="2000" dirty="0" smtClean="0">
                <a:solidFill>
                  <a:schemeClr val="tx1">
                    <a:lumMod val="50000"/>
                    <a:lumOff val="50000"/>
                  </a:schemeClr>
                </a:solidFill>
                <a:latin typeface="Formata Light" pitchFamily="34" charset="0"/>
              </a:rPr>
              <a:t>¿Por qué Chile necesita un Marco de Cualificaciones? </a:t>
            </a:r>
            <a:endParaRPr lang="es-CL" sz="2000" dirty="0">
              <a:solidFill>
                <a:schemeClr val="tx1">
                  <a:lumMod val="50000"/>
                  <a:lumOff val="50000"/>
                </a:schemeClr>
              </a:solidFill>
              <a:latin typeface="Formata Light" pitchFamily="34" charset="0"/>
            </a:endParaRPr>
          </a:p>
        </p:txBody>
      </p:sp>
      <p:sp>
        <p:nvSpPr>
          <p:cNvPr id="3" name="Rectángulo 2"/>
          <p:cNvSpPr/>
          <p:nvPr/>
        </p:nvSpPr>
        <p:spPr>
          <a:xfrm>
            <a:off x="333378" y="535149"/>
            <a:ext cx="4404008" cy="5632311"/>
          </a:xfrm>
          <a:prstGeom prst="rect">
            <a:avLst/>
          </a:prstGeom>
        </p:spPr>
        <p:txBody>
          <a:bodyPr wrap="square">
            <a:spAutoFit/>
          </a:bodyPr>
          <a:lstStyle/>
          <a:p>
            <a:endParaRPr lang="es-CL" dirty="0" smtClean="0"/>
          </a:p>
          <a:p>
            <a:pPr algn="just"/>
            <a:r>
              <a:rPr lang="es-CL" b="1" dirty="0" smtClean="0">
                <a:solidFill>
                  <a:schemeClr val="bg1"/>
                </a:solidFill>
                <a:latin typeface="Formata Light" pitchFamily="34" charset="0"/>
              </a:rPr>
              <a:t>Contexto Nacional:</a:t>
            </a:r>
          </a:p>
          <a:p>
            <a:pPr algn="just"/>
            <a:r>
              <a:rPr lang="es-CL" dirty="0" smtClean="0">
                <a:solidFill>
                  <a:schemeClr val="bg1"/>
                </a:solidFill>
                <a:latin typeface="Formata Light" pitchFamily="34" charset="0"/>
              </a:rPr>
              <a:t> </a:t>
            </a:r>
          </a:p>
          <a:p>
            <a:pPr marL="285750" indent="-285750" algn="just">
              <a:buFont typeface="Wingdings" panose="05000000000000000000" pitchFamily="2" charset="2"/>
              <a:buChar char="§"/>
            </a:pPr>
            <a:r>
              <a:rPr lang="es-CL" dirty="0">
                <a:solidFill>
                  <a:schemeClr val="bg1"/>
                </a:solidFill>
                <a:latin typeface="Formata Light" pitchFamily="34" charset="0"/>
              </a:rPr>
              <a:t>C</a:t>
            </a:r>
            <a:r>
              <a:rPr lang="es-CL" dirty="0" smtClean="0">
                <a:solidFill>
                  <a:schemeClr val="bg1"/>
                </a:solidFill>
                <a:latin typeface="Formata Light" pitchFamily="34" charset="0"/>
              </a:rPr>
              <a:t>recimiento de la matrícula</a:t>
            </a:r>
          </a:p>
          <a:p>
            <a:pPr marL="285750" indent="-285750" algn="just">
              <a:buFont typeface="Wingdings" panose="05000000000000000000" pitchFamily="2" charset="2"/>
              <a:buChar char="§"/>
            </a:pPr>
            <a:r>
              <a:rPr lang="es-CL" dirty="0" smtClean="0">
                <a:solidFill>
                  <a:schemeClr val="bg1"/>
                </a:solidFill>
                <a:latin typeface="Formata Light" pitchFamily="34" charset="0"/>
              </a:rPr>
              <a:t>Diversificación de la oferta académica </a:t>
            </a:r>
          </a:p>
          <a:p>
            <a:pPr marL="285750" indent="-285750" algn="just">
              <a:buFont typeface="Wingdings" panose="05000000000000000000" pitchFamily="2" charset="2"/>
              <a:buChar char="§"/>
            </a:pPr>
            <a:r>
              <a:rPr lang="es-CL" dirty="0">
                <a:solidFill>
                  <a:schemeClr val="bg1"/>
                </a:solidFill>
                <a:latin typeface="Formata Light" pitchFamily="34" charset="0"/>
              </a:rPr>
              <a:t>C</a:t>
            </a:r>
            <a:r>
              <a:rPr lang="es-CL" dirty="0" smtClean="0">
                <a:solidFill>
                  <a:schemeClr val="bg1"/>
                </a:solidFill>
                <a:latin typeface="Formata Light" pitchFamily="34" charset="0"/>
              </a:rPr>
              <a:t>arencia de un marco regulatorio </a:t>
            </a:r>
          </a:p>
          <a:p>
            <a:pPr marL="285750" indent="-285750" algn="just">
              <a:buFont typeface="Wingdings" panose="05000000000000000000" pitchFamily="2" charset="2"/>
              <a:buChar char="§"/>
            </a:pPr>
            <a:r>
              <a:rPr lang="es-CL" dirty="0">
                <a:solidFill>
                  <a:schemeClr val="bg1"/>
                </a:solidFill>
                <a:latin typeface="Formata Light" pitchFamily="34" charset="0"/>
              </a:rPr>
              <a:t>D</a:t>
            </a:r>
            <a:r>
              <a:rPr lang="es-CL" dirty="0" smtClean="0">
                <a:solidFill>
                  <a:schemeClr val="bg1"/>
                </a:solidFill>
                <a:latin typeface="Formata Light" pitchFamily="34" charset="0"/>
              </a:rPr>
              <a:t>iferencias en la calidad de los programas de estudio</a:t>
            </a:r>
          </a:p>
          <a:p>
            <a:pPr marL="285750" indent="-285750" algn="just">
              <a:buFont typeface="Wingdings" panose="05000000000000000000" pitchFamily="2" charset="2"/>
              <a:buChar char="§"/>
            </a:pPr>
            <a:r>
              <a:rPr lang="es-CL" dirty="0">
                <a:solidFill>
                  <a:schemeClr val="bg1"/>
                </a:solidFill>
                <a:latin typeface="Formata Light" pitchFamily="34" charset="0"/>
              </a:rPr>
              <a:t>B</a:t>
            </a:r>
            <a:r>
              <a:rPr lang="es-CL" dirty="0" smtClean="0">
                <a:solidFill>
                  <a:schemeClr val="bg1"/>
                </a:solidFill>
                <a:latin typeface="Formata Light" pitchFamily="34" charset="0"/>
              </a:rPr>
              <a:t>aja legibilidad para los estudiantes y empleadores de los títulos y grados otorgados por las instituciones, así como de los aprendizajes obtenidos en cada una de éstas</a:t>
            </a:r>
          </a:p>
          <a:p>
            <a:pPr marL="285750" indent="-285750" algn="just">
              <a:buFont typeface="Wingdings" panose="05000000000000000000" pitchFamily="2" charset="2"/>
              <a:buChar char="§"/>
            </a:pPr>
            <a:r>
              <a:rPr lang="es-CL" dirty="0">
                <a:solidFill>
                  <a:schemeClr val="bg1"/>
                </a:solidFill>
                <a:latin typeface="Formata Light" pitchFamily="34" charset="0"/>
              </a:rPr>
              <a:t>D</a:t>
            </a:r>
            <a:r>
              <a:rPr lang="es-CL" dirty="0" smtClean="0">
                <a:solidFill>
                  <a:schemeClr val="bg1"/>
                </a:solidFill>
                <a:latin typeface="Formata Light" pitchFamily="34" charset="0"/>
              </a:rPr>
              <a:t>esarticulación entre y dentro de los niveles formativos, y entre el sistema educativo y el medio laboral</a:t>
            </a:r>
          </a:p>
          <a:p>
            <a:pPr marL="285750" indent="-285750" algn="just">
              <a:buFont typeface="Wingdings" panose="05000000000000000000" pitchFamily="2" charset="2"/>
              <a:buChar char="§"/>
            </a:pPr>
            <a:r>
              <a:rPr lang="es-CL" dirty="0">
                <a:solidFill>
                  <a:schemeClr val="bg1"/>
                </a:solidFill>
                <a:latin typeface="Formata Light" pitchFamily="34" charset="0"/>
              </a:rPr>
              <a:t>F</a:t>
            </a:r>
            <a:r>
              <a:rPr lang="es-CL" dirty="0" smtClean="0">
                <a:solidFill>
                  <a:schemeClr val="bg1"/>
                </a:solidFill>
                <a:latin typeface="Formata Light" pitchFamily="34" charset="0"/>
              </a:rPr>
              <a:t>alta de confianza interinstitucional que dificulta el reconocimiento de los estudios cursados en otra institución.	</a:t>
            </a:r>
          </a:p>
        </p:txBody>
      </p:sp>
      <p:sp>
        <p:nvSpPr>
          <p:cNvPr id="6" name="Pentágono 5"/>
          <p:cNvSpPr/>
          <p:nvPr/>
        </p:nvSpPr>
        <p:spPr>
          <a:xfrm rot="10800000">
            <a:off x="5761234" y="1306164"/>
            <a:ext cx="5922335" cy="1053169"/>
          </a:xfrm>
          <a:prstGeom prst="homePlate">
            <a:avLst/>
          </a:prstGeom>
          <a:solidFill>
            <a:srgbClr val="9077B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6464840" y="1481305"/>
            <a:ext cx="5113305" cy="646331"/>
          </a:xfrm>
          <a:prstGeom prst="rect">
            <a:avLst/>
          </a:prstGeom>
          <a:solidFill>
            <a:srgbClr val="9077B6"/>
          </a:solidFill>
          <a:ln>
            <a:noFill/>
          </a:ln>
          <a:effectLst/>
          <a:scene3d>
            <a:camera prst="orthographicFront">
              <a:rot lat="0" lon="0" rev="0"/>
            </a:camera>
            <a:lightRig rig="contrasting" dir="t">
              <a:rot lat="0" lon="0" rev="7800000"/>
            </a:lightRig>
          </a:scene3d>
          <a:sp3d>
            <a:bevelT w="139700" h="139700"/>
          </a:sp3d>
        </p:spPr>
        <p:txBody>
          <a:bodyPr wrap="square">
            <a:spAutoFit/>
          </a:bodyPr>
          <a:lstStyle/>
          <a:p>
            <a:pPr algn="just"/>
            <a:r>
              <a:rPr lang="es-CL" sz="1200" dirty="0" smtClean="0">
                <a:solidFill>
                  <a:schemeClr val="bg1"/>
                </a:solidFill>
                <a:latin typeface="Formata Light" pitchFamily="34" charset="0"/>
              </a:rPr>
              <a:t>La heterogeneidad de la nomenclatura de títulos y grados que se entregan en el país, como por ejemplo el caso de ingeniería que cuenta con 3.225 programas con 570 nombres distintos. 	</a:t>
            </a:r>
          </a:p>
        </p:txBody>
      </p:sp>
      <p:grpSp>
        <p:nvGrpSpPr>
          <p:cNvPr id="16" name="Grupo 15"/>
          <p:cNvGrpSpPr/>
          <p:nvPr/>
        </p:nvGrpSpPr>
        <p:grpSpPr>
          <a:xfrm>
            <a:off x="5752199" y="2740024"/>
            <a:ext cx="5922335" cy="1053168"/>
            <a:chOff x="6124353" y="1995723"/>
            <a:chExt cx="5667154" cy="1053168"/>
          </a:xfrm>
          <a:solidFill>
            <a:srgbClr val="9077B6"/>
          </a:solidFill>
          <a:scene3d>
            <a:camera prst="orthographicFront">
              <a:rot lat="0" lon="0" rev="0"/>
            </a:camera>
            <a:lightRig rig="contrasting" dir="t">
              <a:rot lat="0" lon="0" rev="7800000"/>
            </a:lightRig>
          </a:scene3d>
        </p:grpSpPr>
        <p:sp>
          <p:nvSpPr>
            <p:cNvPr id="8" name="Pentágono 7"/>
            <p:cNvSpPr/>
            <p:nvPr/>
          </p:nvSpPr>
          <p:spPr>
            <a:xfrm rot="10800000">
              <a:off x="6124353" y="1995723"/>
              <a:ext cx="5667154" cy="1053168"/>
            </a:xfrm>
            <a:prstGeom prst="homePlate">
              <a:avLst/>
            </a:prstGeom>
            <a:grpFill/>
            <a:ln>
              <a:noFill/>
            </a:ln>
            <a:effectLst/>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bg1"/>
                </a:solidFill>
              </a:endParaRPr>
            </a:p>
          </p:txBody>
        </p:sp>
        <p:sp>
          <p:nvSpPr>
            <p:cNvPr id="9" name="Rectángulo 8"/>
            <p:cNvSpPr/>
            <p:nvPr/>
          </p:nvSpPr>
          <p:spPr>
            <a:xfrm>
              <a:off x="6806288" y="2034961"/>
              <a:ext cx="4900159" cy="830997"/>
            </a:xfrm>
            <a:prstGeom prst="rect">
              <a:avLst/>
            </a:prstGeom>
            <a:grpFill/>
            <a:ln>
              <a:noFill/>
            </a:ln>
            <a:effectLst/>
            <a:sp3d>
              <a:bevelT w="139700" h="139700"/>
            </a:sp3d>
          </p:spPr>
          <p:txBody>
            <a:bodyPr wrap="square">
              <a:spAutoFit/>
            </a:bodyPr>
            <a:lstStyle/>
            <a:p>
              <a:endParaRPr lang="es-CL" sz="1200" dirty="0" smtClean="0">
                <a:solidFill>
                  <a:schemeClr val="bg1"/>
                </a:solidFill>
              </a:endParaRPr>
            </a:p>
            <a:p>
              <a:pPr algn="just"/>
              <a:r>
                <a:rPr lang="es-CL" sz="1200" dirty="0" smtClean="0">
                  <a:solidFill>
                    <a:schemeClr val="bg1"/>
                  </a:solidFill>
                  <a:latin typeface="Formata"/>
                </a:rPr>
                <a:t>La débil articulación entre los diferentes niveles formativos del país y el escaso o nulo reconocimiento de aprendizajes previos entre ellos (MINEDUC, 2010).	</a:t>
              </a:r>
            </a:p>
          </p:txBody>
        </p:sp>
      </p:grpSp>
      <p:grpSp>
        <p:nvGrpSpPr>
          <p:cNvPr id="17" name="Grupo 16"/>
          <p:cNvGrpSpPr/>
          <p:nvPr/>
        </p:nvGrpSpPr>
        <p:grpSpPr>
          <a:xfrm>
            <a:off x="5752199" y="4061184"/>
            <a:ext cx="5922335" cy="1053168"/>
            <a:chOff x="6124353" y="3316883"/>
            <a:chExt cx="5667154" cy="1053168"/>
          </a:xfrm>
          <a:solidFill>
            <a:srgbClr val="9077B6"/>
          </a:solidFill>
          <a:scene3d>
            <a:camera prst="orthographicFront">
              <a:rot lat="0" lon="0" rev="0"/>
            </a:camera>
            <a:lightRig rig="contrasting" dir="t">
              <a:rot lat="0" lon="0" rev="7800000"/>
            </a:lightRig>
          </a:scene3d>
        </p:grpSpPr>
        <p:sp>
          <p:nvSpPr>
            <p:cNvPr id="10" name="Pentágono 9"/>
            <p:cNvSpPr/>
            <p:nvPr/>
          </p:nvSpPr>
          <p:spPr>
            <a:xfrm rot="10800000">
              <a:off x="6124353" y="3316883"/>
              <a:ext cx="5667154" cy="1053168"/>
            </a:xfrm>
            <a:prstGeom prst="homePlate">
              <a:avLst/>
            </a:prstGeom>
            <a:grpFill/>
            <a:ln>
              <a:noFill/>
            </a:ln>
            <a:effectLst/>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bg1"/>
                </a:solidFill>
              </a:endParaRPr>
            </a:p>
          </p:txBody>
        </p:sp>
        <p:sp>
          <p:nvSpPr>
            <p:cNvPr id="14" name="CuadroTexto 13"/>
            <p:cNvSpPr txBox="1"/>
            <p:nvPr/>
          </p:nvSpPr>
          <p:spPr>
            <a:xfrm>
              <a:off x="6806288" y="3459069"/>
              <a:ext cx="4934594" cy="646331"/>
            </a:xfrm>
            <a:prstGeom prst="rect">
              <a:avLst/>
            </a:prstGeom>
            <a:grpFill/>
            <a:ln>
              <a:noFill/>
            </a:ln>
            <a:effectLst/>
            <a:sp3d>
              <a:bevelT w="139700" h="139700"/>
            </a:sp3d>
          </p:spPr>
          <p:txBody>
            <a:bodyPr wrap="square" rtlCol="0">
              <a:spAutoFit/>
            </a:bodyPr>
            <a:lstStyle/>
            <a:p>
              <a:pPr algn="just"/>
              <a:r>
                <a:rPr lang="es-CL" sz="1200" dirty="0" smtClean="0">
                  <a:solidFill>
                    <a:schemeClr val="bg1"/>
                  </a:solidFill>
                  <a:latin typeface="Formata Light" pitchFamily="34" charset="0"/>
                </a:rPr>
                <a:t>La heterogeneidad de la duración de las carreras y programas, las que muestran para una misma certificación, duraciones equivalentes a tan solo el 50% de la formación declarada nominalmente (MINEDUC, 2016)</a:t>
              </a:r>
              <a:endParaRPr lang="es-CL" sz="1200" dirty="0">
                <a:solidFill>
                  <a:schemeClr val="bg1"/>
                </a:solidFill>
                <a:latin typeface="Formata Light" pitchFamily="34" charset="0"/>
              </a:endParaRPr>
            </a:p>
          </p:txBody>
        </p:sp>
      </p:grpSp>
      <p:grpSp>
        <p:nvGrpSpPr>
          <p:cNvPr id="18" name="Grupo 17"/>
          <p:cNvGrpSpPr/>
          <p:nvPr/>
        </p:nvGrpSpPr>
        <p:grpSpPr>
          <a:xfrm>
            <a:off x="5752199" y="5382344"/>
            <a:ext cx="5922335" cy="1053168"/>
            <a:chOff x="6124353" y="4745190"/>
            <a:chExt cx="5667154" cy="1053168"/>
          </a:xfrm>
          <a:solidFill>
            <a:srgbClr val="9077B6"/>
          </a:solidFill>
          <a:scene3d>
            <a:camera prst="orthographicFront">
              <a:rot lat="0" lon="0" rev="0"/>
            </a:camera>
            <a:lightRig rig="contrasting" dir="t">
              <a:rot lat="0" lon="0" rev="7800000"/>
            </a:lightRig>
          </a:scene3d>
        </p:grpSpPr>
        <p:sp>
          <p:nvSpPr>
            <p:cNvPr id="12" name="Pentágono 11"/>
            <p:cNvSpPr/>
            <p:nvPr/>
          </p:nvSpPr>
          <p:spPr>
            <a:xfrm rot="10800000">
              <a:off x="6124353" y="4745190"/>
              <a:ext cx="5667154" cy="1053168"/>
            </a:xfrm>
            <a:prstGeom prst="homePlate">
              <a:avLst/>
            </a:prstGeom>
            <a:grpFill/>
            <a:ln>
              <a:noFill/>
            </a:ln>
            <a:effectLst/>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5" name="Rectángulo 14"/>
            <p:cNvSpPr/>
            <p:nvPr/>
          </p:nvSpPr>
          <p:spPr>
            <a:xfrm>
              <a:off x="6851144" y="5013241"/>
              <a:ext cx="4900159" cy="517065"/>
            </a:xfrm>
            <a:prstGeom prst="rect">
              <a:avLst/>
            </a:prstGeom>
            <a:grpFill/>
            <a:ln>
              <a:noFill/>
            </a:ln>
            <a:effectLst/>
            <a:sp3d>
              <a:bevelT w="139700" h="139700"/>
            </a:sp3d>
          </p:spPr>
          <p:txBody>
            <a:bodyPr wrap="square">
              <a:spAutoFit/>
            </a:bodyPr>
            <a:lstStyle/>
            <a:p>
              <a:pPr lvl="0" algn="just">
                <a:lnSpc>
                  <a:spcPct val="115000"/>
                </a:lnSpc>
                <a:spcAft>
                  <a:spcPts val="0"/>
                </a:spcAft>
              </a:pPr>
              <a:r>
                <a:rPr lang="es-CL" sz="1200" dirty="0" smtClean="0">
                  <a:solidFill>
                    <a:schemeClr val="bg1"/>
                  </a:solidFill>
                  <a:effectLst/>
                  <a:latin typeface="Formata Light" pitchFamily="34" charset="0"/>
                  <a:ea typeface="Calibri" panose="020F0502020204030204" pitchFamily="34" charset="0"/>
                  <a:cs typeface="Times New Roman" panose="02020603050405020304" pitchFamily="18" charset="0"/>
                </a:rPr>
                <a:t>La heterogeneidad de la calidad de las carreras y programas de estudio (CNED, 2014).</a:t>
              </a:r>
              <a:endParaRPr lang="es-CL" sz="1200" dirty="0">
                <a:solidFill>
                  <a:schemeClr val="bg1"/>
                </a:solidFill>
                <a:effectLst/>
                <a:latin typeface="Formata Light" pitchFamily="34" charset="0"/>
                <a:ea typeface="Calibri" panose="020F0502020204030204" pitchFamily="34" charset="0"/>
                <a:cs typeface="Times New Roman" panose="02020603050405020304" pitchFamily="18" charset="0"/>
              </a:endParaRPr>
            </a:p>
          </p:txBody>
        </p:sp>
      </p:grpSp>
      <p:sp>
        <p:nvSpPr>
          <p:cNvPr id="19" name="Elipse 18"/>
          <p:cNvSpPr/>
          <p:nvPr/>
        </p:nvSpPr>
        <p:spPr>
          <a:xfrm>
            <a:off x="5443731" y="1381891"/>
            <a:ext cx="939718" cy="972983"/>
          </a:xfrm>
          <a:prstGeom prst="ellipse">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dirty="0" smtClean="0">
                <a:solidFill>
                  <a:schemeClr val="bg1"/>
                </a:solidFill>
              </a:rPr>
              <a:t>1</a:t>
            </a:r>
            <a:endParaRPr lang="es-CL" sz="3200" dirty="0">
              <a:solidFill>
                <a:schemeClr val="bg1"/>
              </a:solidFill>
            </a:endParaRPr>
          </a:p>
        </p:txBody>
      </p:sp>
      <p:sp>
        <p:nvSpPr>
          <p:cNvPr id="20" name="Elipse 19"/>
          <p:cNvSpPr/>
          <p:nvPr/>
        </p:nvSpPr>
        <p:spPr>
          <a:xfrm>
            <a:off x="5392646" y="4141370"/>
            <a:ext cx="939718" cy="972983"/>
          </a:xfrm>
          <a:prstGeom prst="ellipse">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dirty="0" smtClean="0"/>
              <a:t>3</a:t>
            </a:r>
            <a:endParaRPr lang="es-CL" sz="3200" dirty="0"/>
          </a:p>
        </p:txBody>
      </p:sp>
      <p:sp>
        <p:nvSpPr>
          <p:cNvPr id="21" name="Elipse 20"/>
          <p:cNvSpPr/>
          <p:nvPr/>
        </p:nvSpPr>
        <p:spPr>
          <a:xfrm>
            <a:off x="5443731" y="2783237"/>
            <a:ext cx="939718" cy="972983"/>
          </a:xfrm>
          <a:prstGeom prst="ellipse">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dirty="0" smtClean="0"/>
              <a:t>2</a:t>
            </a:r>
            <a:endParaRPr lang="es-CL" sz="3200" dirty="0"/>
          </a:p>
        </p:txBody>
      </p:sp>
      <p:sp>
        <p:nvSpPr>
          <p:cNvPr id="22" name="Elipse 21"/>
          <p:cNvSpPr/>
          <p:nvPr/>
        </p:nvSpPr>
        <p:spPr>
          <a:xfrm>
            <a:off x="5378377" y="5462530"/>
            <a:ext cx="939718" cy="972983"/>
          </a:xfrm>
          <a:prstGeom prst="ellipse">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dirty="0" smtClean="0"/>
              <a:t>4</a:t>
            </a:r>
            <a:endParaRPr lang="es-CL" sz="3200" dirty="0"/>
          </a:p>
        </p:txBody>
      </p:sp>
      <p:cxnSp>
        <p:nvCxnSpPr>
          <p:cNvPr id="24" name="Conector recto 23"/>
          <p:cNvCxnSpPr/>
          <p:nvPr/>
        </p:nvCxnSpPr>
        <p:spPr>
          <a:xfrm flipV="1">
            <a:off x="5611091" y="609297"/>
            <a:ext cx="6528712" cy="20323"/>
          </a:xfrm>
          <a:prstGeom prst="line">
            <a:avLst/>
          </a:prstGeom>
          <a:ln w="19050">
            <a:solidFill>
              <a:srgbClr val="9077B6"/>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29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9"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0" y="2362928"/>
            <a:ext cx="12192000" cy="175320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angle 42"/>
          <p:cNvSpPr>
            <a:spLocks noChangeArrowheads="1"/>
          </p:cNvSpPr>
          <p:nvPr/>
        </p:nvSpPr>
        <p:spPr bwMode="auto">
          <a:xfrm>
            <a:off x="911576" y="591435"/>
            <a:ext cx="20391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ES" sz="7200" b="0" i="0" u="none" strike="noStrike" cap="none" normalizeH="0" baseline="0" dirty="0" smtClean="0">
                <a:ln>
                  <a:noFill/>
                </a:ln>
                <a:solidFill>
                  <a:srgbClr val="4F8DCA"/>
                </a:solidFill>
                <a:effectLst/>
                <a:latin typeface="Formata Regular" pitchFamily="34" charset="0"/>
                <a:cs typeface="Arial" pitchFamily="34" charset="0"/>
              </a:rPr>
              <a:t>MNC</a:t>
            </a:r>
            <a:endParaRPr kumimoji="0" lang="es-ES" altLang="es-ES" sz="72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4" name="26 Grupo"/>
          <p:cNvGrpSpPr/>
          <p:nvPr/>
        </p:nvGrpSpPr>
        <p:grpSpPr>
          <a:xfrm>
            <a:off x="3101295" y="734782"/>
            <a:ext cx="771523" cy="806370"/>
            <a:chOff x="4939642" y="1656264"/>
            <a:chExt cx="1202742" cy="1257065"/>
          </a:xfrm>
        </p:grpSpPr>
        <p:sp>
          <p:nvSpPr>
            <p:cNvPr id="5" name="Freeform 34"/>
            <p:cNvSpPr>
              <a:spLocks/>
            </p:cNvSpPr>
            <p:nvPr userDrawn="1"/>
          </p:nvSpPr>
          <p:spPr bwMode="auto">
            <a:xfrm>
              <a:off x="4939642" y="1656264"/>
              <a:ext cx="442298" cy="640172"/>
            </a:xfrm>
            <a:custGeom>
              <a:avLst/>
              <a:gdLst>
                <a:gd name="T0" fmla="*/ 114 w 114"/>
                <a:gd name="T1" fmla="*/ 0 h 165"/>
                <a:gd name="T2" fmla="*/ 114 w 114"/>
                <a:gd name="T3" fmla="*/ 0 h 165"/>
                <a:gd name="T4" fmla="*/ 0 w 114"/>
                <a:gd name="T5" fmla="*/ 165 h 165"/>
                <a:gd name="T6" fmla="*/ 102 w 114"/>
                <a:gd name="T7" fmla="*/ 111 h 165"/>
                <a:gd name="T8" fmla="*/ 114 w 114"/>
                <a:gd name="T9" fmla="*/ 0 h 165"/>
              </a:gdLst>
              <a:ahLst/>
              <a:cxnLst>
                <a:cxn ang="0">
                  <a:pos x="T0" y="T1"/>
                </a:cxn>
                <a:cxn ang="0">
                  <a:pos x="T2" y="T3"/>
                </a:cxn>
                <a:cxn ang="0">
                  <a:pos x="T4" y="T5"/>
                </a:cxn>
                <a:cxn ang="0">
                  <a:pos x="T6" y="T7"/>
                </a:cxn>
                <a:cxn ang="0">
                  <a:pos x="T8" y="T9"/>
                </a:cxn>
              </a:cxnLst>
              <a:rect l="0" t="0" r="r" b="b"/>
              <a:pathLst>
                <a:path w="114" h="165">
                  <a:moveTo>
                    <a:pt x="114" y="0"/>
                  </a:moveTo>
                  <a:lnTo>
                    <a:pt x="114" y="0"/>
                  </a:lnTo>
                  <a:lnTo>
                    <a:pt x="0" y="165"/>
                  </a:lnTo>
                  <a:lnTo>
                    <a:pt x="102" y="111"/>
                  </a:lnTo>
                  <a:lnTo>
                    <a:pt x="114"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6" name="Freeform 35"/>
            <p:cNvSpPr>
              <a:spLocks/>
            </p:cNvSpPr>
            <p:nvPr userDrawn="1"/>
          </p:nvSpPr>
          <p:spPr bwMode="auto">
            <a:xfrm>
              <a:off x="5389699" y="1656264"/>
              <a:ext cx="733284" cy="310386"/>
            </a:xfrm>
            <a:custGeom>
              <a:avLst/>
              <a:gdLst>
                <a:gd name="T0" fmla="*/ 189 w 189"/>
                <a:gd name="T1" fmla="*/ 58 h 80"/>
                <a:gd name="T2" fmla="*/ 0 w 189"/>
                <a:gd name="T3" fmla="*/ 0 h 80"/>
                <a:gd name="T4" fmla="*/ 78 w 189"/>
                <a:gd name="T5" fmla="*/ 80 h 80"/>
                <a:gd name="T6" fmla="*/ 189 w 189"/>
                <a:gd name="T7" fmla="*/ 58 h 80"/>
              </a:gdLst>
              <a:ahLst/>
              <a:cxnLst>
                <a:cxn ang="0">
                  <a:pos x="T0" y="T1"/>
                </a:cxn>
                <a:cxn ang="0">
                  <a:pos x="T2" y="T3"/>
                </a:cxn>
                <a:cxn ang="0">
                  <a:pos x="T4" y="T5"/>
                </a:cxn>
                <a:cxn ang="0">
                  <a:pos x="T6" y="T7"/>
                </a:cxn>
              </a:cxnLst>
              <a:rect l="0" t="0" r="r" b="b"/>
              <a:pathLst>
                <a:path w="189" h="80">
                  <a:moveTo>
                    <a:pt x="189" y="58"/>
                  </a:moveTo>
                  <a:lnTo>
                    <a:pt x="0" y="0"/>
                  </a:lnTo>
                  <a:lnTo>
                    <a:pt x="78" y="80"/>
                  </a:lnTo>
                  <a:lnTo>
                    <a:pt x="189" y="58"/>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7" name="Freeform 36"/>
            <p:cNvSpPr>
              <a:spLocks/>
            </p:cNvSpPr>
            <p:nvPr userDrawn="1"/>
          </p:nvSpPr>
          <p:spPr bwMode="auto">
            <a:xfrm>
              <a:off x="4939642" y="2296436"/>
              <a:ext cx="469458" cy="616893"/>
            </a:xfrm>
            <a:custGeom>
              <a:avLst/>
              <a:gdLst>
                <a:gd name="T0" fmla="*/ 0 w 121"/>
                <a:gd name="T1" fmla="*/ 0 h 159"/>
                <a:gd name="T2" fmla="*/ 121 w 121"/>
                <a:gd name="T3" fmla="*/ 159 h 159"/>
                <a:gd name="T4" fmla="*/ 102 w 121"/>
                <a:gd name="T5" fmla="*/ 48 h 159"/>
                <a:gd name="T6" fmla="*/ 0 w 121"/>
                <a:gd name="T7" fmla="*/ 0 h 159"/>
              </a:gdLst>
              <a:ahLst/>
              <a:cxnLst>
                <a:cxn ang="0">
                  <a:pos x="T0" y="T1"/>
                </a:cxn>
                <a:cxn ang="0">
                  <a:pos x="T2" y="T3"/>
                </a:cxn>
                <a:cxn ang="0">
                  <a:pos x="T4" y="T5"/>
                </a:cxn>
                <a:cxn ang="0">
                  <a:pos x="T6" y="T7"/>
                </a:cxn>
              </a:cxnLst>
              <a:rect l="0" t="0" r="r" b="b"/>
              <a:pathLst>
                <a:path w="121" h="159">
                  <a:moveTo>
                    <a:pt x="0" y="0"/>
                  </a:moveTo>
                  <a:lnTo>
                    <a:pt x="121" y="159"/>
                  </a:lnTo>
                  <a:lnTo>
                    <a:pt x="102" y="48"/>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8" name="Freeform 37"/>
            <p:cNvSpPr>
              <a:spLocks/>
            </p:cNvSpPr>
            <p:nvPr userDrawn="1"/>
          </p:nvSpPr>
          <p:spPr bwMode="auto">
            <a:xfrm>
              <a:off x="5409100" y="2595181"/>
              <a:ext cx="733284" cy="318145"/>
            </a:xfrm>
            <a:custGeom>
              <a:avLst/>
              <a:gdLst>
                <a:gd name="T0" fmla="*/ 78 w 189"/>
                <a:gd name="T1" fmla="*/ 0 h 82"/>
                <a:gd name="T2" fmla="*/ 0 w 189"/>
                <a:gd name="T3" fmla="*/ 82 h 82"/>
                <a:gd name="T4" fmla="*/ 189 w 189"/>
                <a:gd name="T5" fmla="*/ 17 h 82"/>
                <a:gd name="T6" fmla="*/ 78 w 189"/>
                <a:gd name="T7" fmla="*/ 0 h 82"/>
              </a:gdLst>
              <a:ahLst/>
              <a:cxnLst>
                <a:cxn ang="0">
                  <a:pos x="T0" y="T1"/>
                </a:cxn>
                <a:cxn ang="0">
                  <a:pos x="T2" y="T3"/>
                </a:cxn>
                <a:cxn ang="0">
                  <a:pos x="T4" y="T5"/>
                </a:cxn>
                <a:cxn ang="0">
                  <a:pos x="T6" y="T7"/>
                </a:cxn>
              </a:cxnLst>
              <a:rect l="0" t="0" r="r" b="b"/>
              <a:pathLst>
                <a:path w="189" h="82">
                  <a:moveTo>
                    <a:pt x="78" y="0"/>
                  </a:moveTo>
                  <a:lnTo>
                    <a:pt x="0" y="82"/>
                  </a:lnTo>
                  <a:lnTo>
                    <a:pt x="189" y="17"/>
                  </a:lnTo>
                  <a:lnTo>
                    <a:pt x="78" y="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grpSp>
      <p:grpSp>
        <p:nvGrpSpPr>
          <p:cNvPr id="9" name="1 Grupo"/>
          <p:cNvGrpSpPr/>
          <p:nvPr/>
        </p:nvGrpSpPr>
        <p:grpSpPr>
          <a:xfrm>
            <a:off x="8963403" y="3061518"/>
            <a:ext cx="2224298" cy="2272114"/>
            <a:chOff x="8442313" y="2630968"/>
            <a:chExt cx="2224298" cy="2272114"/>
          </a:xfrm>
        </p:grpSpPr>
        <p:sp>
          <p:nvSpPr>
            <p:cNvPr id="10" name="1038 Forma libre"/>
            <p:cNvSpPr/>
            <p:nvPr userDrawn="1"/>
          </p:nvSpPr>
          <p:spPr>
            <a:xfrm>
              <a:off x="8954640" y="3074400"/>
              <a:ext cx="1330003" cy="1490996"/>
            </a:xfrm>
            <a:custGeom>
              <a:avLst/>
              <a:gdLst>
                <a:gd name="connsiteX0" fmla="*/ 983974 w 1441174"/>
                <a:gd name="connsiteY0" fmla="*/ 1490869 h 1490996"/>
                <a:gd name="connsiteX1" fmla="*/ 993914 w 1441174"/>
                <a:gd name="connsiteY1" fmla="*/ 1470991 h 1490996"/>
                <a:gd name="connsiteX2" fmla="*/ 646044 w 1441174"/>
                <a:gd name="connsiteY2" fmla="*/ 1461052 h 1490996"/>
                <a:gd name="connsiteX3" fmla="*/ 596348 w 1441174"/>
                <a:gd name="connsiteY3" fmla="*/ 1451113 h 1490996"/>
                <a:gd name="connsiteX4" fmla="*/ 496957 w 1441174"/>
                <a:gd name="connsiteY4" fmla="*/ 1421295 h 1490996"/>
                <a:gd name="connsiteX5" fmla="*/ 437322 w 1441174"/>
                <a:gd name="connsiteY5" fmla="*/ 1411356 h 1490996"/>
                <a:gd name="connsiteX6" fmla="*/ 377687 w 1441174"/>
                <a:gd name="connsiteY6" fmla="*/ 1371600 h 1490996"/>
                <a:gd name="connsiteX7" fmla="*/ 347870 w 1441174"/>
                <a:gd name="connsiteY7" fmla="*/ 1351722 h 1490996"/>
                <a:gd name="connsiteX8" fmla="*/ 268357 w 1441174"/>
                <a:gd name="connsiteY8" fmla="*/ 1282148 h 1490996"/>
                <a:gd name="connsiteX9" fmla="*/ 208722 w 1441174"/>
                <a:gd name="connsiteY9" fmla="*/ 1242391 h 1490996"/>
                <a:gd name="connsiteX10" fmla="*/ 149087 w 1441174"/>
                <a:gd name="connsiteY10" fmla="*/ 1192695 h 1490996"/>
                <a:gd name="connsiteX11" fmla="*/ 119270 w 1441174"/>
                <a:gd name="connsiteY11" fmla="*/ 1162878 h 1490996"/>
                <a:gd name="connsiteX12" fmla="*/ 109331 w 1441174"/>
                <a:gd name="connsiteY12" fmla="*/ 1133061 h 1490996"/>
                <a:gd name="connsiteX13" fmla="*/ 89453 w 1441174"/>
                <a:gd name="connsiteY13" fmla="*/ 1113182 h 1490996"/>
                <a:gd name="connsiteX14" fmla="*/ 49696 w 1441174"/>
                <a:gd name="connsiteY14" fmla="*/ 1053548 h 1490996"/>
                <a:gd name="connsiteX15" fmla="*/ 29818 w 1441174"/>
                <a:gd name="connsiteY15" fmla="*/ 1023730 h 1490996"/>
                <a:gd name="connsiteX16" fmla="*/ 0 w 1441174"/>
                <a:gd name="connsiteY16" fmla="*/ 914400 h 1490996"/>
                <a:gd name="connsiteX17" fmla="*/ 9940 w 1441174"/>
                <a:gd name="connsiteY17" fmla="*/ 327991 h 1490996"/>
                <a:gd name="connsiteX18" fmla="*/ 39757 w 1441174"/>
                <a:gd name="connsiteY18" fmla="*/ 208722 h 1490996"/>
                <a:gd name="connsiteX19" fmla="*/ 89453 w 1441174"/>
                <a:gd name="connsiteY19" fmla="*/ 168965 h 1490996"/>
                <a:gd name="connsiteX20" fmla="*/ 139148 w 1441174"/>
                <a:gd name="connsiteY20" fmla="*/ 129208 h 1490996"/>
                <a:gd name="connsiteX21" fmla="*/ 198783 w 1441174"/>
                <a:gd name="connsiteY21" fmla="*/ 79513 h 1490996"/>
                <a:gd name="connsiteX22" fmla="*/ 258418 w 1441174"/>
                <a:gd name="connsiteY22" fmla="*/ 39756 h 1490996"/>
                <a:gd name="connsiteX23" fmla="*/ 387627 w 1441174"/>
                <a:gd name="connsiteY23" fmla="*/ 9939 h 1490996"/>
                <a:gd name="connsiteX24" fmla="*/ 536714 w 1441174"/>
                <a:gd name="connsiteY24" fmla="*/ 0 h 1490996"/>
                <a:gd name="connsiteX25" fmla="*/ 993914 w 1441174"/>
                <a:gd name="connsiteY25" fmla="*/ 19878 h 1490996"/>
                <a:gd name="connsiteX26" fmla="*/ 1023731 w 1441174"/>
                <a:gd name="connsiteY26" fmla="*/ 39756 h 1490996"/>
                <a:gd name="connsiteX27" fmla="*/ 1063487 w 1441174"/>
                <a:gd name="connsiteY27" fmla="*/ 49695 h 1490996"/>
                <a:gd name="connsiteX28" fmla="*/ 1093305 w 1441174"/>
                <a:gd name="connsiteY28" fmla="*/ 59635 h 1490996"/>
                <a:gd name="connsiteX29" fmla="*/ 1113183 w 1441174"/>
                <a:gd name="connsiteY29" fmla="*/ 89452 h 1490996"/>
                <a:gd name="connsiteX30" fmla="*/ 1143000 w 1441174"/>
                <a:gd name="connsiteY30" fmla="*/ 99391 h 1490996"/>
                <a:gd name="connsiteX31" fmla="*/ 1162879 w 1441174"/>
                <a:gd name="connsiteY31" fmla="*/ 159026 h 1490996"/>
                <a:gd name="connsiteX32" fmla="*/ 1182757 w 1441174"/>
                <a:gd name="connsiteY32" fmla="*/ 198782 h 1490996"/>
                <a:gd name="connsiteX33" fmla="*/ 1232453 w 1441174"/>
                <a:gd name="connsiteY33" fmla="*/ 238539 h 1490996"/>
                <a:gd name="connsiteX34" fmla="*/ 1262270 w 1441174"/>
                <a:gd name="connsiteY34" fmla="*/ 288235 h 1490996"/>
                <a:gd name="connsiteX35" fmla="*/ 1282148 w 1441174"/>
                <a:gd name="connsiteY35" fmla="*/ 318052 h 1490996"/>
                <a:gd name="connsiteX36" fmla="*/ 1311966 w 1441174"/>
                <a:gd name="connsiteY36" fmla="*/ 327991 h 1490996"/>
                <a:gd name="connsiteX37" fmla="*/ 1331844 w 1441174"/>
                <a:gd name="connsiteY37" fmla="*/ 357808 h 1490996"/>
                <a:gd name="connsiteX38" fmla="*/ 1371600 w 1441174"/>
                <a:gd name="connsiteY38" fmla="*/ 407504 h 1490996"/>
                <a:gd name="connsiteX39" fmla="*/ 1391479 w 1441174"/>
                <a:gd name="connsiteY39" fmla="*/ 467139 h 1490996"/>
                <a:gd name="connsiteX40" fmla="*/ 1411357 w 1441174"/>
                <a:gd name="connsiteY40" fmla="*/ 526774 h 1490996"/>
                <a:gd name="connsiteX41" fmla="*/ 1431235 w 1441174"/>
                <a:gd name="connsiteY41" fmla="*/ 586408 h 1490996"/>
                <a:gd name="connsiteX42" fmla="*/ 1441174 w 1441174"/>
                <a:gd name="connsiteY42" fmla="*/ 616226 h 1490996"/>
                <a:gd name="connsiteX43" fmla="*/ 1421296 w 1441174"/>
                <a:gd name="connsiteY43" fmla="*/ 775252 h 1490996"/>
                <a:gd name="connsiteX44" fmla="*/ 1401418 w 1441174"/>
                <a:gd name="connsiteY44" fmla="*/ 805069 h 1490996"/>
                <a:gd name="connsiteX45" fmla="*/ 1371600 w 1441174"/>
                <a:gd name="connsiteY45" fmla="*/ 1043608 h 1490996"/>
                <a:gd name="connsiteX46" fmla="*/ 1351722 w 1441174"/>
                <a:gd name="connsiteY46" fmla="*/ 1143000 h 1490996"/>
                <a:gd name="connsiteX47" fmla="*/ 1311966 w 1441174"/>
                <a:gd name="connsiteY47" fmla="*/ 1202635 h 1490996"/>
                <a:gd name="connsiteX48" fmla="*/ 1252331 w 1441174"/>
                <a:gd name="connsiteY48" fmla="*/ 1252330 h 1490996"/>
                <a:gd name="connsiteX49" fmla="*/ 1192696 w 1441174"/>
                <a:gd name="connsiteY49" fmla="*/ 1302026 h 1490996"/>
                <a:gd name="connsiteX50" fmla="*/ 1162879 w 1441174"/>
                <a:gd name="connsiteY50" fmla="*/ 1321904 h 1490996"/>
                <a:gd name="connsiteX51" fmla="*/ 1143000 w 1441174"/>
                <a:gd name="connsiteY51" fmla="*/ 1351722 h 1490996"/>
                <a:gd name="connsiteX52" fmla="*/ 1113183 w 1441174"/>
                <a:gd name="connsiteY52" fmla="*/ 1391478 h 1490996"/>
                <a:gd name="connsiteX53" fmla="*/ 1083366 w 1441174"/>
                <a:gd name="connsiteY53" fmla="*/ 1411356 h 1490996"/>
                <a:gd name="connsiteX54" fmla="*/ 1033670 w 1441174"/>
                <a:gd name="connsiteY54" fmla="*/ 1461052 h 1490996"/>
                <a:gd name="connsiteX55" fmla="*/ 983974 w 1441174"/>
                <a:gd name="connsiteY55" fmla="*/ 1490869 h 149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441174" h="1490996">
                  <a:moveTo>
                    <a:pt x="983974" y="1490869"/>
                  </a:moveTo>
                  <a:cubicBezTo>
                    <a:pt x="977348" y="1492526"/>
                    <a:pt x="990601" y="1477617"/>
                    <a:pt x="993914" y="1470991"/>
                  </a:cubicBezTo>
                  <a:cubicBezTo>
                    <a:pt x="877957" y="1467678"/>
                    <a:pt x="761903" y="1466845"/>
                    <a:pt x="646044" y="1461052"/>
                  </a:cubicBezTo>
                  <a:cubicBezTo>
                    <a:pt x="629172" y="1460208"/>
                    <a:pt x="612839" y="1454778"/>
                    <a:pt x="596348" y="1451113"/>
                  </a:cubicBezTo>
                  <a:cubicBezTo>
                    <a:pt x="454388" y="1419567"/>
                    <a:pt x="695146" y="1470843"/>
                    <a:pt x="496957" y="1421295"/>
                  </a:cubicBezTo>
                  <a:cubicBezTo>
                    <a:pt x="477406" y="1416407"/>
                    <a:pt x="457200" y="1414669"/>
                    <a:pt x="437322" y="1411356"/>
                  </a:cubicBezTo>
                  <a:lnTo>
                    <a:pt x="377687" y="1371600"/>
                  </a:lnTo>
                  <a:lnTo>
                    <a:pt x="347870" y="1351722"/>
                  </a:lnTo>
                  <a:cubicBezTo>
                    <a:pt x="291544" y="1267230"/>
                    <a:pt x="384323" y="1398120"/>
                    <a:pt x="268357" y="1282148"/>
                  </a:cubicBezTo>
                  <a:cubicBezTo>
                    <a:pt x="238002" y="1251792"/>
                    <a:pt x="256861" y="1266460"/>
                    <a:pt x="208722" y="1242391"/>
                  </a:cubicBezTo>
                  <a:cubicBezTo>
                    <a:pt x="121613" y="1155282"/>
                    <a:pt x="232112" y="1261883"/>
                    <a:pt x="149087" y="1192695"/>
                  </a:cubicBezTo>
                  <a:cubicBezTo>
                    <a:pt x="138289" y="1183697"/>
                    <a:pt x="129209" y="1172817"/>
                    <a:pt x="119270" y="1162878"/>
                  </a:cubicBezTo>
                  <a:cubicBezTo>
                    <a:pt x="115957" y="1152939"/>
                    <a:pt x="114721" y="1142045"/>
                    <a:pt x="109331" y="1133061"/>
                  </a:cubicBezTo>
                  <a:cubicBezTo>
                    <a:pt x="104510" y="1125026"/>
                    <a:pt x="95076" y="1120679"/>
                    <a:pt x="89453" y="1113182"/>
                  </a:cubicBezTo>
                  <a:cubicBezTo>
                    <a:pt x="75119" y="1094070"/>
                    <a:pt x="62948" y="1073426"/>
                    <a:pt x="49696" y="1053548"/>
                  </a:cubicBezTo>
                  <a:cubicBezTo>
                    <a:pt x="43070" y="1043609"/>
                    <a:pt x="33595" y="1035062"/>
                    <a:pt x="29818" y="1023730"/>
                  </a:cubicBezTo>
                  <a:cubicBezTo>
                    <a:pt x="4598" y="948069"/>
                    <a:pt x="14050" y="984642"/>
                    <a:pt x="0" y="914400"/>
                  </a:cubicBezTo>
                  <a:cubicBezTo>
                    <a:pt x="3313" y="718930"/>
                    <a:pt x="3927" y="523396"/>
                    <a:pt x="9940" y="327991"/>
                  </a:cubicBezTo>
                  <a:cubicBezTo>
                    <a:pt x="10332" y="315260"/>
                    <a:pt x="27014" y="217218"/>
                    <a:pt x="39757" y="208722"/>
                  </a:cubicBezTo>
                  <a:cubicBezTo>
                    <a:pt x="61893" y="193964"/>
                    <a:pt x="73269" y="189194"/>
                    <a:pt x="89453" y="168965"/>
                  </a:cubicBezTo>
                  <a:cubicBezTo>
                    <a:pt x="122150" y="128095"/>
                    <a:pt x="91853" y="144975"/>
                    <a:pt x="139148" y="129208"/>
                  </a:cubicBezTo>
                  <a:cubicBezTo>
                    <a:pt x="166285" y="102073"/>
                    <a:pt x="159407" y="107077"/>
                    <a:pt x="198783" y="79513"/>
                  </a:cubicBezTo>
                  <a:cubicBezTo>
                    <a:pt x="218355" y="65812"/>
                    <a:pt x="235240" y="45550"/>
                    <a:pt x="258418" y="39756"/>
                  </a:cubicBezTo>
                  <a:cubicBezTo>
                    <a:pt x="271859" y="36396"/>
                    <a:pt x="362131" y="12489"/>
                    <a:pt x="387627" y="9939"/>
                  </a:cubicBezTo>
                  <a:cubicBezTo>
                    <a:pt x="437186" y="4983"/>
                    <a:pt x="487018" y="3313"/>
                    <a:pt x="536714" y="0"/>
                  </a:cubicBezTo>
                  <a:cubicBezTo>
                    <a:pt x="689114" y="6626"/>
                    <a:pt x="841876" y="7467"/>
                    <a:pt x="993914" y="19878"/>
                  </a:cubicBezTo>
                  <a:cubicBezTo>
                    <a:pt x="1005820" y="20850"/>
                    <a:pt x="1012752" y="35051"/>
                    <a:pt x="1023731" y="39756"/>
                  </a:cubicBezTo>
                  <a:cubicBezTo>
                    <a:pt x="1036286" y="45137"/>
                    <a:pt x="1050353" y="45942"/>
                    <a:pt x="1063487" y="49695"/>
                  </a:cubicBezTo>
                  <a:cubicBezTo>
                    <a:pt x="1073561" y="52573"/>
                    <a:pt x="1083366" y="56322"/>
                    <a:pt x="1093305" y="59635"/>
                  </a:cubicBezTo>
                  <a:cubicBezTo>
                    <a:pt x="1099931" y="69574"/>
                    <a:pt x="1103855" y="81990"/>
                    <a:pt x="1113183" y="89452"/>
                  </a:cubicBezTo>
                  <a:cubicBezTo>
                    <a:pt x="1121364" y="95997"/>
                    <a:pt x="1136911" y="90866"/>
                    <a:pt x="1143000" y="99391"/>
                  </a:cubicBezTo>
                  <a:cubicBezTo>
                    <a:pt x="1155179" y="116442"/>
                    <a:pt x="1153508" y="140284"/>
                    <a:pt x="1162879" y="159026"/>
                  </a:cubicBezTo>
                  <a:cubicBezTo>
                    <a:pt x="1169505" y="172278"/>
                    <a:pt x="1174539" y="186454"/>
                    <a:pt x="1182757" y="198782"/>
                  </a:cubicBezTo>
                  <a:cubicBezTo>
                    <a:pt x="1194089" y="215780"/>
                    <a:pt x="1216500" y="227904"/>
                    <a:pt x="1232453" y="238539"/>
                  </a:cubicBezTo>
                  <a:cubicBezTo>
                    <a:pt x="1249713" y="290319"/>
                    <a:pt x="1231086" y="249255"/>
                    <a:pt x="1262270" y="288235"/>
                  </a:cubicBezTo>
                  <a:cubicBezTo>
                    <a:pt x="1269732" y="297563"/>
                    <a:pt x="1272820" y="310590"/>
                    <a:pt x="1282148" y="318052"/>
                  </a:cubicBezTo>
                  <a:cubicBezTo>
                    <a:pt x="1290329" y="324597"/>
                    <a:pt x="1302027" y="324678"/>
                    <a:pt x="1311966" y="327991"/>
                  </a:cubicBezTo>
                  <a:cubicBezTo>
                    <a:pt x="1318592" y="337930"/>
                    <a:pt x="1324382" y="348480"/>
                    <a:pt x="1331844" y="357808"/>
                  </a:cubicBezTo>
                  <a:cubicBezTo>
                    <a:pt x="1352495" y="383622"/>
                    <a:pt x="1356305" y="373091"/>
                    <a:pt x="1371600" y="407504"/>
                  </a:cubicBezTo>
                  <a:cubicBezTo>
                    <a:pt x="1380110" y="426652"/>
                    <a:pt x="1384853" y="447261"/>
                    <a:pt x="1391479" y="467139"/>
                  </a:cubicBezTo>
                  <a:lnTo>
                    <a:pt x="1411357" y="526774"/>
                  </a:lnTo>
                  <a:lnTo>
                    <a:pt x="1431235" y="586408"/>
                  </a:lnTo>
                  <a:lnTo>
                    <a:pt x="1441174" y="616226"/>
                  </a:lnTo>
                  <a:cubicBezTo>
                    <a:pt x="1439277" y="640887"/>
                    <a:pt x="1442750" y="732345"/>
                    <a:pt x="1421296" y="775252"/>
                  </a:cubicBezTo>
                  <a:cubicBezTo>
                    <a:pt x="1415954" y="785936"/>
                    <a:pt x="1408044" y="795130"/>
                    <a:pt x="1401418" y="805069"/>
                  </a:cubicBezTo>
                  <a:cubicBezTo>
                    <a:pt x="1360398" y="928130"/>
                    <a:pt x="1389129" y="824502"/>
                    <a:pt x="1371600" y="1043608"/>
                  </a:cubicBezTo>
                  <a:cubicBezTo>
                    <a:pt x="1370400" y="1058608"/>
                    <a:pt x="1364498" y="1120003"/>
                    <a:pt x="1351722" y="1143000"/>
                  </a:cubicBezTo>
                  <a:cubicBezTo>
                    <a:pt x="1340120" y="1163884"/>
                    <a:pt x="1331844" y="1189383"/>
                    <a:pt x="1311966" y="1202635"/>
                  </a:cubicBezTo>
                  <a:cubicBezTo>
                    <a:pt x="1281292" y="1223083"/>
                    <a:pt x="1277840" y="1222569"/>
                    <a:pt x="1252331" y="1252330"/>
                  </a:cubicBezTo>
                  <a:cubicBezTo>
                    <a:pt x="1209007" y="1302876"/>
                    <a:pt x="1242796" y="1285326"/>
                    <a:pt x="1192696" y="1302026"/>
                  </a:cubicBezTo>
                  <a:cubicBezTo>
                    <a:pt x="1182757" y="1308652"/>
                    <a:pt x="1171326" y="1313457"/>
                    <a:pt x="1162879" y="1321904"/>
                  </a:cubicBezTo>
                  <a:cubicBezTo>
                    <a:pt x="1154432" y="1330351"/>
                    <a:pt x="1149943" y="1342001"/>
                    <a:pt x="1143000" y="1351722"/>
                  </a:cubicBezTo>
                  <a:cubicBezTo>
                    <a:pt x="1133372" y="1365201"/>
                    <a:pt x="1124896" y="1379765"/>
                    <a:pt x="1113183" y="1391478"/>
                  </a:cubicBezTo>
                  <a:cubicBezTo>
                    <a:pt x="1104736" y="1399925"/>
                    <a:pt x="1092356" y="1403490"/>
                    <a:pt x="1083366" y="1411356"/>
                  </a:cubicBezTo>
                  <a:cubicBezTo>
                    <a:pt x="1065735" y="1426783"/>
                    <a:pt x="1055895" y="1453644"/>
                    <a:pt x="1033670" y="1461052"/>
                  </a:cubicBezTo>
                  <a:cubicBezTo>
                    <a:pt x="997567" y="1473086"/>
                    <a:pt x="990600" y="1489212"/>
                    <a:pt x="983974" y="1490869"/>
                  </a:cubicBez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nvGrpSpPr>
            <p:cNvPr id="11" name="1035 Grupo"/>
            <p:cNvGrpSpPr/>
            <p:nvPr userDrawn="1"/>
          </p:nvGrpSpPr>
          <p:grpSpPr>
            <a:xfrm>
              <a:off x="8442313" y="2630968"/>
              <a:ext cx="2224298" cy="2272114"/>
              <a:chOff x="5757863" y="1211263"/>
              <a:chExt cx="4430713" cy="4525962"/>
            </a:xfrm>
          </p:grpSpPr>
          <p:sp>
            <p:nvSpPr>
              <p:cNvPr id="12" name="Freeform 6"/>
              <p:cNvSpPr>
                <a:spLocks/>
              </p:cNvSpPr>
              <p:nvPr userDrawn="1"/>
            </p:nvSpPr>
            <p:spPr bwMode="auto">
              <a:xfrm>
                <a:off x="5762916" y="1211263"/>
                <a:ext cx="1679285" cy="2232162"/>
              </a:xfrm>
              <a:custGeom>
                <a:avLst/>
                <a:gdLst>
                  <a:gd name="T0" fmla="*/ 1061 w 1061"/>
                  <a:gd name="T1" fmla="*/ 0 h 1403"/>
                  <a:gd name="T2" fmla="*/ 0 w 1061"/>
                  <a:gd name="T3" fmla="*/ 1403 h 1403"/>
                  <a:gd name="T4" fmla="*/ 901 w 1061"/>
                  <a:gd name="T5" fmla="*/ 980 h 1403"/>
                  <a:gd name="T6" fmla="*/ 1061 w 1061"/>
                  <a:gd name="T7" fmla="*/ 0 h 1403"/>
                  <a:gd name="connsiteX0" fmla="*/ 9970 w 9970"/>
                  <a:gd name="connsiteY0" fmla="*/ 0 h 10022"/>
                  <a:gd name="connsiteX1" fmla="*/ 0 w 9970"/>
                  <a:gd name="connsiteY1" fmla="*/ 10022 h 10022"/>
                  <a:gd name="connsiteX2" fmla="*/ 8462 w 9970"/>
                  <a:gd name="connsiteY2" fmla="*/ 6985 h 10022"/>
                  <a:gd name="connsiteX3" fmla="*/ 9970 w 9970"/>
                  <a:gd name="connsiteY3" fmla="*/ 0 h 10022"/>
                </a:gdLst>
                <a:ahLst/>
                <a:cxnLst>
                  <a:cxn ang="0">
                    <a:pos x="connsiteX0" y="connsiteY0"/>
                  </a:cxn>
                  <a:cxn ang="0">
                    <a:pos x="connsiteX1" y="connsiteY1"/>
                  </a:cxn>
                  <a:cxn ang="0">
                    <a:pos x="connsiteX2" y="connsiteY2"/>
                  </a:cxn>
                  <a:cxn ang="0">
                    <a:pos x="connsiteX3" y="connsiteY3"/>
                  </a:cxn>
                </a:cxnLst>
                <a:rect l="l" t="t" r="r" b="b"/>
                <a:pathLst>
                  <a:path w="9970" h="10022">
                    <a:moveTo>
                      <a:pt x="9970" y="0"/>
                    </a:moveTo>
                    <a:lnTo>
                      <a:pt x="0" y="10022"/>
                    </a:lnTo>
                    <a:lnTo>
                      <a:pt x="8462" y="6985"/>
                    </a:lnTo>
                    <a:lnTo>
                      <a:pt x="9970" y="0"/>
                    </a:lnTo>
                    <a:close/>
                  </a:path>
                </a:pathLst>
              </a:custGeom>
              <a:solidFill>
                <a:srgbClr val="A8C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3" name="Freeform 7"/>
              <p:cNvSpPr>
                <a:spLocks/>
              </p:cNvSpPr>
              <p:nvPr userDrawn="1"/>
            </p:nvSpPr>
            <p:spPr bwMode="auto">
              <a:xfrm>
                <a:off x="7435851" y="1211263"/>
                <a:ext cx="2752725" cy="1152525"/>
              </a:xfrm>
              <a:custGeom>
                <a:avLst/>
                <a:gdLst>
                  <a:gd name="T0" fmla="*/ 1734 w 1734"/>
                  <a:gd name="T1" fmla="*/ 575 h 726"/>
                  <a:gd name="T2" fmla="*/ 0 w 1734"/>
                  <a:gd name="T3" fmla="*/ 0 h 726"/>
                  <a:gd name="T4" fmla="*/ 687 w 1734"/>
                  <a:gd name="T5" fmla="*/ 726 h 726"/>
                  <a:gd name="T6" fmla="*/ 1734 w 1734"/>
                  <a:gd name="T7" fmla="*/ 575 h 726"/>
                </a:gdLst>
                <a:ahLst/>
                <a:cxnLst>
                  <a:cxn ang="0">
                    <a:pos x="T0" y="T1"/>
                  </a:cxn>
                  <a:cxn ang="0">
                    <a:pos x="T2" y="T3"/>
                  </a:cxn>
                  <a:cxn ang="0">
                    <a:pos x="T4" y="T5"/>
                  </a:cxn>
                  <a:cxn ang="0">
                    <a:pos x="T6" y="T7"/>
                  </a:cxn>
                </a:cxnLst>
                <a:rect l="0" t="0" r="r" b="b"/>
                <a:pathLst>
                  <a:path w="1734" h="726">
                    <a:moveTo>
                      <a:pt x="1734" y="575"/>
                    </a:moveTo>
                    <a:lnTo>
                      <a:pt x="0" y="0"/>
                    </a:lnTo>
                    <a:lnTo>
                      <a:pt x="687" y="726"/>
                    </a:lnTo>
                    <a:lnTo>
                      <a:pt x="1734" y="575"/>
                    </a:lnTo>
                    <a:close/>
                  </a:path>
                </a:pathLst>
              </a:custGeom>
              <a:solidFill>
                <a:srgbClr val="9BC9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4" name="Freeform 8"/>
              <p:cNvSpPr>
                <a:spLocks/>
              </p:cNvSpPr>
              <p:nvPr userDrawn="1"/>
            </p:nvSpPr>
            <p:spPr bwMode="auto">
              <a:xfrm>
                <a:off x="5757863" y="3438525"/>
                <a:ext cx="1600200" cy="2292350"/>
              </a:xfrm>
              <a:custGeom>
                <a:avLst/>
                <a:gdLst>
                  <a:gd name="T0" fmla="*/ 0 w 1008"/>
                  <a:gd name="T1" fmla="*/ 0 h 1444"/>
                  <a:gd name="T2" fmla="*/ 1008 w 1008"/>
                  <a:gd name="T3" fmla="*/ 1444 h 1444"/>
                  <a:gd name="T4" fmla="*/ 888 w 1008"/>
                  <a:gd name="T5" fmla="*/ 459 h 1444"/>
                  <a:gd name="T6" fmla="*/ 0 w 1008"/>
                  <a:gd name="T7" fmla="*/ 0 h 1444"/>
                </a:gdLst>
                <a:ahLst/>
                <a:cxnLst>
                  <a:cxn ang="0">
                    <a:pos x="T0" y="T1"/>
                  </a:cxn>
                  <a:cxn ang="0">
                    <a:pos x="T2" y="T3"/>
                  </a:cxn>
                  <a:cxn ang="0">
                    <a:pos x="T4" y="T5"/>
                  </a:cxn>
                  <a:cxn ang="0">
                    <a:pos x="T6" y="T7"/>
                  </a:cxn>
                </a:cxnLst>
                <a:rect l="0" t="0" r="r" b="b"/>
                <a:pathLst>
                  <a:path w="1008" h="1444">
                    <a:moveTo>
                      <a:pt x="0" y="0"/>
                    </a:moveTo>
                    <a:lnTo>
                      <a:pt x="1008" y="1444"/>
                    </a:lnTo>
                    <a:lnTo>
                      <a:pt x="888" y="459"/>
                    </a:lnTo>
                    <a:lnTo>
                      <a:pt x="0" y="0"/>
                    </a:lnTo>
                    <a:close/>
                  </a:path>
                </a:pathLst>
              </a:custGeom>
              <a:solidFill>
                <a:srgbClr val="D0B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5" name="Freeform 9"/>
              <p:cNvSpPr>
                <a:spLocks/>
              </p:cNvSpPr>
              <p:nvPr userDrawn="1"/>
            </p:nvSpPr>
            <p:spPr bwMode="auto">
              <a:xfrm>
                <a:off x="7358063" y="4619625"/>
                <a:ext cx="2830513" cy="1117600"/>
              </a:xfrm>
              <a:custGeom>
                <a:avLst/>
                <a:gdLst>
                  <a:gd name="T0" fmla="*/ 718 w 1783"/>
                  <a:gd name="T1" fmla="*/ 0 h 704"/>
                  <a:gd name="T2" fmla="*/ 0 w 1783"/>
                  <a:gd name="T3" fmla="*/ 704 h 704"/>
                  <a:gd name="T4" fmla="*/ 1783 w 1783"/>
                  <a:gd name="T5" fmla="*/ 179 h 704"/>
                  <a:gd name="T6" fmla="*/ 718 w 1783"/>
                  <a:gd name="T7" fmla="*/ 0 h 704"/>
                </a:gdLst>
                <a:ahLst/>
                <a:cxnLst>
                  <a:cxn ang="0">
                    <a:pos x="T0" y="T1"/>
                  </a:cxn>
                  <a:cxn ang="0">
                    <a:pos x="T2" y="T3"/>
                  </a:cxn>
                  <a:cxn ang="0">
                    <a:pos x="T4" y="T5"/>
                  </a:cxn>
                  <a:cxn ang="0">
                    <a:pos x="T6" y="T7"/>
                  </a:cxn>
                </a:cxnLst>
                <a:rect l="0" t="0" r="r" b="b"/>
                <a:pathLst>
                  <a:path w="1783" h="704">
                    <a:moveTo>
                      <a:pt x="718" y="0"/>
                    </a:moveTo>
                    <a:lnTo>
                      <a:pt x="0" y="704"/>
                    </a:lnTo>
                    <a:lnTo>
                      <a:pt x="1783" y="179"/>
                    </a:lnTo>
                    <a:lnTo>
                      <a:pt x="718" y="0"/>
                    </a:lnTo>
                    <a:close/>
                  </a:path>
                </a:pathLst>
              </a:custGeom>
              <a:solidFill>
                <a:srgbClr val="F9C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6" name="Freeform 10"/>
              <p:cNvSpPr>
                <a:spLocks/>
              </p:cNvSpPr>
              <p:nvPr userDrawn="1"/>
            </p:nvSpPr>
            <p:spPr bwMode="auto">
              <a:xfrm>
                <a:off x="5757863" y="2767013"/>
                <a:ext cx="1430338" cy="1393825"/>
              </a:xfrm>
              <a:custGeom>
                <a:avLst/>
                <a:gdLst>
                  <a:gd name="T0" fmla="*/ 901 w 901"/>
                  <a:gd name="T1" fmla="*/ 0 h 878"/>
                  <a:gd name="T2" fmla="*/ 0 w 901"/>
                  <a:gd name="T3" fmla="*/ 428 h 878"/>
                  <a:gd name="T4" fmla="*/ 879 w 901"/>
                  <a:gd name="T5" fmla="*/ 878 h 878"/>
                  <a:gd name="T6" fmla="*/ 901 w 901"/>
                  <a:gd name="T7" fmla="*/ 0 h 878"/>
                </a:gdLst>
                <a:ahLst/>
                <a:cxnLst>
                  <a:cxn ang="0">
                    <a:pos x="T0" y="T1"/>
                  </a:cxn>
                  <a:cxn ang="0">
                    <a:pos x="T2" y="T3"/>
                  </a:cxn>
                  <a:cxn ang="0">
                    <a:pos x="T4" y="T5"/>
                  </a:cxn>
                  <a:cxn ang="0">
                    <a:pos x="T6" y="T7"/>
                  </a:cxn>
                </a:cxnLst>
                <a:rect l="0" t="0" r="r" b="b"/>
                <a:pathLst>
                  <a:path w="901" h="878">
                    <a:moveTo>
                      <a:pt x="901" y="0"/>
                    </a:moveTo>
                    <a:lnTo>
                      <a:pt x="0" y="428"/>
                    </a:lnTo>
                    <a:lnTo>
                      <a:pt x="879" y="878"/>
                    </a:lnTo>
                    <a:lnTo>
                      <a:pt x="901" y="0"/>
                    </a:lnTo>
                    <a:close/>
                  </a:path>
                </a:pathLst>
              </a:custGeom>
              <a:solidFill>
                <a:srgbClr val="4F8D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7" name="Freeform 11"/>
              <p:cNvSpPr>
                <a:spLocks/>
              </p:cNvSpPr>
              <p:nvPr userDrawn="1"/>
            </p:nvSpPr>
            <p:spPr bwMode="auto">
              <a:xfrm>
                <a:off x="5757863" y="2767013"/>
                <a:ext cx="1430338" cy="1393825"/>
              </a:xfrm>
              <a:custGeom>
                <a:avLst/>
                <a:gdLst>
                  <a:gd name="T0" fmla="*/ 901 w 901"/>
                  <a:gd name="T1" fmla="*/ 0 h 878"/>
                  <a:gd name="T2" fmla="*/ 0 w 901"/>
                  <a:gd name="T3" fmla="*/ 428 h 878"/>
                  <a:gd name="T4" fmla="*/ 879 w 901"/>
                  <a:gd name="T5" fmla="*/ 878 h 878"/>
                  <a:gd name="T6" fmla="*/ 901 w 901"/>
                  <a:gd name="T7" fmla="*/ 0 h 878"/>
                </a:gdLst>
                <a:ahLst/>
                <a:cxnLst>
                  <a:cxn ang="0">
                    <a:pos x="T0" y="T1"/>
                  </a:cxn>
                  <a:cxn ang="0">
                    <a:pos x="T2" y="T3"/>
                  </a:cxn>
                  <a:cxn ang="0">
                    <a:pos x="T4" y="T5"/>
                  </a:cxn>
                  <a:cxn ang="0">
                    <a:pos x="T6" y="T7"/>
                  </a:cxn>
                </a:cxnLst>
                <a:rect l="0" t="0" r="r" b="b"/>
                <a:pathLst>
                  <a:path w="901" h="878">
                    <a:moveTo>
                      <a:pt x="901" y="0"/>
                    </a:moveTo>
                    <a:lnTo>
                      <a:pt x="0" y="428"/>
                    </a:lnTo>
                    <a:lnTo>
                      <a:pt x="879" y="878"/>
                    </a:lnTo>
                    <a:lnTo>
                      <a:pt x="9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8" name="Freeform 12"/>
              <p:cNvSpPr>
                <a:spLocks/>
              </p:cNvSpPr>
              <p:nvPr userDrawn="1"/>
            </p:nvSpPr>
            <p:spPr bwMode="auto">
              <a:xfrm>
                <a:off x="7188201" y="1211263"/>
                <a:ext cx="1338263" cy="1555750"/>
              </a:xfrm>
              <a:custGeom>
                <a:avLst/>
                <a:gdLst>
                  <a:gd name="T0" fmla="*/ 843 w 843"/>
                  <a:gd name="T1" fmla="*/ 726 h 980"/>
                  <a:gd name="T2" fmla="*/ 156 w 843"/>
                  <a:gd name="T3" fmla="*/ 0 h 980"/>
                  <a:gd name="T4" fmla="*/ 0 w 843"/>
                  <a:gd name="T5" fmla="*/ 980 h 980"/>
                  <a:gd name="T6" fmla="*/ 843 w 843"/>
                  <a:gd name="T7" fmla="*/ 726 h 980"/>
                </a:gdLst>
                <a:ahLst/>
                <a:cxnLst>
                  <a:cxn ang="0">
                    <a:pos x="T0" y="T1"/>
                  </a:cxn>
                  <a:cxn ang="0">
                    <a:pos x="T2" y="T3"/>
                  </a:cxn>
                  <a:cxn ang="0">
                    <a:pos x="T4" y="T5"/>
                  </a:cxn>
                  <a:cxn ang="0">
                    <a:pos x="T6" y="T7"/>
                  </a:cxn>
                </a:cxnLst>
                <a:rect l="0" t="0" r="r" b="b"/>
                <a:pathLst>
                  <a:path w="843" h="980">
                    <a:moveTo>
                      <a:pt x="843" y="726"/>
                    </a:moveTo>
                    <a:lnTo>
                      <a:pt x="156" y="0"/>
                    </a:lnTo>
                    <a:lnTo>
                      <a:pt x="0" y="980"/>
                    </a:lnTo>
                    <a:lnTo>
                      <a:pt x="843" y="726"/>
                    </a:lnTo>
                    <a:close/>
                  </a:path>
                </a:pathLst>
              </a:custGeom>
              <a:solidFill>
                <a:srgbClr val="4D9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9" name="Freeform 13"/>
              <p:cNvSpPr>
                <a:spLocks/>
              </p:cNvSpPr>
              <p:nvPr userDrawn="1"/>
            </p:nvSpPr>
            <p:spPr bwMode="auto">
              <a:xfrm>
                <a:off x="7188201" y="1211263"/>
                <a:ext cx="1338263" cy="1555750"/>
              </a:xfrm>
              <a:custGeom>
                <a:avLst/>
                <a:gdLst>
                  <a:gd name="T0" fmla="*/ 843 w 843"/>
                  <a:gd name="T1" fmla="*/ 726 h 980"/>
                  <a:gd name="T2" fmla="*/ 156 w 843"/>
                  <a:gd name="T3" fmla="*/ 0 h 980"/>
                  <a:gd name="T4" fmla="*/ 0 w 843"/>
                  <a:gd name="T5" fmla="*/ 980 h 980"/>
                  <a:gd name="T6" fmla="*/ 843 w 843"/>
                  <a:gd name="T7" fmla="*/ 726 h 980"/>
                </a:gdLst>
                <a:ahLst/>
                <a:cxnLst>
                  <a:cxn ang="0">
                    <a:pos x="T0" y="T1"/>
                  </a:cxn>
                  <a:cxn ang="0">
                    <a:pos x="T2" y="T3"/>
                  </a:cxn>
                  <a:cxn ang="0">
                    <a:pos x="T4" y="T5"/>
                  </a:cxn>
                  <a:cxn ang="0">
                    <a:pos x="T6" y="T7"/>
                  </a:cxn>
                </a:cxnLst>
                <a:rect l="0" t="0" r="r" b="b"/>
                <a:pathLst>
                  <a:path w="843" h="980">
                    <a:moveTo>
                      <a:pt x="843" y="726"/>
                    </a:moveTo>
                    <a:lnTo>
                      <a:pt x="156" y="0"/>
                    </a:lnTo>
                    <a:lnTo>
                      <a:pt x="0" y="980"/>
                    </a:lnTo>
                    <a:lnTo>
                      <a:pt x="843" y="7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0" name="Freeform 14"/>
              <p:cNvSpPr>
                <a:spLocks/>
              </p:cNvSpPr>
              <p:nvPr userDrawn="1"/>
            </p:nvSpPr>
            <p:spPr bwMode="auto">
              <a:xfrm>
                <a:off x="8497888" y="3460750"/>
                <a:ext cx="1690688" cy="1449387"/>
              </a:xfrm>
              <a:custGeom>
                <a:avLst/>
                <a:gdLst>
                  <a:gd name="T0" fmla="*/ 0 w 1065"/>
                  <a:gd name="T1" fmla="*/ 730 h 913"/>
                  <a:gd name="T2" fmla="*/ 1065 w 1065"/>
                  <a:gd name="T3" fmla="*/ 913 h 913"/>
                  <a:gd name="T4" fmla="*/ 575 w 1065"/>
                  <a:gd name="T5" fmla="*/ 0 h 913"/>
                  <a:gd name="T6" fmla="*/ 0 w 1065"/>
                  <a:gd name="T7" fmla="*/ 730 h 913"/>
                </a:gdLst>
                <a:ahLst/>
                <a:cxnLst>
                  <a:cxn ang="0">
                    <a:pos x="T0" y="T1"/>
                  </a:cxn>
                  <a:cxn ang="0">
                    <a:pos x="T2" y="T3"/>
                  </a:cxn>
                  <a:cxn ang="0">
                    <a:pos x="T4" y="T5"/>
                  </a:cxn>
                  <a:cxn ang="0">
                    <a:pos x="T6" y="T7"/>
                  </a:cxn>
                </a:cxnLst>
                <a:rect l="0" t="0" r="r" b="b"/>
                <a:pathLst>
                  <a:path w="1065" h="913">
                    <a:moveTo>
                      <a:pt x="0" y="730"/>
                    </a:moveTo>
                    <a:lnTo>
                      <a:pt x="1065" y="913"/>
                    </a:lnTo>
                    <a:lnTo>
                      <a:pt x="575" y="0"/>
                    </a:lnTo>
                    <a:lnTo>
                      <a:pt x="0" y="730"/>
                    </a:lnTo>
                    <a:close/>
                  </a:path>
                </a:pathLst>
              </a:custGeom>
              <a:solidFill>
                <a:srgbClr val="EF8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1" name="Freeform 15"/>
              <p:cNvSpPr>
                <a:spLocks/>
              </p:cNvSpPr>
              <p:nvPr userDrawn="1"/>
            </p:nvSpPr>
            <p:spPr bwMode="auto">
              <a:xfrm>
                <a:off x="8497888" y="3460750"/>
                <a:ext cx="1690688" cy="1449387"/>
              </a:xfrm>
              <a:custGeom>
                <a:avLst/>
                <a:gdLst>
                  <a:gd name="T0" fmla="*/ 0 w 1065"/>
                  <a:gd name="T1" fmla="*/ 730 h 913"/>
                  <a:gd name="T2" fmla="*/ 1065 w 1065"/>
                  <a:gd name="T3" fmla="*/ 913 h 913"/>
                  <a:gd name="T4" fmla="*/ 575 w 1065"/>
                  <a:gd name="T5" fmla="*/ 0 h 913"/>
                  <a:gd name="T6" fmla="*/ 0 w 1065"/>
                  <a:gd name="T7" fmla="*/ 730 h 913"/>
                </a:gdLst>
                <a:ahLst/>
                <a:cxnLst>
                  <a:cxn ang="0">
                    <a:pos x="T0" y="T1"/>
                  </a:cxn>
                  <a:cxn ang="0">
                    <a:pos x="T2" y="T3"/>
                  </a:cxn>
                  <a:cxn ang="0">
                    <a:pos x="T4" y="T5"/>
                  </a:cxn>
                  <a:cxn ang="0">
                    <a:pos x="T6" y="T7"/>
                  </a:cxn>
                </a:cxnLst>
                <a:rect l="0" t="0" r="r" b="b"/>
                <a:pathLst>
                  <a:path w="1065" h="913">
                    <a:moveTo>
                      <a:pt x="0" y="730"/>
                    </a:moveTo>
                    <a:lnTo>
                      <a:pt x="1065" y="913"/>
                    </a:lnTo>
                    <a:lnTo>
                      <a:pt x="575" y="0"/>
                    </a:lnTo>
                    <a:lnTo>
                      <a:pt x="0" y="7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2" name="Freeform 16"/>
              <p:cNvSpPr>
                <a:spLocks/>
              </p:cNvSpPr>
              <p:nvPr userDrawn="1"/>
            </p:nvSpPr>
            <p:spPr bwMode="auto">
              <a:xfrm>
                <a:off x="7159626" y="4175125"/>
                <a:ext cx="1330325" cy="1555750"/>
              </a:xfrm>
              <a:custGeom>
                <a:avLst/>
                <a:gdLst>
                  <a:gd name="T0" fmla="*/ 0 w 838"/>
                  <a:gd name="T1" fmla="*/ 0 h 980"/>
                  <a:gd name="T2" fmla="*/ 129 w 838"/>
                  <a:gd name="T3" fmla="*/ 980 h 980"/>
                  <a:gd name="T4" fmla="*/ 838 w 838"/>
                  <a:gd name="T5" fmla="*/ 285 h 980"/>
                  <a:gd name="T6" fmla="*/ 0 w 838"/>
                  <a:gd name="T7" fmla="*/ 0 h 980"/>
                </a:gdLst>
                <a:ahLst/>
                <a:cxnLst>
                  <a:cxn ang="0">
                    <a:pos x="T0" y="T1"/>
                  </a:cxn>
                  <a:cxn ang="0">
                    <a:pos x="T2" y="T3"/>
                  </a:cxn>
                  <a:cxn ang="0">
                    <a:pos x="T4" y="T5"/>
                  </a:cxn>
                  <a:cxn ang="0">
                    <a:pos x="T6" y="T7"/>
                  </a:cxn>
                </a:cxnLst>
                <a:rect l="0" t="0" r="r" b="b"/>
                <a:pathLst>
                  <a:path w="838" h="980">
                    <a:moveTo>
                      <a:pt x="0" y="0"/>
                    </a:moveTo>
                    <a:lnTo>
                      <a:pt x="129" y="980"/>
                    </a:lnTo>
                    <a:lnTo>
                      <a:pt x="838" y="285"/>
                    </a:lnTo>
                    <a:lnTo>
                      <a:pt x="0" y="0"/>
                    </a:lnTo>
                    <a:close/>
                  </a:path>
                </a:pathLst>
              </a:custGeom>
              <a:solidFill>
                <a:srgbClr val="987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3" name="Freeform 17"/>
              <p:cNvSpPr>
                <a:spLocks/>
              </p:cNvSpPr>
              <p:nvPr userDrawn="1"/>
            </p:nvSpPr>
            <p:spPr bwMode="auto">
              <a:xfrm>
                <a:off x="7159626" y="4175125"/>
                <a:ext cx="1330325" cy="1555750"/>
              </a:xfrm>
              <a:custGeom>
                <a:avLst/>
                <a:gdLst>
                  <a:gd name="T0" fmla="*/ 0 w 838"/>
                  <a:gd name="T1" fmla="*/ 0 h 980"/>
                  <a:gd name="T2" fmla="*/ 129 w 838"/>
                  <a:gd name="T3" fmla="*/ 980 h 980"/>
                  <a:gd name="T4" fmla="*/ 838 w 838"/>
                  <a:gd name="T5" fmla="*/ 285 h 980"/>
                  <a:gd name="T6" fmla="*/ 0 w 838"/>
                  <a:gd name="T7" fmla="*/ 0 h 980"/>
                </a:gdLst>
                <a:ahLst/>
                <a:cxnLst>
                  <a:cxn ang="0">
                    <a:pos x="T0" y="T1"/>
                  </a:cxn>
                  <a:cxn ang="0">
                    <a:pos x="T2" y="T3"/>
                  </a:cxn>
                  <a:cxn ang="0">
                    <a:pos x="T4" y="T5"/>
                  </a:cxn>
                  <a:cxn ang="0">
                    <a:pos x="T6" y="T7"/>
                  </a:cxn>
                </a:cxnLst>
                <a:rect l="0" t="0" r="r" b="b"/>
                <a:pathLst>
                  <a:path w="838" h="980">
                    <a:moveTo>
                      <a:pt x="0" y="0"/>
                    </a:moveTo>
                    <a:lnTo>
                      <a:pt x="129" y="980"/>
                    </a:lnTo>
                    <a:lnTo>
                      <a:pt x="838" y="28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4" name="Freeform 18"/>
              <p:cNvSpPr>
                <a:spLocks/>
              </p:cNvSpPr>
              <p:nvPr userDrawn="1"/>
            </p:nvSpPr>
            <p:spPr bwMode="auto">
              <a:xfrm>
                <a:off x="8532813" y="2116138"/>
                <a:ext cx="1655763" cy="1344612"/>
              </a:xfrm>
              <a:custGeom>
                <a:avLst/>
                <a:gdLst>
                  <a:gd name="T0" fmla="*/ 553 w 1043"/>
                  <a:gd name="T1" fmla="*/ 847 h 847"/>
                  <a:gd name="T2" fmla="*/ 1043 w 1043"/>
                  <a:gd name="T3" fmla="*/ 0 h 847"/>
                  <a:gd name="T4" fmla="*/ 0 w 1043"/>
                  <a:gd name="T5" fmla="*/ 156 h 847"/>
                  <a:gd name="T6" fmla="*/ 553 w 1043"/>
                  <a:gd name="T7" fmla="*/ 847 h 847"/>
                </a:gdLst>
                <a:ahLst/>
                <a:cxnLst>
                  <a:cxn ang="0">
                    <a:pos x="T0" y="T1"/>
                  </a:cxn>
                  <a:cxn ang="0">
                    <a:pos x="T2" y="T3"/>
                  </a:cxn>
                  <a:cxn ang="0">
                    <a:pos x="T4" y="T5"/>
                  </a:cxn>
                  <a:cxn ang="0">
                    <a:pos x="T6" y="T7"/>
                  </a:cxn>
                </a:cxnLst>
                <a:rect l="0" t="0" r="r" b="b"/>
                <a:pathLst>
                  <a:path w="1043" h="847">
                    <a:moveTo>
                      <a:pt x="553" y="847"/>
                    </a:moveTo>
                    <a:lnTo>
                      <a:pt x="1043" y="0"/>
                    </a:lnTo>
                    <a:lnTo>
                      <a:pt x="0" y="156"/>
                    </a:lnTo>
                    <a:lnTo>
                      <a:pt x="553" y="847"/>
                    </a:lnTo>
                    <a:close/>
                  </a:path>
                </a:pathLst>
              </a:custGeom>
              <a:solidFill>
                <a:srgbClr val="84B3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lvl="0"/>
                <a:endParaRPr lang="es-ES"/>
              </a:p>
            </p:txBody>
          </p:sp>
          <p:sp>
            <p:nvSpPr>
              <p:cNvPr id="25" name="Freeform 19"/>
              <p:cNvSpPr>
                <a:spLocks/>
              </p:cNvSpPr>
              <p:nvPr userDrawn="1"/>
            </p:nvSpPr>
            <p:spPr bwMode="auto">
              <a:xfrm>
                <a:off x="8532813" y="2116138"/>
                <a:ext cx="1655763" cy="1344612"/>
              </a:xfrm>
              <a:custGeom>
                <a:avLst/>
                <a:gdLst>
                  <a:gd name="T0" fmla="*/ 553 w 1043"/>
                  <a:gd name="T1" fmla="*/ 847 h 847"/>
                  <a:gd name="T2" fmla="*/ 1043 w 1043"/>
                  <a:gd name="T3" fmla="*/ 0 h 847"/>
                  <a:gd name="T4" fmla="*/ 0 w 1043"/>
                  <a:gd name="T5" fmla="*/ 156 h 847"/>
                  <a:gd name="T6" fmla="*/ 553 w 1043"/>
                  <a:gd name="T7" fmla="*/ 847 h 847"/>
                </a:gdLst>
                <a:ahLst/>
                <a:cxnLst>
                  <a:cxn ang="0">
                    <a:pos x="T0" y="T1"/>
                  </a:cxn>
                  <a:cxn ang="0">
                    <a:pos x="T2" y="T3"/>
                  </a:cxn>
                  <a:cxn ang="0">
                    <a:pos x="T4" y="T5"/>
                  </a:cxn>
                  <a:cxn ang="0">
                    <a:pos x="T6" y="T7"/>
                  </a:cxn>
                </a:cxnLst>
                <a:rect l="0" t="0" r="r" b="b"/>
                <a:pathLst>
                  <a:path w="1043" h="847">
                    <a:moveTo>
                      <a:pt x="553" y="847"/>
                    </a:moveTo>
                    <a:lnTo>
                      <a:pt x="1043" y="0"/>
                    </a:lnTo>
                    <a:lnTo>
                      <a:pt x="0" y="156"/>
                    </a:lnTo>
                    <a:lnTo>
                      <a:pt x="553" y="8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26" name="Rectangle 21"/>
              <p:cNvSpPr>
                <a:spLocks noChangeArrowheads="1"/>
              </p:cNvSpPr>
              <p:nvPr userDrawn="1"/>
            </p:nvSpPr>
            <p:spPr bwMode="auto">
              <a:xfrm>
                <a:off x="7358064" y="4248943"/>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a:t>
                </a:r>
              </a:p>
            </p:txBody>
          </p:sp>
          <p:sp>
            <p:nvSpPr>
              <p:cNvPr id="27" name="Rectangle 23"/>
              <p:cNvSpPr>
                <a:spLocks noChangeArrowheads="1"/>
              </p:cNvSpPr>
              <p:nvPr userDrawn="1"/>
            </p:nvSpPr>
            <p:spPr bwMode="auto">
              <a:xfrm>
                <a:off x="6506083" y="2873661"/>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3</a:t>
                </a:r>
              </a:p>
            </p:txBody>
          </p:sp>
          <p:sp>
            <p:nvSpPr>
              <p:cNvPr id="28" name="Rectangle 25"/>
              <p:cNvSpPr>
                <a:spLocks noChangeArrowheads="1"/>
              </p:cNvSpPr>
              <p:nvPr userDrawn="1"/>
            </p:nvSpPr>
            <p:spPr bwMode="auto">
              <a:xfrm>
                <a:off x="7358064" y="1562101"/>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4</a:t>
                </a:r>
              </a:p>
            </p:txBody>
          </p:sp>
          <p:sp>
            <p:nvSpPr>
              <p:cNvPr id="29" name="Rectangle 27"/>
              <p:cNvSpPr>
                <a:spLocks noChangeArrowheads="1"/>
              </p:cNvSpPr>
              <p:nvPr userDrawn="1"/>
            </p:nvSpPr>
            <p:spPr bwMode="auto">
              <a:xfrm>
                <a:off x="9049544" y="2132884"/>
                <a:ext cx="549859" cy="1038421"/>
              </a:xfrm>
              <a:prstGeom prst="rect">
                <a:avLst/>
              </a:prstGeom>
              <a:no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5</a:t>
                </a:r>
              </a:p>
            </p:txBody>
          </p:sp>
          <p:sp>
            <p:nvSpPr>
              <p:cNvPr id="30" name="Rectangle 29"/>
              <p:cNvSpPr>
                <a:spLocks noChangeArrowheads="1"/>
              </p:cNvSpPr>
              <p:nvPr userDrawn="1"/>
            </p:nvSpPr>
            <p:spPr bwMode="auto">
              <a:xfrm>
                <a:off x="9049543" y="3654138"/>
                <a:ext cx="549859" cy="103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s-ES" altLang="es-ES"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1</a:t>
                </a:r>
              </a:p>
            </p:txBody>
          </p:sp>
        </p:grpSp>
      </p:grpSp>
      <p:sp>
        <p:nvSpPr>
          <p:cNvPr id="31" name="CuadroTexto 30"/>
          <p:cNvSpPr txBox="1"/>
          <p:nvPr/>
        </p:nvSpPr>
        <p:spPr>
          <a:xfrm>
            <a:off x="3778398" y="2729813"/>
            <a:ext cx="4635203" cy="1015663"/>
          </a:xfrm>
          <a:prstGeom prst="rect">
            <a:avLst/>
          </a:prstGeom>
          <a:noFill/>
        </p:spPr>
        <p:txBody>
          <a:bodyPr wrap="square" rtlCol="0">
            <a:spAutoFit/>
          </a:bodyPr>
          <a:lstStyle/>
          <a:p>
            <a:r>
              <a:rPr lang="es-CL" sz="6000" dirty="0" smtClean="0">
                <a:solidFill>
                  <a:schemeClr val="tx1">
                    <a:lumMod val="50000"/>
                    <a:lumOff val="50000"/>
                  </a:schemeClr>
                </a:solidFill>
                <a:latin typeface="Formata Light" pitchFamily="34" charset="0"/>
              </a:rPr>
              <a:t>Metodología </a:t>
            </a:r>
            <a:endParaRPr lang="es-CL" sz="6000" dirty="0">
              <a:solidFill>
                <a:schemeClr val="tx1">
                  <a:lumMod val="50000"/>
                  <a:lumOff val="50000"/>
                </a:schemeClr>
              </a:solidFill>
              <a:latin typeface="Formata Light" pitchFamily="34" charset="0"/>
            </a:endParaRPr>
          </a:p>
        </p:txBody>
      </p:sp>
    </p:spTree>
    <p:extLst>
      <p:ext uri="{BB962C8B-B14F-4D97-AF65-F5344CB8AC3E}">
        <p14:creationId xmlns:p14="http://schemas.microsoft.com/office/powerpoint/2010/main" val="1415045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lecha doblada hacia arriba 22"/>
          <p:cNvSpPr/>
          <p:nvPr/>
        </p:nvSpPr>
        <p:spPr>
          <a:xfrm rot="5400000">
            <a:off x="2100202" y="3664522"/>
            <a:ext cx="1724891" cy="2722418"/>
          </a:xfrm>
          <a:prstGeom prst="bentUpArrow">
            <a:avLst>
              <a:gd name="adj1" fmla="val 5723"/>
              <a:gd name="adj2" fmla="val 8735"/>
              <a:gd name="adj3" fmla="val 15964"/>
            </a:avLst>
          </a:prstGeom>
          <a:solidFill>
            <a:srgbClr val="9077B6"/>
          </a:solidFill>
          <a:ln>
            <a:solidFill>
              <a:srgbClr val="9077B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cxnSp>
        <p:nvCxnSpPr>
          <p:cNvPr id="25" name="Conector recto 24"/>
          <p:cNvCxnSpPr/>
          <p:nvPr/>
        </p:nvCxnSpPr>
        <p:spPr>
          <a:xfrm flipV="1">
            <a:off x="1320746" y="3934684"/>
            <a:ext cx="8219209" cy="4"/>
          </a:xfrm>
          <a:prstGeom prst="line">
            <a:avLst/>
          </a:prstGeom>
          <a:ln w="28575">
            <a:solidFill>
              <a:srgbClr val="9077B6"/>
            </a:solidFill>
            <a:prstDash val="dash"/>
          </a:ln>
        </p:spPr>
        <p:style>
          <a:lnRef idx="1">
            <a:schemeClr val="accent1"/>
          </a:lnRef>
          <a:fillRef idx="0">
            <a:schemeClr val="accent1"/>
          </a:fillRef>
          <a:effectRef idx="0">
            <a:schemeClr val="accent1"/>
          </a:effectRef>
          <a:fontRef idx="minor">
            <a:schemeClr val="tx1"/>
          </a:fontRef>
        </p:style>
      </p:cxnSp>
      <p:cxnSp>
        <p:nvCxnSpPr>
          <p:cNvPr id="26" name="Conector recto 25"/>
          <p:cNvCxnSpPr>
            <a:stCxn id="27" idx="3"/>
          </p:cNvCxnSpPr>
          <p:nvPr/>
        </p:nvCxnSpPr>
        <p:spPr>
          <a:xfrm flipV="1">
            <a:off x="2743204" y="2067791"/>
            <a:ext cx="8219209" cy="4"/>
          </a:xfrm>
          <a:prstGeom prst="line">
            <a:avLst/>
          </a:prstGeom>
          <a:ln w="28575">
            <a:solidFill>
              <a:srgbClr val="F58357"/>
            </a:solidFill>
            <a:prstDash val="dash"/>
          </a:ln>
        </p:spPr>
        <p:style>
          <a:lnRef idx="1">
            <a:schemeClr val="accent1"/>
          </a:lnRef>
          <a:fillRef idx="0">
            <a:schemeClr val="accent1"/>
          </a:fillRef>
          <a:effectRef idx="0">
            <a:schemeClr val="accent1"/>
          </a:effectRef>
          <a:fontRef idx="minor">
            <a:schemeClr val="tx1"/>
          </a:fontRef>
        </p:style>
      </p:cxnSp>
      <p:sp>
        <p:nvSpPr>
          <p:cNvPr id="27" name="Rectángulo redondeado 26"/>
          <p:cNvSpPr/>
          <p:nvPr/>
        </p:nvSpPr>
        <p:spPr>
          <a:xfrm>
            <a:off x="602677" y="1309258"/>
            <a:ext cx="2140527" cy="1517073"/>
          </a:xfrm>
          <a:prstGeom prst="roundRect">
            <a:avLst/>
          </a:prstGeom>
          <a:solidFill>
            <a:srgbClr val="F5835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smtClean="0">
                <a:solidFill>
                  <a:schemeClr val="bg1"/>
                </a:solidFill>
              </a:rPr>
              <a:t>1. Diseño y Validación de la Estructura del Marco </a:t>
            </a:r>
            <a:endParaRPr lang="es-CL" b="1" dirty="0">
              <a:solidFill>
                <a:schemeClr val="bg1"/>
              </a:solidFill>
            </a:endParaRPr>
          </a:p>
        </p:txBody>
      </p:sp>
      <p:sp>
        <p:nvSpPr>
          <p:cNvPr id="28" name="Rectángulo redondeado 27"/>
          <p:cNvSpPr/>
          <p:nvPr/>
        </p:nvSpPr>
        <p:spPr>
          <a:xfrm>
            <a:off x="4644736" y="5043041"/>
            <a:ext cx="2547353" cy="1427030"/>
          </a:xfrm>
          <a:prstGeom prst="roundRect">
            <a:avLst/>
          </a:prstGeom>
          <a:solidFill>
            <a:srgbClr val="4EA19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smtClean="0">
                <a:solidFill>
                  <a:schemeClr val="bg1"/>
                </a:solidFill>
              </a:rPr>
              <a:t>3. Articulación y Validación Final de la Propuesta </a:t>
            </a:r>
            <a:endParaRPr lang="es-CL" b="1" dirty="0">
              <a:solidFill>
                <a:schemeClr val="bg1"/>
              </a:solidFill>
            </a:endParaRPr>
          </a:p>
        </p:txBody>
      </p:sp>
      <p:sp>
        <p:nvSpPr>
          <p:cNvPr id="30" name="Elipse 29"/>
          <p:cNvSpPr/>
          <p:nvPr/>
        </p:nvSpPr>
        <p:spPr>
          <a:xfrm>
            <a:off x="3172049" y="1537857"/>
            <a:ext cx="1787237" cy="1059873"/>
          </a:xfrm>
          <a:prstGeom prst="ellipse">
            <a:avLst/>
          </a:prstGeom>
          <a:ln>
            <a:solidFill>
              <a:srgbClr val="F58357"/>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smtClean="0">
                <a:solidFill>
                  <a:srgbClr val="F58357"/>
                </a:solidFill>
              </a:rPr>
              <a:t>Conformación comisión de Trabajo </a:t>
            </a:r>
            <a:endParaRPr lang="es-CL" sz="1400" dirty="0">
              <a:solidFill>
                <a:srgbClr val="F58357"/>
              </a:solidFill>
            </a:endParaRPr>
          </a:p>
        </p:txBody>
      </p:sp>
      <p:sp>
        <p:nvSpPr>
          <p:cNvPr id="31" name="Elipse 30"/>
          <p:cNvSpPr/>
          <p:nvPr/>
        </p:nvSpPr>
        <p:spPr>
          <a:xfrm>
            <a:off x="5280221" y="1537855"/>
            <a:ext cx="1819592" cy="1059873"/>
          </a:xfrm>
          <a:prstGeom prst="ellipse">
            <a:avLst/>
          </a:prstGeom>
          <a:ln>
            <a:solidFill>
              <a:srgbClr val="F58357"/>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rgbClr val="F58357"/>
                </a:solidFill>
              </a:rPr>
              <a:t>Revisión de documentos </a:t>
            </a:r>
          </a:p>
        </p:txBody>
      </p:sp>
      <p:sp>
        <p:nvSpPr>
          <p:cNvPr id="32" name="Elipse 31"/>
          <p:cNvSpPr/>
          <p:nvPr/>
        </p:nvSpPr>
        <p:spPr>
          <a:xfrm>
            <a:off x="7409044" y="1537855"/>
            <a:ext cx="1831296" cy="1059873"/>
          </a:xfrm>
          <a:prstGeom prst="ellipse">
            <a:avLst/>
          </a:prstGeom>
          <a:ln>
            <a:solidFill>
              <a:srgbClr val="F58357"/>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rgbClr val="F58357"/>
                </a:solidFill>
              </a:rPr>
              <a:t>Reunión representantes IES</a:t>
            </a:r>
          </a:p>
        </p:txBody>
      </p:sp>
      <p:sp>
        <p:nvSpPr>
          <p:cNvPr id="34" name="Elipse 33"/>
          <p:cNvSpPr/>
          <p:nvPr/>
        </p:nvSpPr>
        <p:spPr>
          <a:xfrm>
            <a:off x="9539955" y="1537855"/>
            <a:ext cx="1770564" cy="1059873"/>
          </a:xfrm>
          <a:prstGeom prst="ellipse">
            <a:avLst/>
          </a:prstGeom>
          <a:solidFill>
            <a:srgbClr val="F58357"/>
          </a:solidFill>
          <a:ln>
            <a:noFill/>
            <a:prstDash val="dashDot"/>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chemeClr val="bg1"/>
                </a:solidFill>
              </a:rPr>
              <a:t>Primera Jornada MNC</a:t>
            </a:r>
          </a:p>
        </p:txBody>
      </p:sp>
      <p:sp>
        <p:nvSpPr>
          <p:cNvPr id="35" name="Rectángulo redondeado 34"/>
          <p:cNvSpPr/>
          <p:nvPr/>
        </p:nvSpPr>
        <p:spPr>
          <a:xfrm>
            <a:off x="9354972" y="3196940"/>
            <a:ext cx="2140527" cy="1517073"/>
          </a:xfrm>
          <a:prstGeom prst="roundRect">
            <a:avLst/>
          </a:prstGeom>
          <a:solidFill>
            <a:srgbClr val="9077B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smtClean="0">
                <a:solidFill>
                  <a:schemeClr val="bg1"/>
                </a:solidFill>
              </a:rPr>
              <a:t>2. Definición de los descriptores </a:t>
            </a:r>
            <a:endParaRPr lang="es-CL" b="1" dirty="0">
              <a:solidFill>
                <a:schemeClr val="bg1"/>
              </a:solidFill>
            </a:endParaRPr>
          </a:p>
        </p:txBody>
      </p:sp>
      <p:cxnSp>
        <p:nvCxnSpPr>
          <p:cNvPr id="36" name="Conector recto de flecha 35"/>
          <p:cNvCxnSpPr>
            <a:stCxn id="34" idx="4"/>
            <a:endCxn id="35" idx="0"/>
          </p:cNvCxnSpPr>
          <p:nvPr/>
        </p:nvCxnSpPr>
        <p:spPr>
          <a:xfrm flipH="1">
            <a:off x="10425236" y="2597728"/>
            <a:ext cx="1" cy="599212"/>
          </a:xfrm>
          <a:prstGeom prst="straightConnector1">
            <a:avLst/>
          </a:prstGeom>
          <a:ln w="57150">
            <a:solidFill>
              <a:srgbClr val="F58357"/>
            </a:solidFill>
            <a:tailEnd type="triangle"/>
          </a:ln>
        </p:spPr>
        <p:style>
          <a:lnRef idx="1">
            <a:schemeClr val="accent1"/>
          </a:lnRef>
          <a:fillRef idx="0">
            <a:schemeClr val="accent1"/>
          </a:fillRef>
          <a:effectRef idx="0">
            <a:schemeClr val="accent1"/>
          </a:effectRef>
          <a:fontRef idx="minor">
            <a:schemeClr val="tx1"/>
          </a:fontRef>
        </p:style>
      </p:cxnSp>
      <p:sp>
        <p:nvSpPr>
          <p:cNvPr id="37" name="CuadroTexto 36"/>
          <p:cNvSpPr txBox="1"/>
          <p:nvPr/>
        </p:nvSpPr>
        <p:spPr>
          <a:xfrm>
            <a:off x="4720293" y="266002"/>
            <a:ext cx="7678884" cy="400110"/>
          </a:xfrm>
          <a:prstGeom prst="rect">
            <a:avLst/>
          </a:prstGeom>
          <a:noFill/>
        </p:spPr>
        <p:txBody>
          <a:bodyPr wrap="square" rtlCol="0">
            <a:spAutoFit/>
          </a:bodyPr>
          <a:lstStyle/>
          <a:p>
            <a:r>
              <a:rPr lang="es-CL" sz="2000" dirty="0" smtClean="0">
                <a:solidFill>
                  <a:schemeClr val="tx1">
                    <a:lumMod val="65000"/>
                    <a:lumOff val="35000"/>
                  </a:schemeClr>
                </a:solidFill>
              </a:rPr>
              <a:t>ETAPAS DEL DESARROLLO DEL MARCO NACIONAL DE CUALIFICACIONES </a:t>
            </a:r>
            <a:endParaRPr lang="es-CL" sz="2000" dirty="0">
              <a:solidFill>
                <a:schemeClr val="tx1">
                  <a:lumMod val="65000"/>
                  <a:lumOff val="35000"/>
                </a:schemeClr>
              </a:solidFill>
            </a:endParaRPr>
          </a:p>
        </p:txBody>
      </p:sp>
      <p:cxnSp>
        <p:nvCxnSpPr>
          <p:cNvPr id="38" name="Conector recto 37"/>
          <p:cNvCxnSpPr/>
          <p:nvPr/>
        </p:nvCxnSpPr>
        <p:spPr>
          <a:xfrm>
            <a:off x="4644736" y="654627"/>
            <a:ext cx="7547264" cy="11485"/>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1" name="Elipse 40"/>
          <p:cNvSpPr/>
          <p:nvPr/>
        </p:nvSpPr>
        <p:spPr>
          <a:xfrm>
            <a:off x="7250019" y="3425537"/>
            <a:ext cx="1787237" cy="1059873"/>
          </a:xfrm>
          <a:prstGeom prst="ellipse">
            <a:avLst/>
          </a:prstGeom>
          <a:ln>
            <a:solidFill>
              <a:srgbClr val="9077B6"/>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rgbClr val="9077B6"/>
                </a:solidFill>
              </a:rPr>
              <a:t>Definición de las dimensiones </a:t>
            </a:r>
          </a:p>
        </p:txBody>
      </p:sp>
      <p:sp>
        <p:nvSpPr>
          <p:cNvPr id="42" name="Elipse 41"/>
          <p:cNvSpPr/>
          <p:nvPr/>
        </p:nvSpPr>
        <p:spPr>
          <a:xfrm>
            <a:off x="5064760" y="3425538"/>
            <a:ext cx="1867543" cy="1059873"/>
          </a:xfrm>
          <a:prstGeom prst="ellipse">
            <a:avLst/>
          </a:prstGeom>
          <a:ln>
            <a:solidFill>
              <a:srgbClr val="9077B6"/>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rgbClr val="9077B6"/>
                </a:solidFill>
              </a:rPr>
              <a:t>Recopilación y análisis de perfiles de egreso</a:t>
            </a:r>
          </a:p>
        </p:txBody>
      </p:sp>
      <p:sp>
        <p:nvSpPr>
          <p:cNvPr id="43" name="Elipse 42"/>
          <p:cNvSpPr/>
          <p:nvPr/>
        </p:nvSpPr>
        <p:spPr>
          <a:xfrm>
            <a:off x="2864724" y="3425537"/>
            <a:ext cx="1871931" cy="1059873"/>
          </a:xfrm>
          <a:prstGeom prst="ellipse">
            <a:avLst/>
          </a:prstGeom>
          <a:ln>
            <a:solidFill>
              <a:srgbClr val="9077B6"/>
            </a:solidFill>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rgbClr val="9077B6"/>
                </a:solidFill>
              </a:rPr>
              <a:t>     Análisis de descriptores internacionales </a:t>
            </a:r>
          </a:p>
        </p:txBody>
      </p:sp>
      <p:sp>
        <p:nvSpPr>
          <p:cNvPr id="45" name="Elipse 44"/>
          <p:cNvSpPr/>
          <p:nvPr/>
        </p:nvSpPr>
        <p:spPr>
          <a:xfrm>
            <a:off x="749382" y="3425537"/>
            <a:ext cx="1787237" cy="1059873"/>
          </a:xfrm>
          <a:prstGeom prst="ellipse">
            <a:avLst/>
          </a:prstGeom>
          <a:solidFill>
            <a:srgbClr val="9077B6"/>
          </a:solidFill>
          <a:ln>
            <a:noFill/>
            <a:prstDash val="dashDot"/>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dirty="0">
                <a:solidFill>
                  <a:schemeClr val="bg1"/>
                </a:solidFill>
              </a:rPr>
              <a:t>Segunda Jornada de Trabajo MNC</a:t>
            </a:r>
          </a:p>
        </p:txBody>
      </p:sp>
    </p:spTree>
    <p:extLst>
      <p:ext uri="{BB962C8B-B14F-4D97-AF65-F5344CB8AC3E}">
        <p14:creationId xmlns:p14="http://schemas.microsoft.com/office/powerpoint/2010/main" val="21468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ppt_w</p:attrName>
                                        </p:attrNameLst>
                                      </p:cBhvr>
                                      <p:tavLst>
                                        <p:tav tm="0">
                                          <p:val>
                                            <p:fltVal val="0"/>
                                          </p:val>
                                        </p:tav>
                                        <p:tav tm="100000">
                                          <p:val>
                                            <p:strVal val="#ppt_w"/>
                                          </p:val>
                                        </p:tav>
                                      </p:tavLst>
                                    </p:anim>
                                    <p:anim calcmode="lin" valueType="num">
                                      <p:cBhvr>
                                        <p:cTn id="8" dur="1000" fill="hold"/>
                                        <p:tgtEl>
                                          <p:spTgt spid="26"/>
                                        </p:tgtEl>
                                        <p:attrNameLst>
                                          <p:attrName>ppt_h</p:attrName>
                                        </p:attrNameLst>
                                      </p:cBhvr>
                                      <p:tavLst>
                                        <p:tav tm="0">
                                          <p:val>
                                            <p:fltVal val="0"/>
                                          </p:val>
                                        </p:tav>
                                        <p:tav tm="100000">
                                          <p:val>
                                            <p:strVal val="#ppt_h"/>
                                          </p:val>
                                        </p:tav>
                                      </p:tavLst>
                                    </p:anim>
                                    <p:anim calcmode="lin" valueType="num">
                                      <p:cBhvr>
                                        <p:cTn id="9" dur="1000" fill="hold"/>
                                        <p:tgtEl>
                                          <p:spTgt spid="26"/>
                                        </p:tgtEl>
                                        <p:attrNameLst>
                                          <p:attrName>style.rotation</p:attrName>
                                        </p:attrNameLst>
                                      </p:cBhvr>
                                      <p:tavLst>
                                        <p:tav tm="0">
                                          <p:val>
                                            <p:fltVal val="90"/>
                                          </p:val>
                                        </p:tav>
                                        <p:tav tm="100000">
                                          <p:val>
                                            <p:fltVal val="0"/>
                                          </p:val>
                                        </p:tav>
                                      </p:tavLst>
                                    </p:anim>
                                    <p:animEffect transition="in" filter="fade">
                                      <p:cBhvr>
                                        <p:cTn id="10" dur="1000"/>
                                        <p:tgtEl>
                                          <p:spTgt spid="26"/>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1000" fill="hold"/>
                                        <p:tgtEl>
                                          <p:spTgt spid="30"/>
                                        </p:tgtEl>
                                        <p:attrNameLst>
                                          <p:attrName>ppt_w</p:attrName>
                                        </p:attrNameLst>
                                      </p:cBhvr>
                                      <p:tavLst>
                                        <p:tav tm="0">
                                          <p:val>
                                            <p:fltVal val="0"/>
                                          </p:val>
                                        </p:tav>
                                        <p:tav tm="100000">
                                          <p:val>
                                            <p:strVal val="#ppt_w"/>
                                          </p:val>
                                        </p:tav>
                                      </p:tavLst>
                                    </p:anim>
                                    <p:anim calcmode="lin" valueType="num">
                                      <p:cBhvr>
                                        <p:cTn id="14" dur="1000" fill="hold"/>
                                        <p:tgtEl>
                                          <p:spTgt spid="30"/>
                                        </p:tgtEl>
                                        <p:attrNameLst>
                                          <p:attrName>ppt_h</p:attrName>
                                        </p:attrNameLst>
                                      </p:cBhvr>
                                      <p:tavLst>
                                        <p:tav tm="0">
                                          <p:val>
                                            <p:fltVal val="0"/>
                                          </p:val>
                                        </p:tav>
                                        <p:tav tm="100000">
                                          <p:val>
                                            <p:strVal val="#ppt_h"/>
                                          </p:val>
                                        </p:tav>
                                      </p:tavLst>
                                    </p:anim>
                                    <p:anim calcmode="lin" valueType="num">
                                      <p:cBhvr>
                                        <p:cTn id="15" dur="1000" fill="hold"/>
                                        <p:tgtEl>
                                          <p:spTgt spid="30"/>
                                        </p:tgtEl>
                                        <p:attrNameLst>
                                          <p:attrName>style.rotation</p:attrName>
                                        </p:attrNameLst>
                                      </p:cBhvr>
                                      <p:tavLst>
                                        <p:tav tm="0">
                                          <p:val>
                                            <p:fltVal val="90"/>
                                          </p:val>
                                        </p:tav>
                                        <p:tav tm="100000">
                                          <p:val>
                                            <p:fltVal val="0"/>
                                          </p:val>
                                        </p:tav>
                                      </p:tavLst>
                                    </p:anim>
                                    <p:animEffect transition="in" filter="fade">
                                      <p:cBhvr>
                                        <p:cTn id="16" dur="1000"/>
                                        <p:tgtEl>
                                          <p:spTgt spid="30"/>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p:cTn id="19" dur="1000" fill="hold"/>
                                        <p:tgtEl>
                                          <p:spTgt spid="31"/>
                                        </p:tgtEl>
                                        <p:attrNameLst>
                                          <p:attrName>ppt_w</p:attrName>
                                        </p:attrNameLst>
                                      </p:cBhvr>
                                      <p:tavLst>
                                        <p:tav tm="0">
                                          <p:val>
                                            <p:fltVal val="0"/>
                                          </p:val>
                                        </p:tav>
                                        <p:tav tm="100000">
                                          <p:val>
                                            <p:strVal val="#ppt_w"/>
                                          </p:val>
                                        </p:tav>
                                      </p:tavLst>
                                    </p:anim>
                                    <p:anim calcmode="lin" valueType="num">
                                      <p:cBhvr>
                                        <p:cTn id="20" dur="1000" fill="hold"/>
                                        <p:tgtEl>
                                          <p:spTgt spid="31"/>
                                        </p:tgtEl>
                                        <p:attrNameLst>
                                          <p:attrName>ppt_h</p:attrName>
                                        </p:attrNameLst>
                                      </p:cBhvr>
                                      <p:tavLst>
                                        <p:tav tm="0">
                                          <p:val>
                                            <p:fltVal val="0"/>
                                          </p:val>
                                        </p:tav>
                                        <p:tav tm="100000">
                                          <p:val>
                                            <p:strVal val="#ppt_h"/>
                                          </p:val>
                                        </p:tav>
                                      </p:tavLst>
                                    </p:anim>
                                    <p:anim calcmode="lin" valueType="num">
                                      <p:cBhvr>
                                        <p:cTn id="21" dur="1000" fill="hold"/>
                                        <p:tgtEl>
                                          <p:spTgt spid="31"/>
                                        </p:tgtEl>
                                        <p:attrNameLst>
                                          <p:attrName>style.rotation</p:attrName>
                                        </p:attrNameLst>
                                      </p:cBhvr>
                                      <p:tavLst>
                                        <p:tav tm="0">
                                          <p:val>
                                            <p:fltVal val="90"/>
                                          </p:val>
                                        </p:tav>
                                        <p:tav tm="100000">
                                          <p:val>
                                            <p:fltVal val="0"/>
                                          </p:val>
                                        </p:tav>
                                      </p:tavLst>
                                    </p:anim>
                                    <p:animEffect transition="in" filter="fade">
                                      <p:cBhvr>
                                        <p:cTn id="22" dur="1000"/>
                                        <p:tgtEl>
                                          <p:spTgt spid="31"/>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1000" fill="hold"/>
                                        <p:tgtEl>
                                          <p:spTgt spid="32"/>
                                        </p:tgtEl>
                                        <p:attrNameLst>
                                          <p:attrName>ppt_w</p:attrName>
                                        </p:attrNameLst>
                                      </p:cBhvr>
                                      <p:tavLst>
                                        <p:tav tm="0">
                                          <p:val>
                                            <p:fltVal val="0"/>
                                          </p:val>
                                        </p:tav>
                                        <p:tav tm="100000">
                                          <p:val>
                                            <p:strVal val="#ppt_w"/>
                                          </p:val>
                                        </p:tav>
                                      </p:tavLst>
                                    </p:anim>
                                    <p:anim calcmode="lin" valueType="num">
                                      <p:cBhvr>
                                        <p:cTn id="26" dur="1000" fill="hold"/>
                                        <p:tgtEl>
                                          <p:spTgt spid="32"/>
                                        </p:tgtEl>
                                        <p:attrNameLst>
                                          <p:attrName>ppt_h</p:attrName>
                                        </p:attrNameLst>
                                      </p:cBhvr>
                                      <p:tavLst>
                                        <p:tav tm="0">
                                          <p:val>
                                            <p:fltVal val="0"/>
                                          </p:val>
                                        </p:tav>
                                        <p:tav tm="100000">
                                          <p:val>
                                            <p:strVal val="#ppt_h"/>
                                          </p:val>
                                        </p:tav>
                                      </p:tavLst>
                                    </p:anim>
                                    <p:anim calcmode="lin" valueType="num">
                                      <p:cBhvr>
                                        <p:cTn id="27" dur="1000" fill="hold"/>
                                        <p:tgtEl>
                                          <p:spTgt spid="32"/>
                                        </p:tgtEl>
                                        <p:attrNameLst>
                                          <p:attrName>style.rotation</p:attrName>
                                        </p:attrNameLst>
                                      </p:cBhvr>
                                      <p:tavLst>
                                        <p:tav tm="0">
                                          <p:val>
                                            <p:fltVal val="90"/>
                                          </p:val>
                                        </p:tav>
                                        <p:tav tm="100000">
                                          <p:val>
                                            <p:fltVal val="0"/>
                                          </p:val>
                                        </p:tav>
                                      </p:tavLst>
                                    </p:anim>
                                    <p:animEffect transition="in" filter="fade">
                                      <p:cBhvr>
                                        <p:cTn id="28" dur="1000"/>
                                        <p:tgtEl>
                                          <p:spTgt spid="32"/>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1000" fill="hold"/>
                                        <p:tgtEl>
                                          <p:spTgt spid="34"/>
                                        </p:tgtEl>
                                        <p:attrNameLst>
                                          <p:attrName>ppt_w</p:attrName>
                                        </p:attrNameLst>
                                      </p:cBhvr>
                                      <p:tavLst>
                                        <p:tav tm="0">
                                          <p:val>
                                            <p:fltVal val="0"/>
                                          </p:val>
                                        </p:tav>
                                        <p:tav tm="100000">
                                          <p:val>
                                            <p:strVal val="#ppt_w"/>
                                          </p:val>
                                        </p:tav>
                                      </p:tavLst>
                                    </p:anim>
                                    <p:anim calcmode="lin" valueType="num">
                                      <p:cBhvr>
                                        <p:cTn id="32" dur="1000" fill="hold"/>
                                        <p:tgtEl>
                                          <p:spTgt spid="34"/>
                                        </p:tgtEl>
                                        <p:attrNameLst>
                                          <p:attrName>ppt_h</p:attrName>
                                        </p:attrNameLst>
                                      </p:cBhvr>
                                      <p:tavLst>
                                        <p:tav tm="0">
                                          <p:val>
                                            <p:fltVal val="0"/>
                                          </p:val>
                                        </p:tav>
                                        <p:tav tm="100000">
                                          <p:val>
                                            <p:strVal val="#ppt_h"/>
                                          </p:val>
                                        </p:tav>
                                      </p:tavLst>
                                    </p:anim>
                                    <p:anim calcmode="lin" valueType="num">
                                      <p:cBhvr>
                                        <p:cTn id="33" dur="1000" fill="hold"/>
                                        <p:tgtEl>
                                          <p:spTgt spid="34"/>
                                        </p:tgtEl>
                                        <p:attrNameLst>
                                          <p:attrName>style.rotation</p:attrName>
                                        </p:attrNameLst>
                                      </p:cBhvr>
                                      <p:tavLst>
                                        <p:tav tm="0">
                                          <p:val>
                                            <p:fltVal val="90"/>
                                          </p:val>
                                        </p:tav>
                                        <p:tav tm="100000">
                                          <p:val>
                                            <p:fltVal val="0"/>
                                          </p:val>
                                        </p:tav>
                                      </p:tavLst>
                                    </p:anim>
                                    <p:animEffect transition="in" filter="fade">
                                      <p:cBhvr>
                                        <p:cTn id="34" dur="1000"/>
                                        <p:tgtEl>
                                          <p:spTgt spid="34"/>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p:cTn id="37" dur="1000" fill="hold"/>
                                        <p:tgtEl>
                                          <p:spTgt spid="27"/>
                                        </p:tgtEl>
                                        <p:attrNameLst>
                                          <p:attrName>ppt_w</p:attrName>
                                        </p:attrNameLst>
                                      </p:cBhvr>
                                      <p:tavLst>
                                        <p:tav tm="0">
                                          <p:val>
                                            <p:fltVal val="0"/>
                                          </p:val>
                                        </p:tav>
                                        <p:tav tm="100000">
                                          <p:val>
                                            <p:strVal val="#ppt_w"/>
                                          </p:val>
                                        </p:tav>
                                      </p:tavLst>
                                    </p:anim>
                                    <p:anim calcmode="lin" valueType="num">
                                      <p:cBhvr>
                                        <p:cTn id="38" dur="1000" fill="hold"/>
                                        <p:tgtEl>
                                          <p:spTgt spid="27"/>
                                        </p:tgtEl>
                                        <p:attrNameLst>
                                          <p:attrName>ppt_h</p:attrName>
                                        </p:attrNameLst>
                                      </p:cBhvr>
                                      <p:tavLst>
                                        <p:tav tm="0">
                                          <p:val>
                                            <p:fltVal val="0"/>
                                          </p:val>
                                        </p:tav>
                                        <p:tav tm="100000">
                                          <p:val>
                                            <p:strVal val="#ppt_h"/>
                                          </p:val>
                                        </p:tav>
                                      </p:tavLst>
                                    </p:anim>
                                    <p:anim calcmode="lin" valueType="num">
                                      <p:cBhvr>
                                        <p:cTn id="39" dur="1000" fill="hold"/>
                                        <p:tgtEl>
                                          <p:spTgt spid="27"/>
                                        </p:tgtEl>
                                        <p:attrNameLst>
                                          <p:attrName>style.rotation</p:attrName>
                                        </p:attrNameLst>
                                      </p:cBhvr>
                                      <p:tavLst>
                                        <p:tav tm="0">
                                          <p:val>
                                            <p:fltVal val="90"/>
                                          </p:val>
                                        </p:tav>
                                        <p:tav tm="100000">
                                          <p:val>
                                            <p:fltVal val="0"/>
                                          </p:val>
                                        </p:tav>
                                      </p:tavLst>
                                    </p:anim>
                                    <p:animEffect transition="in" filter="fade">
                                      <p:cBhvr>
                                        <p:cTn id="40" dur="10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6"/>
                                        </p:tgtEl>
                                        <p:attrNameLst>
                                          <p:attrName>style.visibility</p:attrName>
                                        </p:attrNameLst>
                                      </p:cBhvr>
                                      <p:to>
                                        <p:strVal val="visible"/>
                                      </p:to>
                                    </p:set>
                                    <p:anim calcmode="lin" valueType="num">
                                      <p:cBhvr>
                                        <p:cTn id="45" dur="1000" fill="hold"/>
                                        <p:tgtEl>
                                          <p:spTgt spid="36"/>
                                        </p:tgtEl>
                                        <p:attrNameLst>
                                          <p:attrName>ppt_w</p:attrName>
                                        </p:attrNameLst>
                                      </p:cBhvr>
                                      <p:tavLst>
                                        <p:tav tm="0">
                                          <p:val>
                                            <p:fltVal val="0"/>
                                          </p:val>
                                        </p:tav>
                                        <p:tav tm="100000">
                                          <p:val>
                                            <p:strVal val="#ppt_w"/>
                                          </p:val>
                                        </p:tav>
                                      </p:tavLst>
                                    </p:anim>
                                    <p:anim calcmode="lin" valueType="num">
                                      <p:cBhvr>
                                        <p:cTn id="46" dur="1000" fill="hold"/>
                                        <p:tgtEl>
                                          <p:spTgt spid="36"/>
                                        </p:tgtEl>
                                        <p:attrNameLst>
                                          <p:attrName>ppt_h</p:attrName>
                                        </p:attrNameLst>
                                      </p:cBhvr>
                                      <p:tavLst>
                                        <p:tav tm="0">
                                          <p:val>
                                            <p:fltVal val="0"/>
                                          </p:val>
                                        </p:tav>
                                        <p:tav tm="100000">
                                          <p:val>
                                            <p:strVal val="#ppt_h"/>
                                          </p:val>
                                        </p:tav>
                                      </p:tavLst>
                                    </p:anim>
                                    <p:anim calcmode="lin" valueType="num">
                                      <p:cBhvr>
                                        <p:cTn id="47" dur="1000" fill="hold"/>
                                        <p:tgtEl>
                                          <p:spTgt spid="36"/>
                                        </p:tgtEl>
                                        <p:attrNameLst>
                                          <p:attrName>style.rotation</p:attrName>
                                        </p:attrNameLst>
                                      </p:cBhvr>
                                      <p:tavLst>
                                        <p:tav tm="0">
                                          <p:val>
                                            <p:fltVal val="90"/>
                                          </p:val>
                                        </p:tav>
                                        <p:tav tm="100000">
                                          <p:val>
                                            <p:fltVal val="0"/>
                                          </p:val>
                                        </p:tav>
                                      </p:tavLst>
                                    </p:anim>
                                    <p:animEffect transition="in" filter="fade">
                                      <p:cBhvr>
                                        <p:cTn id="48" dur="1000"/>
                                        <p:tgtEl>
                                          <p:spTgt spid="36"/>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p:cTn id="51" dur="1000" fill="hold"/>
                                        <p:tgtEl>
                                          <p:spTgt spid="35"/>
                                        </p:tgtEl>
                                        <p:attrNameLst>
                                          <p:attrName>ppt_w</p:attrName>
                                        </p:attrNameLst>
                                      </p:cBhvr>
                                      <p:tavLst>
                                        <p:tav tm="0">
                                          <p:val>
                                            <p:fltVal val="0"/>
                                          </p:val>
                                        </p:tav>
                                        <p:tav tm="100000">
                                          <p:val>
                                            <p:strVal val="#ppt_w"/>
                                          </p:val>
                                        </p:tav>
                                      </p:tavLst>
                                    </p:anim>
                                    <p:anim calcmode="lin" valueType="num">
                                      <p:cBhvr>
                                        <p:cTn id="52" dur="1000" fill="hold"/>
                                        <p:tgtEl>
                                          <p:spTgt spid="35"/>
                                        </p:tgtEl>
                                        <p:attrNameLst>
                                          <p:attrName>ppt_h</p:attrName>
                                        </p:attrNameLst>
                                      </p:cBhvr>
                                      <p:tavLst>
                                        <p:tav tm="0">
                                          <p:val>
                                            <p:fltVal val="0"/>
                                          </p:val>
                                        </p:tav>
                                        <p:tav tm="100000">
                                          <p:val>
                                            <p:strVal val="#ppt_h"/>
                                          </p:val>
                                        </p:tav>
                                      </p:tavLst>
                                    </p:anim>
                                    <p:anim calcmode="lin" valueType="num">
                                      <p:cBhvr>
                                        <p:cTn id="53" dur="1000" fill="hold"/>
                                        <p:tgtEl>
                                          <p:spTgt spid="35"/>
                                        </p:tgtEl>
                                        <p:attrNameLst>
                                          <p:attrName>style.rotation</p:attrName>
                                        </p:attrNameLst>
                                      </p:cBhvr>
                                      <p:tavLst>
                                        <p:tav tm="0">
                                          <p:val>
                                            <p:fltVal val="90"/>
                                          </p:val>
                                        </p:tav>
                                        <p:tav tm="100000">
                                          <p:val>
                                            <p:fltVal val="0"/>
                                          </p:val>
                                        </p:tav>
                                      </p:tavLst>
                                    </p:anim>
                                    <p:animEffect transition="in" filter="fade">
                                      <p:cBhvr>
                                        <p:cTn id="54" dur="1000"/>
                                        <p:tgtEl>
                                          <p:spTgt spid="35"/>
                                        </p:tgtEl>
                                      </p:cBhvr>
                                    </p:animEffect>
                                  </p:childTnLst>
                                </p:cTn>
                              </p:par>
                              <p:par>
                                <p:cTn id="55" presetID="31" presetClass="entr" presetSubtype="0" fill="hold" nodeType="with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1000" fill="hold"/>
                                        <p:tgtEl>
                                          <p:spTgt spid="25"/>
                                        </p:tgtEl>
                                        <p:attrNameLst>
                                          <p:attrName>ppt_w</p:attrName>
                                        </p:attrNameLst>
                                      </p:cBhvr>
                                      <p:tavLst>
                                        <p:tav tm="0">
                                          <p:val>
                                            <p:fltVal val="0"/>
                                          </p:val>
                                        </p:tav>
                                        <p:tav tm="100000">
                                          <p:val>
                                            <p:strVal val="#ppt_w"/>
                                          </p:val>
                                        </p:tav>
                                      </p:tavLst>
                                    </p:anim>
                                    <p:anim calcmode="lin" valueType="num">
                                      <p:cBhvr>
                                        <p:cTn id="58" dur="1000" fill="hold"/>
                                        <p:tgtEl>
                                          <p:spTgt spid="25"/>
                                        </p:tgtEl>
                                        <p:attrNameLst>
                                          <p:attrName>ppt_h</p:attrName>
                                        </p:attrNameLst>
                                      </p:cBhvr>
                                      <p:tavLst>
                                        <p:tav tm="0">
                                          <p:val>
                                            <p:fltVal val="0"/>
                                          </p:val>
                                        </p:tav>
                                        <p:tav tm="100000">
                                          <p:val>
                                            <p:strVal val="#ppt_h"/>
                                          </p:val>
                                        </p:tav>
                                      </p:tavLst>
                                    </p:anim>
                                    <p:anim calcmode="lin" valueType="num">
                                      <p:cBhvr>
                                        <p:cTn id="59" dur="1000" fill="hold"/>
                                        <p:tgtEl>
                                          <p:spTgt spid="25"/>
                                        </p:tgtEl>
                                        <p:attrNameLst>
                                          <p:attrName>style.rotation</p:attrName>
                                        </p:attrNameLst>
                                      </p:cBhvr>
                                      <p:tavLst>
                                        <p:tav tm="0">
                                          <p:val>
                                            <p:fltVal val="90"/>
                                          </p:val>
                                        </p:tav>
                                        <p:tav tm="100000">
                                          <p:val>
                                            <p:fltVal val="0"/>
                                          </p:val>
                                        </p:tav>
                                      </p:tavLst>
                                    </p:anim>
                                    <p:animEffect transition="in" filter="fade">
                                      <p:cBhvr>
                                        <p:cTn id="60" dur="1000"/>
                                        <p:tgtEl>
                                          <p:spTgt spid="25"/>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41"/>
                                        </p:tgtEl>
                                        <p:attrNameLst>
                                          <p:attrName>style.visibility</p:attrName>
                                        </p:attrNameLst>
                                      </p:cBhvr>
                                      <p:to>
                                        <p:strVal val="visible"/>
                                      </p:to>
                                    </p:set>
                                    <p:anim calcmode="lin" valueType="num">
                                      <p:cBhvr>
                                        <p:cTn id="63" dur="1000" fill="hold"/>
                                        <p:tgtEl>
                                          <p:spTgt spid="41"/>
                                        </p:tgtEl>
                                        <p:attrNameLst>
                                          <p:attrName>ppt_w</p:attrName>
                                        </p:attrNameLst>
                                      </p:cBhvr>
                                      <p:tavLst>
                                        <p:tav tm="0">
                                          <p:val>
                                            <p:fltVal val="0"/>
                                          </p:val>
                                        </p:tav>
                                        <p:tav tm="100000">
                                          <p:val>
                                            <p:strVal val="#ppt_w"/>
                                          </p:val>
                                        </p:tav>
                                      </p:tavLst>
                                    </p:anim>
                                    <p:anim calcmode="lin" valueType="num">
                                      <p:cBhvr>
                                        <p:cTn id="64" dur="1000" fill="hold"/>
                                        <p:tgtEl>
                                          <p:spTgt spid="41"/>
                                        </p:tgtEl>
                                        <p:attrNameLst>
                                          <p:attrName>ppt_h</p:attrName>
                                        </p:attrNameLst>
                                      </p:cBhvr>
                                      <p:tavLst>
                                        <p:tav tm="0">
                                          <p:val>
                                            <p:fltVal val="0"/>
                                          </p:val>
                                        </p:tav>
                                        <p:tav tm="100000">
                                          <p:val>
                                            <p:strVal val="#ppt_h"/>
                                          </p:val>
                                        </p:tav>
                                      </p:tavLst>
                                    </p:anim>
                                    <p:anim calcmode="lin" valueType="num">
                                      <p:cBhvr>
                                        <p:cTn id="65" dur="1000" fill="hold"/>
                                        <p:tgtEl>
                                          <p:spTgt spid="41"/>
                                        </p:tgtEl>
                                        <p:attrNameLst>
                                          <p:attrName>style.rotation</p:attrName>
                                        </p:attrNameLst>
                                      </p:cBhvr>
                                      <p:tavLst>
                                        <p:tav tm="0">
                                          <p:val>
                                            <p:fltVal val="90"/>
                                          </p:val>
                                        </p:tav>
                                        <p:tav tm="100000">
                                          <p:val>
                                            <p:fltVal val="0"/>
                                          </p:val>
                                        </p:tav>
                                      </p:tavLst>
                                    </p:anim>
                                    <p:animEffect transition="in" filter="fade">
                                      <p:cBhvr>
                                        <p:cTn id="66" dur="1000"/>
                                        <p:tgtEl>
                                          <p:spTgt spid="41"/>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p:cTn id="69" dur="1000" fill="hold"/>
                                        <p:tgtEl>
                                          <p:spTgt spid="42"/>
                                        </p:tgtEl>
                                        <p:attrNameLst>
                                          <p:attrName>ppt_w</p:attrName>
                                        </p:attrNameLst>
                                      </p:cBhvr>
                                      <p:tavLst>
                                        <p:tav tm="0">
                                          <p:val>
                                            <p:fltVal val="0"/>
                                          </p:val>
                                        </p:tav>
                                        <p:tav tm="100000">
                                          <p:val>
                                            <p:strVal val="#ppt_w"/>
                                          </p:val>
                                        </p:tav>
                                      </p:tavLst>
                                    </p:anim>
                                    <p:anim calcmode="lin" valueType="num">
                                      <p:cBhvr>
                                        <p:cTn id="70" dur="1000" fill="hold"/>
                                        <p:tgtEl>
                                          <p:spTgt spid="42"/>
                                        </p:tgtEl>
                                        <p:attrNameLst>
                                          <p:attrName>ppt_h</p:attrName>
                                        </p:attrNameLst>
                                      </p:cBhvr>
                                      <p:tavLst>
                                        <p:tav tm="0">
                                          <p:val>
                                            <p:fltVal val="0"/>
                                          </p:val>
                                        </p:tav>
                                        <p:tav tm="100000">
                                          <p:val>
                                            <p:strVal val="#ppt_h"/>
                                          </p:val>
                                        </p:tav>
                                      </p:tavLst>
                                    </p:anim>
                                    <p:anim calcmode="lin" valueType="num">
                                      <p:cBhvr>
                                        <p:cTn id="71" dur="1000" fill="hold"/>
                                        <p:tgtEl>
                                          <p:spTgt spid="42"/>
                                        </p:tgtEl>
                                        <p:attrNameLst>
                                          <p:attrName>style.rotation</p:attrName>
                                        </p:attrNameLst>
                                      </p:cBhvr>
                                      <p:tavLst>
                                        <p:tav tm="0">
                                          <p:val>
                                            <p:fltVal val="90"/>
                                          </p:val>
                                        </p:tav>
                                        <p:tav tm="100000">
                                          <p:val>
                                            <p:fltVal val="0"/>
                                          </p:val>
                                        </p:tav>
                                      </p:tavLst>
                                    </p:anim>
                                    <p:animEffect transition="in" filter="fade">
                                      <p:cBhvr>
                                        <p:cTn id="72" dur="1000"/>
                                        <p:tgtEl>
                                          <p:spTgt spid="42"/>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43"/>
                                        </p:tgtEl>
                                        <p:attrNameLst>
                                          <p:attrName>style.visibility</p:attrName>
                                        </p:attrNameLst>
                                      </p:cBhvr>
                                      <p:to>
                                        <p:strVal val="visible"/>
                                      </p:to>
                                    </p:set>
                                    <p:anim calcmode="lin" valueType="num">
                                      <p:cBhvr>
                                        <p:cTn id="75" dur="1000" fill="hold"/>
                                        <p:tgtEl>
                                          <p:spTgt spid="43"/>
                                        </p:tgtEl>
                                        <p:attrNameLst>
                                          <p:attrName>ppt_w</p:attrName>
                                        </p:attrNameLst>
                                      </p:cBhvr>
                                      <p:tavLst>
                                        <p:tav tm="0">
                                          <p:val>
                                            <p:fltVal val="0"/>
                                          </p:val>
                                        </p:tav>
                                        <p:tav tm="100000">
                                          <p:val>
                                            <p:strVal val="#ppt_w"/>
                                          </p:val>
                                        </p:tav>
                                      </p:tavLst>
                                    </p:anim>
                                    <p:anim calcmode="lin" valueType="num">
                                      <p:cBhvr>
                                        <p:cTn id="76" dur="1000" fill="hold"/>
                                        <p:tgtEl>
                                          <p:spTgt spid="43"/>
                                        </p:tgtEl>
                                        <p:attrNameLst>
                                          <p:attrName>ppt_h</p:attrName>
                                        </p:attrNameLst>
                                      </p:cBhvr>
                                      <p:tavLst>
                                        <p:tav tm="0">
                                          <p:val>
                                            <p:fltVal val="0"/>
                                          </p:val>
                                        </p:tav>
                                        <p:tav tm="100000">
                                          <p:val>
                                            <p:strVal val="#ppt_h"/>
                                          </p:val>
                                        </p:tav>
                                      </p:tavLst>
                                    </p:anim>
                                    <p:anim calcmode="lin" valueType="num">
                                      <p:cBhvr>
                                        <p:cTn id="77" dur="1000" fill="hold"/>
                                        <p:tgtEl>
                                          <p:spTgt spid="43"/>
                                        </p:tgtEl>
                                        <p:attrNameLst>
                                          <p:attrName>style.rotation</p:attrName>
                                        </p:attrNameLst>
                                      </p:cBhvr>
                                      <p:tavLst>
                                        <p:tav tm="0">
                                          <p:val>
                                            <p:fltVal val="90"/>
                                          </p:val>
                                        </p:tav>
                                        <p:tav tm="100000">
                                          <p:val>
                                            <p:fltVal val="0"/>
                                          </p:val>
                                        </p:tav>
                                      </p:tavLst>
                                    </p:anim>
                                    <p:animEffect transition="in" filter="fade">
                                      <p:cBhvr>
                                        <p:cTn id="78" dur="1000"/>
                                        <p:tgtEl>
                                          <p:spTgt spid="43"/>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anim calcmode="lin" valueType="num">
                                      <p:cBhvr>
                                        <p:cTn id="81" dur="1000" fill="hold"/>
                                        <p:tgtEl>
                                          <p:spTgt spid="45"/>
                                        </p:tgtEl>
                                        <p:attrNameLst>
                                          <p:attrName>ppt_w</p:attrName>
                                        </p:attrNameLst>
                                      </p:cBhvr>
                                      <p:tavLst>
                                        <p:tav tm="0">
                                          <p:val>
                                            <p:fltVal val="0"/>
                                          </p:val>
                                        </p:tav>
                                        <p:tav tm="100000">
                                          <p:val>
                                            <p:strVal val="#ppt_w"/>
                                          </p:val>
                                        </p:tav>
                                      </p:tavLst>
                                    </p:anim>
                                    <p:anim calcmode="lin" valueType="num">
                                      <p:cBhvr>
                                        <p:cTn id="82" dur="1000" fill="hold"/>
                                        <p:tgtEl>
                                          <p:spTgt spid="45"/>
                                        </p:tgtEl>
                                        <p:attrNameLst>
                                          <p:attrName>ppt_h</p:attrName>
                                        </p:attrNameLst>
                                      </p:cBhvr>
                                      <p:tavLst>
                                        <p:tav tm="0">
                                          <p:val>
                                            <p:fltVal val="0"/>
                                          </p:val>
                                        </p:tav>
                                        <p:tav tm="100000">
                                          <p:val>
                                            <p:strVal val="#ppt_h"/>
                                          </p:val>
                                        </p:tav>
                                      </p:tavLst>
                                    </p:anim>
                                    <p:anim calcmode="lin" valueType="num">
                                      <p:cBhvr>
                                        <p:cTn id="83" dur="1000" fill="hold"/>
                                        <p:tgtEl>
                                          <p:spTgt spid="45"/>
                                        </p:tgtEl>
                                        <p:attrNameLst>
                                          <p:attrName>style.rotation</p:attrName>
                                        </p:attrNameLst>
                                      </p:cBhvr>
                                      <p:tavLst>
                                        <p:tav tm="0">
                                          <p:val>
                                            <p:fltVal val="90"/>
                                          </p:val>
                                        </p:tav>
                                        <p:tav tm="100000">
                                          <p:val>
                                            <p:fltVal val="0"/>
                                          </p:val>
                                        </p:tav>
                                      </p:tavLst>
                                    </p:anim>
                                    <p:animEffect transition="in" filter="fade">
                                      <p:cBhvr>
                                        <p:cTn id="84" dur="1000"/>
                                        <p:tgtEl>
                                          <p:spTgt spid="45"/>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additive="base">
                                        <p:cTn id="89" dur="500" fill="hold"/>
                                        <p:tgtEl>
                                          <p:spTgt spid="23"/>
                                        </p:tgtEl>
                                        <p:attrNameLst>
                                          <p:attrName>ppt_x</p:attrName>
                                        </p:attrNameLst>
                                      </p:cBhvr>
                                      <p:tavLst>
                                        <p:tav tm="0">
                                          <p:val>
                                            <p:strVal val="#ppt_x"/>
                                          </p:val>
                                        </p:tav>
                                        <p:tav tm="100000">
                                          <p:val>
                                            <p:strVal val="#ppt_x"/>
                                          </p:val>
                                        </p:tav>
                                      </p:tavLst>
                                    </p:anim>
                                    <p:anim calcmode="lin" valueType="num">
                                      <p:cBhvr additive="base">
                                        <p:cTn id="90" dur="500" fill="hold"/>
                                        <p:tgtEl>
                                          <p:spTgt spid="23"/>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 calcmode="lin" valueType="num">
                                      <p:cBhvr additive="base">
                                        <p:cTn id="93" dur="500" fill="hold"/>
                                        <p:tgtEl>
                                          <p:spTgt spid="28"/>
                                        </p:tgtEl>
                                        <p:attrNameLst>
                                          <p:attrName>ppt_x</p:attrName>
                                        </p:attrNameLst>
                                      </p:cBhvr>
                                      <p:tavLst>
                                        <p:tav tm="0">
                                          <p:val>
                                            <p:strVal val="#ppt_x"/>
                                          </p:val>
                                        </p:tav>
                                        <p:tav tm="100000">
                                          <p:val>
                                            <p:strVal val="#ppt_x"/>
                                          </p:val>
                                        </p:tav>
                                      </p:tavLst>
                                    </p:anim>
                                    <p:anim calcmode="lin" valueType="num">
                                      <p:cBhvr additive="base">
                                        <p:cTn id="9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animBg="1"/>
      <p:bldP spid="28" grpId="0" animBg="1"/>
      <p:bldP spid="30" grpId="0" animBg="1"/>
      <p:bldP spid="31" grpId="0" animBg="1"/>
      <p:bldP spid="32" grpId="0" animBg="1"/>
      <p:bldP spid="34" grpId="0" animBg="1"/>
      <p:bldP spid="35" grpId="0" animBg="1"/>
      <p:bldP spid="41" grpId="0" animBg="1"/>
      <p:bldP spid="42" grpId="0" animBg="1"/>
      <p:bldP spid="43" grpId="0" animBg="1"/>
      <p:bldP spid="4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Conector recto 25"/>
          <p:cNvCxnSpPr/>
          <p:nvPr/>
        </p:nvCxnSpPr>
        <p:spPr>
          <a:xfrm flipV="1">
            <a:off x="3400448" y="5379058"/>
            <a:ext cx="2767635" cy="23244"/>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flipH="1">
            <a:off x="6149398" y="3519438"/>
            <a:ext cx="18685" cy="1844269"/>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6195921" y="3507435"/>
            <a:ext cx="2403634" cy="4195"/>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1696192" y="5367893"/>
            <a:ext cx="1551033" cy="0"/>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1679208" y="3641566"/>
            <a:ext cx="1" cy="1726327"/>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flipH="1">
            <a:off x="4516221" y="1916896"/>
            <a:ext cx="14544" cy="1457487"/>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1443971" y="3500780"/>
            <a:ext cx="2962940" cy="6655"/>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1555897" y="1690581"/>
            <a:ext cx="2962940" cy="6655"/>
          </a:xfrm>
          <a:prstGeom prst="line">
            <a:avLst/>
          </a:prstGeom>
          <a:ln w="28575">
            <a:solidFill>
              <a:srgbClr val="4EA19E"/>
            </a:solidFill>
            <a:prstDash val="sysDash"/>
          </a:ln>
        </p:spPr>
        <p:style>
          <a:lnRef idx="1">
            <a:schemeClr val="accent1"/>
          </a:lnRef>
          <a:fillRef idx="0">
            <a:schemeClr val="accent1"/>
          </a:fillRef>
          <a:effectRef idx="0">
            <a:schemeClr val="accent1"/>
          </a:effectRef>
          <a:fontRef idx="minor">
            <a:schemeClr val="tx1"/>
          </a:fontRef>
        </p:style>
      </p:cxnSp>
      <p:sp>
        <p:nvSpPr>
          <p:cNvPr id="3" name="Elipse 2"/>
          <p:cNvSpPr/>
          <p:nvPr/>
        </p:nvSpPr>
        <p:spPr>
          <a:xfrm>
            <a:off x="659972" y="1104505"/>
            <a:ext cx="2038475" cy="1214042"/>
          </a:xfrm>
          <a:prstGeom prst="ellipse">
            <a:avLst/>
          </a:prstGeom>
          <a:solidFill>
            <a:srgbClr val="9ACECC"/>
          </a:solidFill>
          <a:ln>
            <a:solidFill>
              <a:srgbClr val="4EA19E"/>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b="1" dirty="0">
                <a:solidFill>
                  <a:srgbClr val="4EA19E"/>
                </a:solidFill>
              </a:rPr>
              <a:t>  </a:t>
            </a:r>
            <a:r>
              <a:rPr lang="es-CL" sz="1400" b="1" dirty="0" smtClean="0">
                <a:solidFill>
                  <a:srgbClr val="4EA19E"/>
                </a:solidFill>
              </a:rPr>
              <a:t>Reunión </a:t>
            </a:r>
            <a:r>
              <a:rPr lang="es-CL" sz="1400" b="1" dirty="0" err="1" smtClean="0">
                <a:solidFill>
                  <a:srgbClr val="4EA19E"/>
                </a:solidFill>
              </a:rPr>
              <a:t>Curriculistas</a:t>
            </a:r>
            <a:r>
              <a:rPr lang="es-CL" sz="1400" b="1" dirty="0" smtClean="0">
                <a:solidFill>
                  <a:srgbClr val="4EA19E"/>
                </a:solidFill>
              </a:rPr>
              <a:t> </a:t>
            </a:r>
            <a:endParaRPr lang="es-CL" sz="1400" b="1" dirty="0">
              <a:solidFill>
                <a:srgbClr val="4EA19E"/>
              </a:solidFill>
            </a:endParaRPr>
          </a:p>
        </p:txBody>
      </p:sp>
      <p:sp>
        <p:nvSpPr>
          <p:cNvPr id="4" name="Elipse 3"/>
          <p:cNvSpPr/>
          <p:nvPr/>
        </p:nvSpPr>
        <p:spPr>
          <a:xfrm>
            <a:off x="2068243" y="4756686"/>
            <a:ext cx="2038475" cy="1214042"/>
          </a:xfrm>
          <a:prstGeom prst="ellipse">
            <a:avLst/>
          </a:prstGeom>
          <a:solidFill>
            <a:srgbClr val="9ACECC"/>
          </a:solidFill>
          <a:ln>
            <a:solidFill>
              <a:srgbClr val="4EA19E"/>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b="1" dirty="0">
                <a:solidFill>
                  <a:srgbClr val="4EA19E"/>
                </a:solidFill>
              </a:rPr>
              <a:t>  </a:t>
            </a:r>
            <a:r>
              <a:rPr lang="es-CL" sz="1400" b="1" dirty="0" smtClean="0">
                <a:solidFill>
                  <a:srgbClr val="4EA19E"/>
                </a:solidFill>
              </a:rPr>
              <a:t>Consulta a Empleadores </a:t>
            </a:r>
            <a:endParaRPr lang="es-CL" sz="1400" b="1" dirty="0">
              <a:solidFill>
                <a:srgbClr val="4EA19E"/>
              </a:solidFill>
            </a:endParaRPr>
          </a:p>
        </p:txBody>
      </p:sp>
      <p:sp>
        <p:nvSpPr>
          <p:cNvPr id="5" name="Elipse 4"/>
          <p:cNvSpPr/>
          <p:nvPr/>
        </p:nvSpPr>
        <p:spPr>
          <a:xfrm>
            <a:off x="3496539" y="1112110"/>
            <a:ext cx="2038475" cy="1214042"/>
          </a:xfrm>
          <a:prstGeom prst="ellipse">
            <a:avLst/>
          </a:prstGeom>
          <a:solidFill>
            <a:srgbClr val="9ACECC"/>
          </a:solidFill>
          <a:ln>
            <a:solidFill>
              <a:srgbClr val="4EA19E"/>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b="1" dirty="0">
                <a:solidFill>
                  <a:srgbClr val="4EA19E"/>
                </a:solidFill>
              </a:rPr>
              <a:t>  </a:t>
            </a:r>
            <a:r>
              <a:rPr lang="es-CL" sz="1400" b="1" dirty="0" smtClean="0">
                <a:solidFill>
                  <a:srgbClr val="4EA19E"/>
                </a:solidFill>
              </a:rPr>
              <a:t>Reuniones de trabajo con Expertos </a:t>
            </a:r>
            <a:endParaRPr lang="es-CL" sz="1400" b="1" dirty="0">
              <a:solidFill>
                <a:srgbClr val="4EA19E"/>
              </a:solidFill>
            </a:endParaRPr>
          </a:p>
        </p:txBody>
      </p:sp>
      <p:sp>
        <p:nvSpPr>
          <p:cNvPr id="6" name="Elipse 5"/>
          <p:cNvSpPr/>
          <p:nvPr/>
        </p:nvSpPr>
        <p:spPr>
          <a:xfrm>
            <a:off x="676954" y="2860882"/>
            <a:ext cx="2038475" cy="1214042"/>
          </a:xfrm>
          <a:prstGeom prst="ellipse">
            <a:avLst/>
          </a:prstGeom>
          <a:solidFill>
            <a:srgbClr val="9ACECC"/>
          </a:solidFill>
          <a:ln>
            <a:solidFill>
              <a:srgbClr val="4EA19E"/>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b="1" dirty="0">
                <a:solidFill>
                  <a:srgbClr val="4EA19E"/>
                </a:solidFill>
              </a:rPr>
              <a:t>  </a:t>
            </a:r>
            <a:r>
              <a:rPr lang="es-CL" sz="1400" b="1" dirty="0" smtClean="0">
                <a:solidFill>
                  <a:srgbClr val="4EA19E"/>
                </a:solidFill>
              </a:rPr>
              <a:t>III Jornada de Trabajo </a:t>
            </a:r>
            <a:endParaRPr lang="es-CL" sz="1400" b="1" dirty="0">
              <a:solidFill>
                <a:srgbClr val="4EA19E"/>
              </a:solidFill>
            </a:endParaRPr>
          </a:p>
        </p:txBody>
      </p:sp>
      <p:sp>
        <p:nvSpPr>
          <p:cNvPr id="7" name="Elipse 6"/>
          <p:cNvSpPr/>
          <p:nvPr/>
        </p:nvSpPr>
        <p:spPr>
          <a:xfrm>
            <a:off x="3436704" y="3015572"/>
            <a:ext cx="2038475" cy="1214042"/>
          </a:xfrm>
          <a:prstGeom prst="ellipse">
            <a:avLst/>
          </a:prstGeom>
          <a:solidFill>
            <a:srgbClr val="9ACECC"/>
          </a:solidFill>
          <a:ln>
            <a:solidFill>
              <a:srgbClr val="4EA19E"/>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s-CL" sz="1400" b="1" dirty="0">
                <a:solidFill>
                  <a:srgbClr val="4EA19E"/>
                </a:solidFill>
              </a:rPr>
              <a:t>  </a:t>
            </a:r>
            <a:r>
              <a:rPr lang="es-CL" sz="1400" b="1" dirty="0" smtClean="0">
                <a:solidFill>
                  <a:srgbClr val="4EA19E"/>
                </a:solidFill>
              </a:rPr>
              <a:t>Diagnóstico de duración de carreras y programas </a:t>
            </a:r>
            <a:endParaRPr lang="es-CL" sz="1400" b="1" dirty="0">
              <a:solidFill>
                <a:srgbClr val="4EA19E"/>
              </a:solidFill>
            </a:endParaRPr>
          </a:p>
        </p:txBody>
      </p:sp>
      <p:sp>
        <p:nvSpPr>
          <p:cNvPr id="8" name="Rectángulo redondeado 7"/>
          <p:cNvSpPr/>
          <p:nvPr/>
        </p:nvSpPr>
        <p:spPr>
          <a:xfrm>
            <a:off x="6883451" y="1854477"/>
            <a:ext cx="3896591" cy="3509230"/>
          </a:xfrm>
          <a:prstGeom prst="roundRect">
            <a:avLst/>
          </a:prstGeom>
          <a:solidFill>
            <a:srgbClr val="4EA19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Presentación del Marco Nacional de Cualificaciones para la Educación Superior y sus descriptores, los cuales cuentan con una aprobación promedio del 80% por parte de los más de 450 actores relevantes que participaron de la III Jornada y con una aprobación promedio del 99% por parte de los empleadores. </a:t>
            </a:r>
          </a:p>
        </p:txBody>
      </p:sp>
      <p:sp>
        <p:nvSpPr>
          <p:cNvPr id="9" name="CuadroTexto 8"/>
          <p:cNvSpPr txBox="1"/>
          <p:nvPr/>
        </p:nvSpPr>
        <p:spPr>
          <a:xfrm>
            <a:off x="189632" y="147682"/>
            <a:ext cx="6613815" cy="400110"/>
          </a:xfrm>
          <a:prstGeom prst="rect">
            <a:avLst/>
          </a:prstGeom>
          <a:noFill/>
        </p:spPr>
        <p:txBody>
          <a:bodyPr wrap="square" rtlCol="0">
            <a:spAutoFit/>
          </a:bodyPr>
          <a:lstStyle/>
          <a:p>
            <a:r>
              <a:rPr lang="es-CL" sz="2000" dirty="0" smtClean="0">
                <a:solidFill>
                  <a:schemeClr val="tx1">
                    <a:lumMod val="50000"/>
                    <a:lumOff val="50000"/>
                  </a:schemeClr>
                </a:solidFill>
                <a:latin typeface="Formata Light" pitchFamily="34" charset="0"/>
              </a:rPr>
              <a:t>Etapa 3: Articulación y Validación Final de la Propuesta </a:t>
            </a:r>
            <a:endParaRPr lang="es-CL" sz="2000" dirty="0">
              <a:solidFill>
                <a:schemeClr val="tx1">
                  <a:lumMod val="50000"/>
                  <a:lumOff val="50000"/>
                </a:schemeClr>
              </a:solidFill>
              <a:latin typeface="Formata Light" pitchFamily="34" charset="0"/>
            </a:endParaRPr>
          </a:p>
        </p:txBody>
      </p:sp>
      <p:cxnSp>
        <p:nvCxnSpPr>
          <p:cNvPr id="10" name="Conector recto 9"/>
          <p:cNvCxnSpPr/>
          <p:nvPr/>
        </p:nvCxnSpPr>
        <p:spPr>
          <a:xfrm>
            <a:off x="0" y="613630"/>
            <a:ext cx="6803447" cy="6825"/>
          </a:xfrm>
          <a:prstGeom prst="line">
            <a:avLst/>
          </a:prstGeom>
          <a:ln w="19050">
            <a:solidFill>
              <a:srgbClr val="4EA19E"/>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87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ppt_x"/>
                                          </p:val>
                                        </p:tav>
                                        <p:tav tm="100000">
                                          <p:val>
                                            <p:strVal val="#ppt_x"/>
                                          </p:val>
                                        </p:tav>
                                      </p:tavLst>
                                    </p:anim>
                                    <p:anim calcmode="lin" valueType="num">
                                      <p:cBhvr additive="base">
                                        <p:cTn id="48" dur="500" fill="hold"/>
                                        <p:tgtEl>
                                          <p:spTgt spid="2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additive="base">
                                        <p:cTn id="51" dur="500" fill="hold"/>
                                        <p:tgtEl>
                                          <p:spTgt spid="4"/>
                                        </p:tgtEl>
                                        <p:attrNameLst>
                                          <p:attrName>ppt_x</p:attrName>
                                        </p:attrNameLst>
                                      </p:cBhvr>
                                      <p:tavLst>
                                        <p:tav tm="0">
                                          <p:val>
                                            <p:strVal val="#ppt_x"/>
                                          </p:val>
                                        </p:tav>
                                        <p:tav tm="100000">
                                          <p:val>
                                            <p:strVal val="#ppt_x"/>
                                          </p:val>
                                        </p:tav>
                                      </p:tavLst>
                                    </p:anim>
                                    <p:anim calcmode="lin" valueType="num">
                                      <p:cBhvr additive="base">
                                        <p:cTn id="5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anim calcmode="lin" valueType="num">
                                      <p:cBhvr additive="base">
                                        <p:cTn id="65" dur="500" fill="hold"/>
                                        <p:tgtEl>
                                          <p:spTgt spid="28"/>
                                        </p:tgtEl>
                                        <p:attrNameLst>
                                          <p:attrName>ppt_x</p:attrName>
                                        </p:attrNameLst>
                                      </p:cBhvr>
                                      <p:tavLst>
                                        <p:tav tm="0">
                                          <p:val>
                                            <p:strVal val="#ppt_x"/>
                                          </p:val>
                                        </p:tav>
                                        <p:tav tm="100000">
                                          <p:val>
                                            <p:strVal val="#ppt_x"/>
                                          </p:val>
                                        </p:tav>
                                      </p:tavLst>
                                    </p:anim>
                                    <p:anim calcmode="lin" valueType="num">
                                      <p:cBhvr additive="base">
                                        <p:cTn id="66" dur="500" fill="hold"/>
                                        <p:tgtEl>
                                          <p:spTgt spid="28"/>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additive="base">
                                        <p:cTn id="69" dur="500" fill="hold"/>
                                        <p:tgtEl>
                                          <p:spTgt spid="8"/>
                                        </p:tgtEl>
                                        <p:attrNameLst>
                                          <p:attrName>ppt_x</p:attrName>
                                        </p:attrNameLst>
                                      </p:cBhvr>
                                      <p:tavLst>
                                        <p:tav tm="0">
                                          <p:val>
                                            <p:strVal val="#ppt_x"/>
                                          </p:val>
                                        </p:tav>
                                        <p:tav tm="100000">
                                          <p:val>
                                            <p:strVal val="#ppt_x"/>
                                          </p:val>
                                        </p:tav>
                                      </p:tavLst>
                                    </p:anim>
                                    <p:anim calcmode="lin" valueType="num">
                                      <p:cBhvr additive="base">
                                        <p:cTn id="7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1740</Words>
  <Application>Microsoft Office PowerPoint</Application>
  <PresentationFormat>Panorámica</PresentationFormat>
  <Paragraphs>293</Paragraphs>
  <Slides>24</Slides>
  <Notes>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24</vt:i4>
      </vt:variant>
    </vt:vector>
  </HeadingPairs>
  <TitlesOfParts>
    <vt:vector size="36" baseType="lpstr">
      <vt:lpstr>MS PGothic</vt:lpstr>
      <vt:lpstr>Arial</vt:lpstr>
      <vt:lpstr>Calibri</vt:lpstr>
      <vt:lpstr>Calibri Light</vt:lpstr>
      <vt:lpstr>Cambria</vt:lpstr>
      <vt:lpstr>Formata</vt:lpstr>
      <vt:lpstr>Formata Light</vt:lpstr>
      <vt:lpstr>Formata Regular</vt:lpstr>
      <vt:lpstr>Times New Roman</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Muriel Sumiko Lazo López</dc:creator>
  <cp:lastModifiedBy>Elisa</cp:lastModifiedBy>
  <cp:revision>55</cp:revision>
  <dcterms:created xsi:type="dcterms:W3CDTF">2016-08-24T12:47:43Z</dcterms:created>
  <dcterms:modified xsi:type="dcterms:W3CDTF">2016-10-05T00:29:28Z</dcterms:modified>
</cp:coreProperties>
</file>