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4" r:id="rId2"/>
    <p:sldId id="269" r:id="rId3"/>
    <p:sldId id="270" r:id="rId4"/>
    <p:sldId id="271" r:id="rId5"/>
    <p:sldId id="272" r:id="rId6"/>
    <p:sldId id="273" r:id="rId7"/>
    <p:sldId id="274" r:id="rId8"/>
    <p:sldId id="318" r:id="rId9"/>
    <p:sldId id="315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314" r:id="rId22"/>
    <p:sldId id="305" r:id="rId23"/>
    <p:sldId id="316" r:id="rId24"/>
    <p:sldId id="306" r:id="rId25"/>
    <p:sldId id="307" r:id="rId26"/>
    <p:sldId id="309" r:id="rId27"/>
    <p:sldId id="310" r:id="rId28"/>
    <p:sldId id="311" r:id="rId29"/>
    <p:sldId id="312" r:id="rId30"/>
    <p:sldId id="296" r:id="rId31"/>
    <p:sldId id="297" r:id="rId32"/>
    <p:sldId id="298" r:id="rId33"/>
    <p:sldId id="295" r:id="rId34"/>
    <p:sldId id="313" r:id="rId35"/>
    <p:sldId id="308" r:id="rId36"/>
    <p:sldId id="317" r:id="rId37"/>
    <p:sldId id="276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1C6DF"/>
    <a:srgbClr val="EEF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ASOFAMECH   N= 1116</a:t>
            </a:r>
            <a:endParaRPr lang="es-ES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numRef>
              <c:f>Hoja1!$A$2:$A$10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25</c:v>
                </c:pt>
                <c:pt idx="1">
                  <c:v>167</c:v>
                </c:pt>
                <c:pt idx="2">
                  <c:v>152</c:v>
                </c:pt>
                <c:pt idx="3">
                  <c:v>125</c:v>
                </c:pt>
                <c:pt idx="4">
                  <c:v>240</c:v>
                </c:pt>
                <c:pt idx="5">
                  <c:v>209</c:v>
                </c:pt>
                <c:pt idx="6">
                  <c:v>140</c:v>
                </c:pt>
                <c:pt idx="7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6523632"/>
        <c:axId val="1526523088"/>
      </c:barChart>
      <c:valAx>
        <c:axId val="15265230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CL"/>
          </a:p>
        </c:txPr>
        <c:crossAx val="1526523632"/>
        <c:crosses val="autoZero"/>
        <c:crossBetween val="between"/>
      </c:valAx>
      <c:catAx>
        <c:axId val="1526523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CL"/>
          </a:p>
        </c:txPr>
        <c:crossAx val="1526523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ASOFAMECH - Nacionalidad</a:t>
            </a:r>
            <a:endParaRPr lang="es-ES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strRef>
              <c:f>Hoja1!$A$2:$A$10</c:f>
              <c:strCache>
                <c:ptCount val="9"/>
                <c:pt idx="0">
                  <c:v>CHILE</c:v>
                </c:pt>
                <c:pt idx="1">
                  <c:v>BOLIVIA </c:v>
                </c:pt>
                <c:pt idx="2">
                  <c:v>COLOMBIA </c:v>
                </c:pt>
                <c:pt idx="3">
                  <c:v>CUBA</c:v>
                </c:pt>
                <c:pt idx="4">
                  <c:v>ECUADOR</c:v>
                </c:pt>
                <c:pt idx="5">
                  <c:v>PERU</c:v>
                </c:pt>
                <c:pt idx="6">
                  <c:v>VENEZUELA</c:v>
                </c:pt>
                <c:pt idx="7">
                  <c:v>ARGENTINA</c:v>
                </c:pt>
                <c:pt idx="8">
                  <c:v>USA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422</c:v>
                </c:pt>
                <c:pt idx="1">
                  <c:v>147</c:v>
                </c:pt>
                <c:pt idx="2">
                  <c:v>151</c:v>
                </c:pt>
                <c:pt idx="3">
                  <c:v>83</c:v>
                </c:pt>
                <c:pt idx="4">
                  <c:v>108</c:v>
                </c:pt>
                <c:pt idx="5">
                  <c:v>33</c:v>
                </c:pt>
                <c:pt idx="6">
                  <c:v>59</c:v>
                </c:pt>
                <c:pt idx="7">
                  <c:v>22</c:v>
                </c:pt>
                <c:pt idx="8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6532880"/>
        <c:axId val="1526525264"/>
      </c:barChart>
      <c:catAx>
        <c:axId val="15265328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CL"/>
          </a:p>
        </c:txPr>
        <c:crossAx val="1526525264"/>
        <c:crosses val="autoZero"/>
        <c:auto val="1"/>
        <c:lblAlgn val="ctr"/>
        <c:lblOffset val="100"/>
        <c:noMultiLvlLbl val="0"/>
      </c:catAx>
      <c:valAx>
        <c:axId val="15265252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CL"/>
          </a:p>
        </c:txPr>
        <c:crossAx val="1526532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U</a:t>
            </a:r>
            <a:r>
              <a:rPr lang="es-ES" baseline="0" dirty="0" smtClean="0"/>
              <a:t> CHILE   N= 737</a:t>
            </a:r>
            <a:endParaRPr lang="es-E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287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CUBA</c:v>
                </c:pt>
                <c:pt idx="1">
                  <c:v>ARGENTINA</c:v>
                </c:pt>
                <c:pt idx="2">
                  <c:v>BOLIVIA</c:v>
                </c:pt>
                <c:pt idx="3">
                  <c:v>VENEZUELA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195</c:v>
                </c:pt>
                <c:pt idx="1">
                  <c:v>86</c:v>
                </c:pt>
                <c:pt idx="2">
                  <c:v>30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6535056"/>
        <c:axId val="1526527440"/>
      </c:barChart>
      <c:catAx>
        <c:axId val="1526535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CL"/>
          </a:p>
        </c:txPr>
        <c:crossAx val="1526527440"/>
        <c:crosses val="autoZero"/>
        <c:auto val="1"/>
        <c:lblAlgn val="ctr"/>
        <c:lblOffset val="100"/>
        <c:noMultiLvlLbl val="0"/>
      </c:catAx>
      <c:valAx>
        <c:axId val="15265274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CL"/>
          </a:p>
        </c:txPr>
        <c:crossAx val="1526535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74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14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47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34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020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095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26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85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27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77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19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0B673-68B3-1B42-B6E5-098C28702733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9982-F00B-C34D-99E5-971DC83208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02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958499" y="4722829"/>
            <a:ext cx="3337089" cy="1383384"/>
          </a:xfrm>
        </p:spPr>
        <p:txBody>
          <a:bodyPr>
            <a:normAutofit lnSpcReduction="10000"/>
          </a:bodyPr>
          <a:lstStyle/>
          <a:p>
            <a:r>
              <a:rPr lang="es-CL" sz="2000" dirty="0" smtClean="0">
                <a:solidFill>
                  <a:schemeClr val="tx1"/>
                </a:solidFill>
              </a:rPr>
              <a:t>Dr. Esteban Cortés Sedano</a:t>
            </a:r>
          </a:p>
          <a:p>
            <a:r>
              <a:rPr lang="es-CL" sz="2000" dirty="0" smtClean="0">
                <a:solidFill>
                  <a:schemeClr val="tx1"/>
                </a:solidFill>
              </a:rPr>
              <a:t>Director</a:t>
            </a:r>
          </a:p>
          <a:p>
            <a:r>
              <a:rPr lang="es-CL" sz="2000" dirty="0" smtClean="0">
                <a:solidFill>
                  <a:schemeClr val="tx1"/>
                </a:solidFill>
              </a:rPr>
              <a:t>Escuela Medicina</a:t>
            </a:r>
          </a:p>
          <a:p>
            <a:r>
              <a:rPr lang="es-CL" sz="2000" dirty="0" smtClean="0">
                <a:solidFill>
                  <a:schemeClr val="tx1"/>
                </a:solidFill>
              </a:rPr>
              <a:t>Universidad de Chile</a:t>
            </a:r>
            <a:endParaRPr lang="es-CL" sz="2000" dirty="0">
              <a:solidFill>
                <a:schemeClr val="tx1"/>
              </a:solidFill>
            </a:endParaRPr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EXAMEN ÚNICO NACIONAL DE CONOCIMIENTOS DE MEDICINA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319131"/>
              </p:ext>
            </p:extLst>
          </p:nvPr>
        </p:nvGraphicFramePr>
        <p:xfrm>
          <a:off x="1320011" y="1336927"/>
          <a:ext cx="5681059" cy="4392728"/>
        </p:xfrm>
        <a:graphic>
          <a:graphicData uri="http://schemas.openxmlformats.org/drawingml/2006/table">
            <a:tbl>
              <a:tblPr/>
              <a:tblGrid>
                <a:gridCol w="2102242"/>
                <a:gridCol w="1952082"/>
                <a:gridCol w="1626735"/>
              </a:tblGrid>
              <a:tr h="408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Rinden=194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8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año 2013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400"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6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6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6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6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6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6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5299" y="333627"/>
            <a:ext cx="1244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4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371978"/>
              </p:ext>
            </p:extLst>
          </p:nvPr>
        </p:nvGraphicFramePr>
        <p:xfrm>
          <a:off x="1754445" y="1336924"/>
          <a:ext cx="5346879" cy="4483612"/>
        </p:xfrm>
        <a:graphic>
          <a:graphicData uri="http://schemas.openxmlformats.org/drawingml/2006/table">
            <a:tbl>
              <a:tblPr/>
              <a:tblGrid>
                <a:gridCol w="1978581"/>
                <a:gridCol w="1837253"/>
                <a:gridCol w="1531045"/>
              </a:tblGrid>
              <a:tr h="4177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Rinden=184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8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año 2014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77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7789">
                <a:tc>
                  <a:txBody>
                    <a:bodyPr/>
                    <a:lstStyle/>
                    <a:p>
                      <a:pPr algn="ctr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77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5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5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5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5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5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5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77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5172" y="333624"/>
            <a:ext cx="1244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0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298158"/>
              </p:ext>
            </p:extLst>
          </p:nvPr>
        </p:nvGraphicFramePr>
        <p:xfrm>
          <a:off x="1771155" y="1253364"/>
          <a:ext cx="5313462" cy="4695945"/>
        </p:xfrm>
        <a:graphic>
          <a:graphicData uri="http://schemas.openxmlformats.org/drawingml/2006/table">
            <a:tbl>
              <a:tblPr/>
              <a:tblGrid>
                <a:gridCol w="1966215"/>
                <a:gridCol w="1825771"/>
                <a:gridCol w="1521476"/>
              </a:tblGrid>
              <a:tr h="4396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Rinden=217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8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año 2015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396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39695"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396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162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162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162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162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162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162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  <a:tr h="4396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1"/>
                      </a:fgClr>
                      <a:bgClr>
                        <a:prstClr val="white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5299" y="250064"/>
            <a:ext cx="1244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8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98285"/>
              </p:ext>
            </p:extLst>
          </p:nvPr>
        </p:nvGraphicFramePr>
        <p:xfrm>
          <a:off x="384307" y="2176242"/>
          <a:ext cx="7402087" cy="4344999"/>
        </p:xfrm>
        <a:graphic>
          <a:graphicData uri="http://schemas.openxmlformats.org/drawingml/2006/table">
            <a:tbl>
              <a:tblPr/>
              <a:tblGrid>
                <a:gridCol w="2088625"/>
                <a:gridCol w="1704318"/>
                <a:gridCol w="1654191"/>
                <a:gridCol w="1954953"/>
              </a:tblGrid>
              <a:tr h="432672"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7047">
                <a:tc>
                  <a:txBody>
                    <a:bodyPr/>
                    <a:lstStyle/>
                    <a:p>
                      <a:pPr algn="ctr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672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672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672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73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672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672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047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1881" y="169642"/>
            <a:ext cx="1046291" cy="168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709702"/>
              </p:ext>
            </p:extLst>
          </p:nvPr>
        </p:nvGraphicFramePr>
        <p:xfrm>
          <a:off x="451143" y="2423174"/>
          <a:ext cx="8321081" cy="3308980"/>
        </p:xfrm>
        <a:graphic>
          <a:graphicData uri="http://schemas.openxmlformats.org/drawingml/2006/table">
            <a:tbl>
              <a:tblPr/>
              <a:tblGrid>
                <a:gridCol w="3090687"/>
                <a:gridCol w="1123887"/>
                <a:gridCol w="1102273"/>
                <a:gridCol w="1123887"/>
                <a:gridCol w="518717"/>
                <a:gridCol w="1361630"/>
              </a:tblGrid>
              <a:tr h="656050">
                <a:tc>
                  <a:txBody>
                    <a:bodyPr/>
                    <a:lstStyle/>
                    <a:p>
                      <a:pPr algn="l" fontAlgn="b"/>
                      <a:endParaRPr lang="es-ES" sz="2400" b="1" i="0" u="none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año 2013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56050">
                <a:tc>
                  <a:txBody>
                    <a:bodyPr/>
                    <a:lstStyle/>
                    <a:p>
                      <a:pPr algn="l" fontAlgn="b"/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Desv. 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</a:tr>
              <a:tr h="58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U. de Chile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</a:tr>
              <a:tr h="58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Chilenos promoción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5047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Titulados en el extranjero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31,06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624" y="166508"/>
            <a:ext cx="1244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17059"/>
              </p:ext>
            </p:extLst>
          </p:nvPr>
        </p:nvGraphicFramePr>
        <p:xfrm>
          <a:off x="484560" y="2373038"/>
          <a:ext cx="8354500" cy="3299138"/>
        </p:xfrm>
        <a:graphic>
          <a:graphicData uri="http://schemas.openxmlformats.org/drawingml/2006/table">
            <a:tbl>
              <a:tblPr/>
              <a:tblGrid>
                <a:gridCol w="2954612"/>
                <a:gridCol w="1074405"/>
                <a:gridCol w="1343005"/>
                <a:gridCol w="1074405"/>
                <a:gridCol w="495879"/>
                <a:gridCol w="1412194"/>
              </a:tblGrid>
              <a:tr h="652504">
                <a:tc>
                  <a:txBody>
                    <a:bodyPr/>
                    <a:lstStyle/>
                    <a:p>
                      <a:pPr algn="l" fontAlgn="b"/>
                      <a:endParaRPr lang="es-ES" sz="2400" b="1" i="0" u="none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año 2014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52504">
                <a:tc>
                  <a:txBody>
                    <a:bodyPr/>
                    <a:lstStyle/>
                    <a:p>
                      <a:pPr algn="l" fontAlgn="b"/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Desv. 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U. de Chile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71,98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Chilenos promoción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172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Titulados en el extranjero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34,58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4460" y="119507"/>
            <a:ext cx="1244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4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32769"/>
              </p:ext>
            </p:extLst>
          </p:nvPr>
        </p:nvGraphicFramePr>
        <p:xfrm>
          <a:off x="367598" y="768125"/>
          <a:ext cx="8521589" cy="4495405"/>
        </p:xfrm>
        <a:graphic>
          <a:graphicData uri="http://schemas.openxmlformats.org/drawingml/2006/table">
            <a:tbl>
              <a:tblPr/>
              <a:tblGrid>
                <a:gridCol w="3100731"/>
                <a:gridCol w="1127538"/>
                <a:gridCol w="1105856"/>
                <a:gridCol w="1127538"/>
                <a:gridCol w="650503"/>
                <a:gridCol w="1409423"/>
              </a:tblGrid>
              <a:tr h="953933">
                <a:tc>
                  <a:txBody>
                    <a:bodyPr/>
                    <a:lstStyle/>
                    <a:p>
                      <a:pPr algn="l" fontAlgn="b"/>
                      <a:endParaRPr lang="es-ES" sz="2400" b="1" i="0" u="none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año 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53933">
                <a:tc>
                  <a:txBody>
                    <a:bodyPr/>
                    <a:lstStyle/>
                    <a:p>
                      <a:pPr algn="l" fontAlgn="b"/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Desv. 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B1"/>
                    </a:solidFill>
                  </a:tcPr>
                </a:tc>
              </a:tr>
              <a:tr h="84661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U. de Chile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</a:tr>
              <a:tr h="84661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Chilenos promoción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431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Titulados en el extranjero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32" y="768125"/>
            <a:ext cx="1044093" cy="168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0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481507"/>
              </p:ext>
            </p:extLst>
          </p:nvPr>
        </p:nvGraphicFramePr>
        <p:xfrm>
          <a:off x="284053" y="1570884"/>
          <a:ext cx="8421336" cy="4829635"/>
        </p:xfrm>
        <a:graphic>
          <a:graphicData uri="http://schemas.openxmlformats.org/drawingml/2006/table">
            <a:tbl>
              <a:tblPr/>
              <a:tblGrid>
                <a:gridCol w="2556477"/>
                <a:gridCol w="1954953"/>
                <a:gridCol w="1954953"/>
                <a:gridCol w="1954953"/>
              </a:tblGrid>
              <a:tr h="452213">
                <a:tc>
                  <a:txBody>
                    <a:bodyPr/>
                    <a:lstStyle/>
                    <a:p>
                      <a:pPr algn="l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año 2013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13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Nacional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U.Chile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Extranjeros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0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280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280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Interna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280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Obs-Ginecología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280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280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2213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13">
                <a:tc>
                  <a:txBody>
                    <a:bodyPr/>
                    <a:lstStyle/>
                    <a:p>
                      <a:pPr algn="l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13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promedio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329" y="169643"/>
            <a:ext cx="996164" cy="16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8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847030"/>
              </p:ext>
            </p:extLst>
          </p:nvPr>
        </p:nvGraphicFramePr>
        <p:xfrm>
          <a:off x="618234" y="969268"/>
          <a:ext cx="7803102" cy="5712460"/>
        </p:xfrm>
        <a:graphic>
          <a:graphicData uri="http://schemas.openxmlformats.org/drawingml/2006/table">
            <a:tbl>
              <a:tblPr/>
              <a:tblGrid>
                <a:gridCol w="2557098"/>
                <a:gridCol w="1818966"/>
                <a:gridCol w="1713519"/>
                <a:gridCol w="1713519"/>
              </a:tblGrid>
              <a:tr h="395730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730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año 2014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730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Nacional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Uchile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Extranjeros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Interna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Obs-Ginecología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730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730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730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promedio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4625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34" y="0"/>
            <a:ext cx="1244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83242"/>
              </p:ext>
            </p:extLst>
          </p:nvPr>
        </p:nvGraphicFramePr>
        <p:xfrm>
          <a:off x="451142" y="952561"/>
          <a:ext cx="8020320" cy="5712460"/>
        </p:xfrm>
        <a:graphic>
          <a:graphicData uri="http://schemas.openxmlformats.org/drawingml/2006/table">
            <a:tbl>
              <a:tblPr/>
              <a:tblGrid>
                <a:gridCol w="2664285"/>
                <a:gridCol w="1785345"/>
                <a:gridCol w="1785345"/>
                <a:gridCol w="1785345"/>
              </a:tblGrid>
              <a:tr h="373230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3230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año  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3230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Nacional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Uchile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Extranjeros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Cirugía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Especialidades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Interna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Obs-Ginecología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Psiquiatría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3230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Salud pública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3230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0514">
                <a:tc>
                  <a:txBody>
                    <a:bodyPr/>
                    <a:lstStyle/>
                    <a:p>
                      <a:pPr algn="l" fontAlgn="b"/>
                      <a:r>
                        <a:rPr lang="es-E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promedio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324"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426" y="55244"/>
            <a:ext cx="1113127" cy="179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7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EXAMEN </a:t>
            </a:r>
            <a:r>
              <a:rPr lang="es-MX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ÚNICO NACIONAL DE CONOCIMIENTOS DE MEDICINA: </a:t>
            </a:r>
            <a:endParaRPr lang="es-MX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r>
              <a:rPr lang="es-MX" b="1" dirty="0" smtClean="0"/>
              <a:t>REQUISITO </a:t>
            </a:r>
            <a:r>
              <a:rPr lang="es-MX" b="1" dirty="0"/>
              <a:t>PARA INGRESAR A CARGOS O EMPLEOS DE LOS ÓRGANOS DE LA ADMINISTRACIÓN DEL ESTADO QUE INDICA LA LEY. </a:t>
            </a:r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85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74039"/>
              </p:ext>
            </p:extLst>
          </p:nvPr>
        </p:nvGraphicFramePr>
        <p:xfrm>
          <a:off x="568108" y="534763"/>
          <a:ext cx="8120571" cy="6169278"/>
        </p:xfrm>
        <a:graphic>
          <a:graphicData uri="http://schemas.openxmlformats.org/drawingml/2006/table">
            <a:tbl>
              <a:tblPr/>
              <a:tblGrid>
                <a:gridCol w="2873681"/>
                <a:gridCol w="1049378"/>
                <a:gridCol w="1049378"/>
                <a:gridCol w="1049378"/>
                <a:gridCol w="1049378"/>
                <a:gridCol w="1049378"/>
              </a:tblGrid>
              <a:tr h="247560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4064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7913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Desv. St.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U. de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Chile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79,11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8,36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0,05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Chilenos promoción 2012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1324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74,20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10,86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info 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37795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4064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7913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Desv. St.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U. de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Chile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71,61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7,46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0,05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Chilenos promoción 2013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1426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65,16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10,81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11,29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7795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4064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General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Reprobados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Puntaje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Desv. St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Tasa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U. de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Chile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71,98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9,09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0,03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Chilenos promoción 2014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1559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66,63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10,97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0,09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7795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64064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Reprobados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7913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Desv. St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U. de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72,90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8,30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7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Chilenos promoción 2015</a:t>
                      </a:r>
                    </a:p>
                  </a:txBody>
                  <a:tcPr marL="12503" marR="12503" marT="125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68,07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10,11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2503" marR="12503" marT="125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</a:t>
                      </a:r>
                    </a:p>
                  </a:txBody>
                  <a:tcPr marL="12503" marR="12503" marT="125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779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03" marR="12503" marT="125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7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sz="4400" dirty="0">
              <a:solidFill>
                <a:srgbClr val="0000FF"/>
              </a:solidFill>
            </a:endParaRPr>
          </a:p>
          <a:p>
            <a:r>
              <a:rPr lang="es-ES" sz="4400" dirty="0" smtClean="0">
                <a:solidFill>
                  <a:srgbClr val="0000FF"/>
                </a:solidFill>
              </a:rPr>
              <a:t>No tener reprobados</a:t>
            </a:r>
          </a:p>
          <a:p>
            <a:r>
              <a:rPr lang="es-ES" sz="4400" dirty="0" smtClean="0">
                <a:solidFill>
                  <a:srgbClr val="0000FF"/>
                </a:solidFill>
              </a:rPr>
              <a:t>Detectar especialidades débiles</a:t>
            </a:r>
          </a:p>
          <a:p>
            <a:endParaRPr lang="es-ES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avanzamos en la calidad?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22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Universidad de Chile</a:t>
            </a:r>
            <a:endParaRPr lang="es-CL" dirty="0"/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Desde Casa Central por Convenios</a:t>
            </a:r>
          </a:p>
          <a:p>
            <a:endParaRPr lang="es-CL" dirty="0" smtClean="0"/>
          </a:p>
          <a:p>
            <a:r>
              <a:rPr lang="es-CL" dirty="0" smtClean="0"/>
              <a:t>Desde ASOFAMECH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Universidad de Chile</a:t>
            </a:r>
            <a:endParaRPr lang="es-CL" dirty="0"/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Desde Casa Central por Convenios:</a:t>
            </a:r>
          </a:p>
          <a:p>
            <a:pPr lvl="1"/>
            <a:r>
              <a:rPr lang="es-CL" dirty="0" smtClean="0"/>
              <a:t>Examen Teórico</a:t>
            </a:r>
          </a:p>
          <a:p>
            <a:pPr lvl="1"/>
            <a:r>
              <a:rPr lang="es-CL" dirty="0" smtClean="0"/>
              <a:t>Examen Práctico</a:t>
            </a:r>
          </a:p>
          <a:p>
            <a:endParaRPr lang="es-CL" dirty="0" smtClean="0"/>
          </a:p>
          <a:p>
            <a:r>
              <a:rPr lang="es-CL" dirty="0" smtClean="0"/>
              <a:t>Desde ASOFAMECH</a:t>
            </a:r>
          </a:p>
          <a:p>
            <a:pPr lvl="1"/>
            <a:r>
              <a:rPr lang="es-CL" dirty="0" err="1" smtClean="0"/>
              <a:t>Eunacom</a:t>
            </a:r>
            <a:endParaRPr lang="es-CL" dirty="0" smtClean="0"/>
          </a:p>
          <a:p>
            <a:pPr lvl="1"/>
            <a:r>
              <a:rPr lang="es-CL" dirty="0" smtClean="0"/>
              <a:t>Examen Práctico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Examen Teórico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91165" y="1739070"/>
            <a:ext cx="5728144" cy="4525963"/>
          </a:xfrm>
        </p:spPr>
        <p:txBody>
          <a:bodyPr/>
          <a:lstStyle/>
          <a:p>
            <a:endParaRPr lang="es-ES" dirty="0" smtClean="0"/>
          </a:p>
          <a:p>
            <a:r>
              <a:rPr lang="es-ES" sz="4800" dirty="0" smtClean="0"/>
              <a:t>Pre clínico</a:t>
            </a:r>
          </a:p>
          <a:p>
            <a:endParaRPr lang="es-ES" sz="4800" dirty="0"/>
          </a:p>
          <a:p>
            <a:r>
              <a:rPr lang="es-ES" sz="4800" dirty="0" smtClean="0"/>
              <a:t>Clínico</a:t>
            </a:r>
            <a:endParaRPr lang="es-ES" sz="4800" dirty="0"/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Examen Práctico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91165" y="1739070"/>
            <a:ext cx="5728144" cy="4525963"/>
          </a:xfrm>
        </p:spPr>
        <p:txBody>
          <a:bodyPr/>
          <a:lstStyle/>
          <a:p>
            <a:endParaRPr lang="es-ES" dirty="0" smtClean="0"/>
          </a:p>
          <a:p>
            <a:r>
              <a:rPr lang="es-ES" sz="4800" dirty="0" smtClean="0"/>
              <a:t>Oral </a:t>
            </a:r>
          </a:p>
          <a:p>
            <a:pPr>
              <a:buNone/>
            </a:pPr>
            <a:r>
              <a:rPr lang="es-ES" sz="4800" dirty="0" smtClean="0"/>
              <a:t> ( Departamentos )</a:t>
            </a:r>
          </a:p>
          <a:p>
            <a:endParaRPr lang="es-ES" sz="4800" dirty="0"/>
          </a:p>
          <a:p>
            <a:r>
              <a:rPr lang="es-ES" sz="4800" dirty="0" smtClean="0"/>
              <a:t>ECOE</a:t>
            </a:r>
            <a:endParaRPr lang="es-ES" sz="4800" dirty="0"/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sz="28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4800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REVALIDACION DE TITULO</a:t>
            </a:r>
          </a:p>
          <a:p>
            <a:r>
              <a:rPr lang="es-CL" sz="4800" dirty="0" smtClean="0">
                <a:solidFill>
                  <a:srgbClr val="0000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RECONOCIMIENTO DE TITULO</a:t>
            </a:r>
          </a:p>
          <a:p>
            <a:pPr>
              <a:buNone/>
            </a:pPr>
            <a:r>
              <a:rPr lang="es-CL" sz="2800" dirty="0" smtClean="0">
                <a:solidFill>
                  <a:srgbClr val="0000FF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( Ministerio de RREE -&gt; Casa Central )</a:t>
            </a:r>
          </a:p>
          <a:p>
            <a:r>
              <a:rPr lang="es-CL" sz="4800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CONVALIDACIÓN</a:t>
            </a:r>
            <a:endParaRPr lang="es-CL" sz="48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3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" y="596900"/>
            <a:ext cx="1765300" cy="5651500"/>
          </a:xfrm>
          <a:prstGeom prst="rect">
            <a:avLst/>
          </a:prstGeom>
        </p:spPr>
      </p:pic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L" sz="2400" dirty="0">
                <a:latin typeface="Calibri" panose="020F0502020204030204" pitchFamily="34" charset="0"/>
              </a:rPr>
              <a:t>La Revalidación o convalidación de títulos profesionales obtenidos en el extranjero está dirigido a chilenos y extranjeros titulados en países que mantienen </a:t>
            </a:r>
            <a:r>
              <a:rPr lang="es-CL" sz="2400" b="1" dirty="0">
                <a:latin typeface="Calibri" panose="020F0502020204030204" pitchFamily="34" charset="0"/>
              </a:rPr>
              <a:t>Convenio Cultural con Chile</a:t>
            </a:r>
            <a:r>
              <a:rPr lang="es-CL" sz="2400" dirty="0">
                <a:latin typeface="Calibri" panose="020F0502020204030204" pitchFamily="34" charset="0"/>
              </a:rPr>
              <a:t>. </a:t>
            </a:r>
            <a:endParaRPr lang="es-CL" sz="2400" dirty="0" smtClean="0">
              <a:latin typeface="Calibri" panose="020F0502020204030204" pitchFamily="34" charset="0"/>
            </a:endParaRPr>
          </a:p>
          <a:p>
            <a:pPr lvl="0"/>
            <a:endParaRPr lang="es-CL" sz="2400" dirty="0" smtClean="0">
              <a:latin typeface="Calibri" panose="020F0502020204030204" pitchFamily="34" charset="0"/>
            </a:endParaRPr>
          </a:p>
          <a:p>
            <a:pPr lvl="0"/>
            <a:r>
              <a:rPr lang="es-CL" sz="2400" dirty="0" smtClean="0">
                <a:latin typeface="Calibri" panose="020F0502020204030204" pitchFamily="34" charset="0"/>
              </a:rPr>
              <a:t>Estos </a:t>
            </a:r>
            <a:r>
              <a:rPr lang="es-CL" sz="2400" dirty="0">
                <a:latin typeface="Calibri" panose="020F0502020204030204" pitchFamily="34" charset="0"/>
              </a:rPr>
              <a:t>países son: </a:t>
            </a:r>
            <a:r>
              <a:rPr lang="es-CL" sz="2000" dirty="0">
                <a:latin typeface="Calibri" panose="020F0502020204030204" pitchFamily="34" charset="0"/>
              </a:rPr>
              <a:t>BRASIL, COLOMBIA, ECUADOR, ESPAÑA, URUGUAY, BOLIVIA, </a:t>
            </a:r>
            <a:endParaRPr lang="es-CL" sz="2000" dirty="0" smtClean="0">
              <a:latin typeface="Calibri" panose="020F0502020204030204" pitchFamily="34" charset="0"/>
            </a:endParaRPr>
          </a:p>
          <a:p>
            <a:pPr lvl="0">
              <a:buNone/>
            </a:pPr>
            <a:r>
              <a:rPr lang="es-CL" sz="2000" dirty="0" smtClean="0">
                <a:latin typeface="Calibri" panose="020F0502020204030204" pitchFamily="34" charset="0"/>
              </a:rPr>
              <a:t>     COSTA RICA</a:t>
            </a:r>
            <a:r>
              <a:rPr lang="es-CL" sz="2000" dirty="0">
                <a:latin typeface="Calibri" panose="020F0502020204030204" pitchFamily="34" charset="0"/>
              </a:rPr>
              <a:t>, </a:t>
            </a:r>
            <a:r>
              <a:rPr lang="es-CL" sz="2000" dirty="0" smtClean="0">
                <a:latin typeface="Calibri" panose="020F0502020204030204" pitchFamily="34" charset="0"/>
              </a:rPr>
              <a:t>ELSALVADOR</a:t>
            </a:r>
            <a:r>
              <a:rPr lang="es-CL" sz="2000" dirty="0">
                <a:latin typeface="Calibri" panose="020F0502020204030204" pitchFamily="34" charset="0"/>
              </a:rPr>
              <a:t>, GUATEMALA, HONDURAS, NICARAGUA, PERU.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CL" sz="4000" dirty="0" smtClean="0">
                <a:latin typeface="Calibri" panose="020F0502020204030204" pitchFamily="34" charset="0"/>
              </a:rPr>
              <a:t>CONVENIO CULTURAL    C.de México</a:t>
            </a:r>
            <a:endParaRPr lang="es-CL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7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875" y="106680"/>
            <a:ext cx="6082394" cy="563880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CONVENIOS </a:t>
            </a:r>
            <a:endParaRPr lang="es-CL" dirty="0"/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BILATERALES</a:t>
            </a:r>
          </a:p>
          <a:p>
            <a:pPr marL="0" indent="0">
              <a:buNone/>
            </a:pPr>
            <a:r>
              <a:rPr 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MULTILATERALES</a:t>
            </a:r>
            <a:endParaRPr lang="es-CL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CL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CL" sz="2400" b="1" dirty="0" smtClean="0">
                <a:latin typeface="Calibri" panose="020F0502020204030204" pitchFamily="34" charset="0"/>
              </a:rPr>
              <a:t>El </a:t>
            </a:r>
            <a:r>
              <a:rPr lang="es-CL" sz="2400" b="1" dirty="0">
                <a:latin typeface="Calibri" panose="020F0502020204030204" pitchFamily="34" charset="0"/>
              </a:rPr>
              <a:t>artículo 3º de este convenio establece que para las carreras de la salud, cada Estado se reserva el derecho a solicitar como requisito un </a:t>
            </a:r>
            <a:r>
              <a:rPr lang="es-CL" sz="2800" b="1" dirty="0">
                <a:solidFill>
                  <a:srgbClr val="0000FF"/>
                </a:solidFill>
                <a:latin typeface="Calibri" panose="020F0502020204030204" pitchFamily="34" charset="0"/>
              </a:rPr>
              <a:t>Examen General de Capacitación</a:t>
            </a:r>
            <a:r>
              <a:rPr lang="es-CL" sz="2400" b="1" dirty="0">
                <a:latin typeface="Calibri" panose="020F0502020204030204" pitchFamily="34" charset="0"/>
              </a:rPr>
              <a:t>, que en la actualidad es exigido por Chile, se rinde en la Universidad de Chile y es similar al que se exige para el proceso de </a:t>
            </a:r>
            <a:r>
              <a:rPr lang="es-CL" sz="2400" b="1" dirty="0" smtClean="0">
                <a:latin typeface="Calibri" panose="020F0502020204030204" pitchFamily="34" charset="0"/>
              </a:rPr>
              <a:t>reválida.</a:t>
            </a:r>
            <a:endParaRPr lang="es-CL" sz="2400" b="1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76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781" y="329909"/>
            <a:ext cx="6082394" cy="102197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Calibri" panose="020F0502020204030204" pitchFamily="34" charset="0"/>
              </a:rPr>
              <a:t>RECONOCIMIENTO DE TÍTULOS CON ARGENTINA</a:t>
            </a:r>
            <a:endParaRPr lang="es-CL" dirty="0">
              <a:latin typeface="Calibri" panose="020F0502020204030204" pitchFamily="34" charset="0"/>
            </a:endParaRPr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400" dirty="0">
                <a:latin typeface="Calibri" panose="020F0502020204030204" pitchFamily="34" charset="0"/>
              </a:rPr>
              <a:t>Para los efectos de este acuerdo, se entenderá por Reconocimiento la validez oficial </a:t>
            </a:r>
            <a:r>
              <a:rPr lang="es-CL" sz="2400" dirty="0" smtClean="0">
                <a:latin typeface="Calibri" panose="020F0502020204030204" pitchFamily="34" charset="0"/>
              </a:rPr>
              <a:t>otorgada:</a:t>
            </a:r>
          </a:p>
          <a:p>
            <a:endParaRPr lang="es-CL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CL" sz="2400" dirty="0" smtClean="0">
                <a:latin typeface="Calibri" panose="020F0502020204030204" pitchFamily="34" charset="0"/>
              </a:rPr>
              <a:t>          En </a:t>
            </a:r>
            <a:r>
              <a:rPr lang="es-CL" sz="2400" dirty="0">
                <a:latin typeface="Calibri" panose="020F0502020204030204" pitchFamily="34" charset="0"/>
              </a:rPr>
              <a:t>la República </a:t>
            </a:r>
            <a:r>
              <a:rPr lang="es-CL" sz="2400" dirty="0" smtClean="0">
                <a:latin typeface="Calibri" panose="020F0502020204030204" pitchFamily="34" charset="0"/>
              </a:rPr>
              <a:t>Argentina o de Chile </a:t>
            </a:r>
            <a:r>
              <a:rPr lang="es-CL" sz="2400" dirty="0">
                <a:latin typeface="Calibri" panose="020F0502020204030204" pitchFamily="34" charset="0"/>
              </a:rPr>
              <a:t>a los títulos profesionales y licenciaturas obtenidas en universidades </a:t>
            </a:r>
            <a:r>
              <a:rPr lang="es-CL" sz="2400" dirty="0" smtClean="0">
                <a:latin typeface="Calibri" panose="020F0502020204030204" pitchFamily="34" charset="0"/>
              </a:rPr>
              <a:t>Argentinas o Chilenas </a:t>
            </a:r>
            <a:r>
              <a:rPr lang="es-CL" sz="2400" dirty="0">
                <a:latin typeface="Calibri" panose="020F0502020204030204" pitchFamily="34" charset="0"/>
              </a:rPr>
              <a:t>acreditadas institucionalmente y de carreras </a:t>
            </a:r>
            <a:r>
              <a:rPr lang="es-CL" sz="2400" dirty="0" smtClean="0">
                <a:latin typeface="Calibri" panose="020F0502020204030204" pitchFamily="34" charset="0"/>
              </a:rPr>
              <a:t>acreditadas (a lo menos por 4 años).</a:t>
            </a:r>
          </a:p>
          <a:p>
            <a:pPr marL="0" indent="0">
              <a:buNone/>
            </a:pPr>
            <a:endParaRPr lang="es-CL" sz="2400" dirty="0" smtClean="0">
              <a:latin typeface="Calibri" panose="020F0502020204030204" pitchFamily="34" charset="0"/>
            </a:endParaRPr>
          </a:p>
          <a:p>
            <a:r>
              <a:rPr lang="es-CL" sz="2400" dirty="0" smtClean="0">
                <a:latin typeface="Calibri" panose="020F0502020204030204" pitchFamily="34" charset="0"/>
              </a:rPr>
              <a:t>Responsable: Ministerio de Educación</a:t>
            </a:r>
            <a:endParaRPr lang="es-CL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Rectángulo 4"/>
          <p:cNvSpPr/>
          <p:nvPr/>
        </p:nvSpPr>
        <p:spPr>
          <a:xfrm>
            <a:off x="478333" y="1633053"/>
            <a:ext cx="8346091" cy="38164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s-MX" b="1" dirty="0"/>
              <a:t> </a:t>
            </a:r>
            <a:endParaRPr lang="es-ES_tradnl" dirty="0"/>
          </a:p>
          <a:p>
            <a:pPr algn="just"/>
            <a:r>
              <a:rPr lang="es-MX" sz="2800" b="1" dirty="0">
                <a:solidFill>
                  <a:srgbClr val="0000FF"/>
                </a:solidFill>
              </a:rPr>
              <a:t>	</a:t>
            </a:r>
            <a:r>
              <a:rPr lang="es-MX" sz="2800" dirty="0">
                <a:solidFill>
                  <a:srgbClr val="0000FF"/>
                </a:solidFill>
              </a:rPr>
              <a:t>El artículo 1° de la ley N° 20.261 de 2008, ha establecido </a:t>
            </a:r>
            <a:r>
              <a:rPr lang="es-MX" sz="2800" u="sng" dirty="0">
                <a:solidFill>
                  <a:srgbClr val="0000FF"/>
                </a:solidFill>
              </a:rPr>
              <a:t>como requisito de ingreso para los cargos o empleos de médico cirujano en los Servicios de Salud </a:t>
            </a:r>
            <a:r>
              <a:rPr lang="es-MX" sz="2800" dirty="0" smtClean="0">
                <a:solidFill>
                  <a:srgbClr val="0000FF"/>
                </a:solidFill>
              </a:rPr>
              <a:t>rendir </a:t>
            </a:r>
            <a:r>
              <a:rPr lang="es-MX" sz="2800" dirty="0">
                <a:solidFill>
                  <a:srgbClr val="0000FF"/>
                </a:solidFill>
              </a:rPr>
              <a:t>un examen único nacional de conocimientos de medicina</a:t>
            </a:r>
            <a:r>
              <a:rPr lang="es-MX" sz="2800" dirty="0" smtClean="0">
                <a:solidFill>
                  <a:srgbClr val="0000FF"/>
                </a:solidFill>
              </a:rPr>
              <a:t>—EUNACOM</a:t>
            </a:r>
            <a:r>
              <a:rPr lang="es-MX" sz="2800" dirty="0">
                <a:solidFill>
                  <a:srgbClr val="0000FF"/>
                </a:solidFill>
              </a:rPr>
              <a:t>— y, haber obtenido a lo menos, la puntuación mínima que a su respecto establezca el reglamento, además de otros requisitos que puedan exigir otras leyes</a:t>
            </a:r>
            <a:r>
              <a:rPr lang="es-MX" dirty="0">
                <a:solidFill>
                  <a:srgbClr val="0000FF"/>
                </a:solidFill>
              </a:rPr>
              <a:t>. 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3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graphicFrame>
        <p:nvGraphicFramePr>
          <p:cNvPr id="4" name="Gráfico 1"/>
          <p:cNvGraphicFramePr/>
          <p:nvPr>
            <p:extLst>
              <p:ext uri="{D42A27DB-BD31-4B8C-83A1-F6EECF244321}">
                <p14:modId xmlns:p14="http://schemas.microsoft.com/office/powerpoint/2010/main" val="1041452432"/>
              </p:ext>
            </p:extLst>
          </p:nvPr>
        </p:nvGraphicFramePr>
        <p:xfrm>
          <a:off x="685069" y="735307"/>
          <a:ext cx="7719558" cy="533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956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graphicFrame>
        <p:nvGraphicFramePr>
          <p:cNvPr id="4" name="Gráfico 1"/>
          <p:cNvGraphicFramePr/>
          <p:nvPr>
            <p:extLst>
              <p:ext uri="{D42A27DB-BD31-4B8C-83A1-F6EECF244321}">
                <p14:modId xmlns:p14="http://schemas.microsoft.com/office/powerpoint/2010/main" val="1965933428"/>
              </p:ext>
            </p:extLst>
          </p:nvPr>
        </p:nvGraphicFramePr>
        <p:xfrm>
          <a:off x="1052667" y="685173"/>
          <a:ext cx="7251706" cy="5765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889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graphicFrame>
        <p:nvGraphicFramePr>
          <p:cNvPr id="4" name="Gráfico 1"/>
          <p:cNvGraphicFramePr/>
          <p:nvPr>
            <p:extLst>
              <p:ext uri="{D42A27DB-BD31-4B8C-83A1-F6EECF244321}">
                <p14:modId xmlns:p14="http://schemas.microsoft.com/office/powerpoint/2010/main" val="391649827"/>
              </p:ext>
            </p:extLst>
          </p:nvPr>
        </p:nvGraphicFramePr>
        <p:xfrm>
          <a:off x="818741" y="919135"/>
          <a:ext cx="7519049" cy="5414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268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021685"/>
              </p:ext>
            </p:extLst>
          </p:nvPr>
        </p:nvGraphicFramePr>
        <p:xfrm>
          <a:off x="457196" y="692811"/>
          <a:ext cx="8229608" cy="5271021"/>
        </p:xfrm>
        <a:graphic>
          <a:graphicData uri="http://schemas.openxmlformats.org/drawingml/2006/table">
            <a:tbl>
              <a:tblPr/>
              <a:tblGrid>
                <a:gridCol w="603446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209894"/>
                <a:gridCol w="174912"/>
                <a:gridCol w="174912"/>
                <a:gridCol w="209894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174912"/>
                <a:gridCol w="209894"/>
              </a:tblGrid>
              <a:tr h="176582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effectLst/>
                          <a:latin typeface="Arial"/>
                        </a:rPr>
                        <a:t>AÑO INGRESO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ALEMANA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ANDORRANA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ARGENTINA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ARGENTINA CHILENA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BELGA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BELGA ARGENTINA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BOLIVIANA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BRASILEÑA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CANADIENSE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CHILENA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COLOMBIANA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COREANA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CUBANA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CUBANA NICARAGÜENSE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CUBANA RUSA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DANESA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DOMINICANA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ECUATORIANA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ESPAÑOLA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ESTADOUNIDENSE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ESTOUNIDENSE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FRANCESA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HAITIANA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HOLANDESA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HONDUREÑA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ITALIANA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MEXICANA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NICARAGÜENSE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PALESTINA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PANAMEÑA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PARAGUAYA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PERUANA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RUANDES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RUMANA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RUSA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SALVADOREÑA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SIRIA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SUECA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SUIZA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URUGUAYA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UZBEKA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VENEZOLANA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1996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1997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1999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195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effectLst/>
                          <a:latin typeface="Arial"/>
                        </a:rPr>
                        <a:t>737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9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71434"/>
              </p:ext>
            </p:extLst>
          </p:nvPr>
        </p:nvGraphicFramePr>
        <p:xfrm>
          <a:off x="577296" y="857766"/>
          <a:ext cx="8098680" cy="5690941"/>
        </p:xfrm>
        <a:graphic>
          <a:graphicData uri="http://schemas.openxmlformats.org/drawingml/2006/table">
            <a:tbl>
              <a:tblPr/>
              <a:tblGrid>
                <a:gridCol w="325248"/>
                <a:gridCol w="1057057"/>
                <a:gridCol w="357773"/>
                <a:gridCol w="357773"/>
                <a:gridCol w="357773"/>
                <a:gridCol w="357773"/>
                <a:gridCol w="959482"/>
                <a:gridCol w="357773"/>
                <a:gridCol w="357773"/>
                <a:gridCol w="357773"/>
                <a:gridCol w="959482"/>
                <a:gridCol w="471610"/>
                <a:gridCol w="471610"/>
                <a:gridCol w="959482"/>
                <a:gridCol w="390298"/>
              </a:tblGrid>
              <a:tr h="942039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Ex. Preclínico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474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474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Ex. Clínico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474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effectLst/>
                          <a:latin typeface="Arial"/>
                        </a:rPr>
                        <a:t>Año de ingreso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474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523620" y="296919"/>
            <a:ext cx="2088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TEORICOS – U.CHILE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1352834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71434"/>
              </p:ext>
            </p:extLst>
          </p:nvPr>
        </p:nvGraphicFramePr>
        <p:xfrm>
          <a:off x="577296" y="857766"/>
          <a:ext cx="8098680" cy="5690941"/>
        </p:xfrm>
        <a:graphic>
          <a:graphicData uri="http://schemas.openxmlformats.org/drawingml/2006/table">
            <a:tbl>
              <a:tblPr/>
              <a:tblGrid>
                <a:gridCol w="325248"/>
                <a:gridCol w="1057057"/>
                <a:gridCol w="357773"/>
                <a:gridCol w="357773"/>
                <a:gridCol w="357773"/>
                <a:gridCol w="357773"/>
                <a:gridCol w="959482"/>
                <a:gridCol w="357773"/>
                <a:gridCol w="357773"/>
                <a:gridCol w="357773"/>
                <a:gridCol w="959482"/>
                <a:gridCol w="471610"/>
                <a:gridCol w="471610"/>
                <a:gridCol w="959482"/>
                <a:gridCol w="390298"/>
              </a:tblGrid>
              <a:tr h="942039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Ex. Preclínico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474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Reprueban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474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Ex. Clínico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474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effectLst/>
                          <a:latin typeface="Arial"/>
                        </a:rPr>
                        <a:t>Año de ingreso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64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474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523620" y="296919"/>
            <a:ext cx="2088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TEORICOS – U.CHILE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33773" y="3164752"/>
            <a:ext cx="4409027" cy="646331"/>
          </a:xfrm>
          <a:prstGeom prst="rect">
            <a:avLst/>
          </a:prstGeom>
          <a:solidFill>
            <a:srgbClr val="11C6DF"/>
          </a:solidFill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L" sz="3600" b="1" dirty="0" smtClean="0"/>
              <a:t>Reprobación = 12,2 % </a:t>
            </a:r>
            <a:endParaRPr lang="es-CL" sz="3600" b="1" dirty="0"/>
          </a:p>
        </p:txBody>
      </p:sp>
    </p:spTree>
    <p:extLst>
      <p:ext uri="{BB962C8B-B14F-4D97-AF65-F5344CB8AC3E}">
        <p14:creationId xmlns:p14="http://schemas.microsoft.com/office/powerpoint/2010/main" val="2601352834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65044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Examen Clínico</a:t>
            </a:r>
            <a:br>
              <a:rPr lang="es-CL" dirty="0" smtClean="0"/>
            </a:br>
            <a:r>
              <a:rPr lang="es-CL" dirty="0" smtClean="0"/>
              <a:t>1996-2015</a:t>
            </a:r>
            <a:endParaRPr lang="es-CL" dirty="0"/>
          </a:p>
        </p:txBody>
      </p:sp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graphicFrame>
        <p:nvGraphicFramePr>
          <p:cNvPr id="5" name="1 Tabla"/>
          <p:cNvGraphicFramePr>
            <a:graphicFrameLocks noGrp="1"/>
          </p:cNvGraphicFramePr>
          <p:nvPr/>
        </p:nvGraphicFramePr>
        <p:xfrm>
          <a:off x="461914" y="2347274"/>
          <a:ext cx="7975075" cy="1822711"/>
        </p:xfrm>
        <a:graphic>
          <a:graphicData uri="http://schemas.openxmlformats.org/drawingml/2006/table">
            <a:tbl>
              <a:tblPr/>
              <a:tblGrid>
                <a:gridCol w="1178350"/>
                <a:gridCol w="373029"/>
                <a:gridCol w="535308"/>
                <a:gridCol w="535308"/>
                <a:gridCol w="535308"/>
                <a:gridCol w="535308"/>
                <a:gridCol w="535308"/>
                <a:gridCol w="535308"/>
                <a:gridCol w="535308"/>
                <a:gridCol w="535308"/>
                <a:gridCol w="535308"/>
                <a:gridCol w="535308"/>
                <a:gridCol w="535308"/>
                <a:gridCol w="535308"/>
              </a:tblGrid>
              <a:tr h="75414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MEDICINA INTERNA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Total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Total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Total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Total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800" b="0" i="0" u="none" strike="noStrike" dirty="0">
                        <a:latin typeface="Arial"/>
                      </a:endParaRP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9926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A. INICIO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644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latin typeface="Arial"/>
                        </a:rPr>
                        <a:t>Total general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362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390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496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                      GRACIAS!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109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EXAMEN </a:t>
            </a:r>
            <a:r>
              <a:rPr lang="es-MX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ÚNICO NACIONAL DE CONOCIMIENTOS DE MEDICINA: </a:t>
            </a:r>
            <a:endParaRPr lang="es-MX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s-MX" b="1" dirty="0"/>
          </a:p>
          <a:p>
            <a:r>
              <a:rPr lang="es-CL" b="1" dirty="0"/>
              <a:t>REVALIDACIÓN AUTOMÁTICA DEL TÍTULO PROFESIONAL DE MÉDICO CIRUJANO</a:t>
            </a:r>
            <a:r>
              <a:rPr lang="es-CL" dirty="0"/>
              <a:t>. </a:t>
            </a:r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44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4" name="Rectángulo 4"/>
          <p:cNvSpPr/>
          <p:nvPr/>
        </p:nvSpPr>
        <p:spPr>
          <a:xfrm>
            <a:off x="1414021" y="616089"/>
            <a:ext cx="7315200" cy="55707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L" sz="3600" dirty="0" smtClean="0">
                <a:solidFill>
                  <a:srgbClr val="0000FF"/>
                </a:solidFill>
              </a:rPr>
              <a:t>     </a:t>
            </a:r>
          </a:p>
          <a:p>
            <a:pPr algn="just"/>
            <a:r>
              <a:rPr lang="es-CL" sz="3200" dirty="0" smtClean="0">
                <a:solidFill>
                  <a:srgbClr val="0000FF"/>
                </a:solidFill>
              </a:rPr>
              <a:t>     Los </a:t>
            </a:r>
            <a:r>
              <a:rPr lang="es-CL" sz="3200" dirty="0">
                <a:solidFill>
                  <a:srgbClr val="0000FF"/>
                </a:solidFill>
              </a:rPr>
              <a:t>médicos cirujanos que hayan obtenido su título profesional en el extranjero y aprueben el Examen, habrán revalidado automáticamente su título profesional de médico cirujano, sin necesidad de cumplir ningún otro requisito para este efecto. </a:t>
            </a:r>
            <a:endParaRPr lang="es-CL" sz="3200" dirty="0" smtClean="0">
              <a:solidFill>
                <a:srgbClr val="0000FF"/>
              </a:solidFill>
            </a:endParaRPr>
          </a:p>
          <a:p>
            <a:endParaRPr lang="es-CL" sz="3200" dirty="0" smtClean="0"/>
          </a:p>
          <a:p>
            <a:endParaRPr lang="es-CL" sz="3200" dirty="0"/>
          </a:p>
          <a:p>
            <a:pPr algn="r"/>
            <a:r>
              <a:rPr lang="es-CL" sz="2800" dirty="0"/>
              <a:t>Decreto N° 8 </a:t>
            </a:r>
            <a:r>
              <a:rPr lang="es-CL" sz="2800" dirty="0" smtClean="0"/>
              <a:t>artículo </a:t>
            </a:r>
            <a:r>
              <a:rPr lang="es-CL" sz="2800" dirty="0"/>
              <a:t>17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84358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14400" y="10463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EXAMEN ÚNICO NACIONAL DE CONOCIMIENTOS DE MEDICINA: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REQUISITO PARA QUE LOS MÉDICOS CIRUJANOS PUEDAN OTORGAR LAS PRESTACIONES DE SALUD A LOS BENEFICIARIOS DEL RÉGIMEN QUE REGULA EL LIBRO II DEL DECRETO CON FUERZA DE LEY N° 1, DEL MINISTERIO DE SALUD, DE 2005, EN LA MODALIDAD DE LIBRE ELECCIÓN. </a:t>
            </a: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81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1765300" y="1282045"/>
            <a:ext cx="7073245" cy="3762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EXAMEN ÚNICO NACIONAL DE CONOCIMIENTOS DE MEDICINA: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REQUISITO PARA POSTULAR A PROGRAMAS DE PERFECCIONAMIENTO, DE POSTÍTULO, DE POSTGRADO CONDUCENTES A LA OBTENCIÓN DE UN GRADO ACADÉMICO Y ESPECIALIZACIONES Y SUBESPECIALIZACIONES QUE INDICA LA LEY. </a:t>
            </a: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95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  <p:sp>
        <p:nvSpPr>
          <p:cNvPr id="7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>
              <a:solidFill>
                <a:srgbClr val="FFFF00"/>
              </a:solidFill>
            </a:endParaRPr>
          </a:p>
          <a:p>
            <a:r>
              <a:rPr lang="es-ES" dirty="0" smtClean="0">
                <a:solidFill>
                  <a:srgbClr val="0000FF"/>
                </a:solidFill>
              </a:rPr>
              <a:t>Se solicitan las preguntas a las Universidades</a:t>
            </a:r>
          </a:p>
          <a:p>
            <a:endParaRPr lang="es-ES" dirty="0" smtClean="0">
              <a:solidFill>
                <a:srgbClr val="0000FF"/>
              </a:solidFill>
            </a:endParaRPr>
          </a:p>
          <a:p>
            <a:r>
              <a:rPr lang="es-ES" dirty="0" smtClean="0">
                <a:solidFill>
                  <a:srgbClr val="0000FF"/>
                </a:solidFill>
              </a:rPr>
              <a:t>En 2012 se produce filtración</a:t>
            </a:r>
          </a:p>
          <a:p>
            <a:endParaRPr lang="es-ES" dirty="0">
              <a:solidFill>
                <a:srgbClr val="0000FF"/>
              </a:solidFill>
            </a:endParaRPr>
          </a:p>
          <a:p>
            <a:r>
              <a:rPr lang="es-ES" dirty="0" smtClean="0">
                <a:solidFill>
                  <a:srgbClr val="0000FF"/>
                </a:solidFill>
              </a:rPr>
              <a:t>2012 </a:t>
            </a:r>
            <a:r>
              <a:rPr lang="es-ES" dirty="0">
                <a:solidFill>
                  <a:srgbClr val="0000FF"/>
                </a:solidFill>
              </a:rPr>
              <a:t>se constituye comité generador de preguntas</a:t>
            </a:r>
          </a:p>
          <a:p>
            <a:endParaRPr lang="es-ES" dirty="0" smtClean="0">
              <a:solidFill>
                <a:srgbClr val="FFFF00"/>
              </a:solidFill>
            </a:endParaRPr>
          </a:p>
          <a:p>
            <a:endParaRPr lang="es-ES" dirty="0">
              <a:solidFill>
                <a:srgbClr val="FFFF00"/>
              </a:solidFill>
            </a:endParaRPr>
          </a:p>
          <a:p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Resultados</a:t>
            </a:r>
            <a:br>
              <a:rPr lang="es-CL" dirty="0" smtClean="0"/>
            </a:br>
            <a:r>
              <a:rPr lang="es-CL" dirty="0" smtClean="0"/>
              <a:t> Universidad de Chile</a:t>
            </a: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Imagen 3" descr="image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765300" cy="565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1707</Words>
  <Application>Microsoft Office PowerPoint</Application>
  <PresentationFormat>Presentación en pantalla (4:3)</PresentationFormat>
  <Paragraphs>1989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2" baseType="lpstr">
      <vt:lpstr>Arial</vt:lpstr>
      <vt:lpstr>Arial Narrow</vt:lpstr>
      <vt:lpstr>Calibri</vt:lpstr>
      <vt:lpstr>Verdana</vt:lpstr>
      <vt:lpstr>Tema de Office</vt:lpstr>
      <vt:lpstr>EXAMEN ÚNICO NACIONAL DE CONOCIMIENTOS DE MEDICINA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Resultados  Universidad de Chile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¿Cómo avanzamos en la calidad?</vt:lpstr>
      <vt:lpstr>Universidad de Chile</vt:lpstr>
      <vt:lpstr>Universidad de Chile</vt:lpstr>
      <vt:lpstr>Examen Teórico</vt:lpstr>
      <vt:lpstr>Examen Práctico</vt:lpstr>
      <vt:lpstr>Presentación de PowerPoint</vt:lpstr>
      <vt:lpstr>CONVENIO CULTURAL    C.de México</vt:lpstr>
      <vt:lpstr>CONVENIOS </vt:lpstr>
      <vt:lpstr>RECONOCIMIENTO DE TÍTULOS CON ARGENTINA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Examen Clínico 1996-2015</vt:lpstr>
      <vt:lpstr>                                    GRACIAS!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ESTEBAN CORTES SEDANO</dc:creator>
  <cp:lastModifiedBy>elecciones03</cp:lastModifiedBy>
  <cp:revision>42</cp:revision>
  <dcterms:created xsi:type="dcterms:W3CDTF">2016-04-11T17:47:06Z</dcterms:created>
  <dcterms:modified xsi:type="dcterms:W3CDTF">2016-04-14T02:06:59Z</dcterms:modified>
</cp:coreProperties>
</file>